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1" r:id="rId1"/>
  </p:sldMasterIdLst>
  <p:notesMasterIdLst>
    <p:notesMasterId r:id="rId165"/>
  </p:notesMasterIdLst>
  <p:handoutMasterIdLst>
    <p:handoutMasterId r:id="rId166"/>
  </p:handoutMasterIdLst>
  <p:sldIdLst>
    <p:sldId id="339" r:id="rId2"/>
    <p:sldId id="489" r:id="rId3"/>
    <p:sldId id="490" r:id="rId4"/>
    <p:sldId id="572" r:id="rId5"/>
    <p:sldId id="621" r:id="rId6"/>
    <p:sldId id="721" r:id="rId7"/>
    <p:sldId id="722" r:id="rId8"/>
    <p:sldId id="723" r:id="rId9"/>
    <p:sldId id="724" r:id="rId10"/>
    <p:sldId id="725" r:id="rId11"/>
    <p:sldId id="726" r:id="rId12"/>
    <p:sldId id="727" r:id="rId13"/>
    <p:sldId id="718" r:id="rId14"/>
    <p:sldId id="589" r:id="rId15"/>
    <p:sldId id="623" r:id="rId16"/>
    <p:sldId id="624" r:id="rId17"/>
    <p:sldId id="625" r:id="rId18"/>
    <p:sldId id="853" r:id="rId19"/>
    <p:sldId id="719" r:id="rId20"/>
    <p:sldId id="720" r:id="rId21"/>
    <p:sldId id="760" r:id="rId22"/>
    <p:sldId id="620" r:id="rId23"/>
    <p:sldId id="535" r:id="rId24"/>
    <p:sldId id="616" r:id="rId25"/>
    <p:sldId id="761" r:id="rId26"/>
    <p:sldId id="762" r:id="rId27"/>
    <p:sldId id="536" r:id="rId28"/>
    <p:sldId id="537" r:id="rId29"/>
    <p:sldId id="627" r:id="rId30"/>
    <p:sldId id="788" r:id="rId31"/>
    <p:sldId id="835" r:id="rId32"/>
    <p:sldId id="836" r:id="rId33"/>
    <p:sldId id="539" r:id="rId34"/>
    <p:sldId id="540" r:id="rId35"/>
    <p:sldId id="763" r:id="rId36"/>
    <p:sldId id="764" r:id="rId37"/>
    <p:sldId id="629" r:id="rId38"/>
    <p:sldId id="630" r:id="rId39"/>
    <p:sldId id="795" r:id="rId40"/>
    <p:sldId id="538" r:id="rId41"/>
    <p:sldId id="837" r:id="rId42"/>
    <p:sldId id="838" r:id="rId43"/>
    <p:sldId id="789" r:id="rId44"/>
    <p:sldId id="790" r:id="rId45"/>
    <p:sldId id="791" r:id="rId46"/>
    <p:sldId id="792" r:id="rId47"/>
    <p:sldId id="793" r:id="rId48"/>
    <p:sldId id="794" r:id="rId49"/>
    <p:sldId id="765" r:id="rId50"/>
    <p:sldId id="542" r:id="rId51"/>
    <p:sldId id="839" r:id="rId52"/>
    <p:sldId id="840" r:id="rId53"/>
    <p:sldId id="632" r:id="rId54"/>
    <p:sldId id="633" r:id="rId55"/>
    <p:sldId id="766" r:id="rId56"/>
    <p:sldId id="767" r:id="rId57"/>
    <p:sldId id="636" r:id="rId58"/>
    <p:sldId id="637" r:id="rId59"/>
    <p:sldId id="768" r:id="rId60"/>
    <p:sldId id="546" r:id="rId61"/>
    <p:sldId id="841" r:id="rId62"/>
    <p:sldId id="842" r:id="rId63"/>
    <p:sldId id="547" r:id="rId64"/>
    <p:sldId id="657" r:id="rId65"/>
    <p:sldId id="769" r:id="rId66"/>
    <p:sldId id="770" r:id="rId67"/>
    <p:sldId id="808" r:id="rId68"/>
    <p:sldId id="654" r:id="rId69"/>
    <p:sldId id="772" r:id="rId70"/>
    <p:sldId id="811" r:id="rId71"/>
    <p:sldId id="803" r:id="rId72"/>
    <p:sldId id="843" r:id="rId73"/>
    <p:sldId id="844" r:id="rId74"/>
    <p:sldId id="804" r:id="rId75"/>
    <p:sldId id="805" r:id="rId76"/>
    <p:sldId id="806" r:id="rId77"/>
    <p:sldId id="807" r:id="rId78"/>
    <p:sldId id="771" r:id="rId79"/>
    <p:sldId id="809" r:id="rId80"/>
    <p:sldId id="810" r:id="rId81"/>
    <p:sldId id="773" r:id="rId82"/>
    <p:sldId id="551" r:id="rId83"/>
    <p:sldId id="845" r:id="rId84"/>
    <p:sldId id="639" r:id="rId85"/>
    <p:sldId id="798" r:id="rId86"/>
    <p:sldId id="799" r:id="rId87"/>
    <p:sldId id="846" r:id="rId88"/>
    <p:sldId id="777" r:id="rId89"/>
    <p:sldId id="801" r:id="rId90"/>
    <p:sldId id="802" r:id="rId91"/>
    <p:sldId id="847" r:id="rId92"/>
    <p:sldId id="848" r:id="rId93"/>
    <p:sldId id="797" r:id="rId94"/>
    <p:sldId id="774" r:id="rId95"/>
    <p:sldId id="775" r:id="rId96"/>
    <p:sldId id="776" r:id="rId97"/>
    <p:sldId id="800" r:id="rId98"/>
    <p:sldId id="644" r:id="rId99"/>
    <p:sldId id="778" r:id="rId100"/>
    <p:sldId id="849" r:id="rId101"/>
    <p:sldId id="850" r:id="rId102"/>
    <p:sldId id="646" r:id="rId103"/>
    <p:sldId id="647" r:id="rId104"/>
    <p:sldId id="779" r:id="rId105"/>
    <p:sldId id="780" r:id="rId106"/>
    <p:sldId id="781" r:id="rId107"/>
    <p:sldId id="650" r:id="rId108"/>
    <p:sldId id="782" r:id="rId109"/>
    <p:sldId id="851" r:id="rId110"/>
    <p:sldId id="852" r:id="rId111"/>
    <p:sldId id="659" r:id="rId112"/>
    <p:sldId id="660" r:id="rId113"/>
    <p:sldId id="783" r:id="rId114"/>
    <p:sldId id="784" r:id="rId115"/>
    <p:sldId id="785" r:id="rId116"/>
    <p:sldId id="786" r:id="rId117"/>
    <p:sldId id="664" r:id="rId118"/>
    <p:sldId id="787" r:id="rId119"/>
    <p:sldId id="559" r:id="rId120"/>
    <p:sldId id="716" r:id="rId121"/>
    <p:sldId id="717" r:id="rId122"/>
    <p:sldId id="565" r:id="rId123"/>
    <p:sldId id="703" r:id="rId124"/>
    <p:sldId id="704" r:id="rId125"/>
    <p:sldId id="705" r:id="rId126"/>
    <p:sldId id="706" r:id="rId127"/>
    <p:sldId id="707" r:id="rId128"/>
    <p:sldId id="710" r:id="rId129"/>
    <p:sldId id="708" r:id="rId130"/>
    <p:sldId id="709" r:id="rId131"/>
    <p:sldId id="711" r:id="rId132"/>
    <p:sldId id="712" r:id="rId133"/>
    <p:sldId id="713" r:id="rId134"/>
    <p:sldId id="714" r:id="rId135"/>
    <p:sldId id="734" r:id="rId136"/>
    <p:sldId id="735" r:id="rId137"/>
    <p:sldId id="812" r:id="rId138"/>
    <p:sldId id="738" r:id="rId139"/>
    <p:sldId id="739" r:id="rId140"/>
    <p:sldId id="813" r:id="rId141"/>
    <p:sldId id="740" r:id="rId142"/>
    <p:sldId id="814" r:id="rId143"/>
    <p:sldId id="815" r:id="rId144"/>
    <p:sldId id="816" r:id="rId145"/>
    <p:sldId id="817" r:id="rId146"/>
    <p:sldId id="818" r:id="rId147"/>
    <p:sldId id="819" r:id="rId148"/>
    <p:sldId id="820" r:id="rId149"/>
    <p:sldId id="821" r:id="rId150"/>
    <p:sldId id="822" r:id="rId151"/>
    <p:sldId id="823" r:id="rId152"/>
    <p:sldId id="824" r:id="rId153"/>
    <p:sldId id="825" r:id="rId154"/>
    <p:sldId id="826" r:id="rId155"/>
    <p:sldId id="827" r:id="rId156"/>
    <p:sldId id="828" r:id="rId157"/>
    <p:sldId id="829" r:id="rId158"/>
    <p:sldId id="830" r:id="rId159"/>
    <p:sldId id="831" r:id="rId160"/>
    <p:sldId id="832" r:id="rId161"/>
    <p:sldId id="833" r:id="rId162"/>
    <p:sldId id="438" r:id="rId163"/>
    <p:sldId id="571" r:id="rId164"/>
  </p:sldIdLst>
  <p:sldSz cx="9144000" cy="6858000" type="screen4x3"/>
  <p:notesSz cx="6858000" cy="9144000"/>
  <p:defaultTextStyle>
    <a:defPPr>
      <a:defRPr lang="de-DE"/>
    </a:defPPr>
    <a:lvl1pPr marL="0" algn="l" defTabSz="914239" rtl="0" eaLnBrk="1" latinLnBrk="0" hangingPunct="1">
      <a:defRPr sz="1800" kern="1200">
        <a:solidFill>
          <a:schemeClr val="tx1"/>
        </a:solidFill>
        <a:latin typeface="+mn-lt"/>
        <a:ea typeface="+mn-ea"/>
        <a:cs typeface="+mn-cs"/>
      </a:defRPr>
    </a:lvl1pPr>
    <a:lvl2pPr marL="457119" algn="l" defTabSz="914239" rtl="0" eaLnBrk="1" latinLnBrk="0" hangingPunct="1">
      <a:defRPr sz="1800" kern="1200">
        <a:solidFill>
          <a:schemeClr val="tx1"/>
        </a:solidFill>
        <a:latin typeface="+mn-lt"/>
        <a:ea typeface="+mn-ea"/>
        <a:cs typeface="+mn-cs"/>
      </a:defRPr>
    </a:lvl2pPr>
    <a:lvl3pPr marL="914239" algn="l" defTabSz="914239" rtl="0" eaLnBrk="1" latinLnBrk="0" hangingPunct="1">
      <a:defRPr sz="1800" kern="1200">
        <a:solidFill>
          <a:schemeClr val="tx1"/>
        </a:solidFill>
        <a:latin typeface="+mn-lt"/>
        <a:ea typeface="+mn-ea"/>
        <a:cs typeface="+mn-cs"/>
      </a:defRPr>
    </a:lvl3pPr>
    <a:lvl4pPr marL="1371358" algn="l" defTabSz="914239" rtl="0" eaLnBrk="1" latinLnBrk="0" hangingPunct="1">
      <a:defRPr sz="1800" kern="1200">
        <a:solidFill>
          <a:schemeClr val="tx1"/>
        </a:solidFill>
        <a:latin typeface="+mn-lt"/>
        <a:ea typeface="+mn-ea"/>
        <a:cs typeface="+mn-cs"/>
      </a:defRPr>
    </a:lvl4pPr>
    <a:lvl5pPr marL="1828477" algn="l" defTabSz="914239" rtl="0" eaLnBrk="1" latinLnBrk="0" hangingPunct="1">
      <a:defRPr sz="1800" kern="1200">
        <a:solidFill>
          <a:schemeClr val="tx1"/>
        </a:solidFill>
        <a:latin typeface="+mn-lt"/>
        <a:ea typeface="+mn-ea"/>
        <a:cs typeface="+mn-cs"/>
      </a:defRPr>
    </a:lvl5pPr>
    <a:lvl6pPr marL="2285596" algn="l" defTabSz="914239" rtl="0" eaLnBrk="1" latinLnBrk="0" hangingPunct="1">
      <a:defRPr sz="1800" kern="1200">
        <a:solidFill>
          <a:schemeClr val="tx1"/>
        </a:solidFill>
        <a:latin typeface="+mn-lt"/>
        <a:ea typeface="+mn-ea"/>
        <a:cs typeface="+mn-cs"/>
      </a:defRPr>
    </a:lvl6pPr>
    <a:lvl7pPr marL="2742716" algn="l" defTabSz="914239" rtl="0" eaLnBrk="1" latinLnBrk="0" hangingPunct="1">
      <a:defRPr sz="1800" kern="1200">
        <a:solidFill>
          <a:schemeClr val="tx1"/>
        </a:solidFill>
        <a:latin typeface="+mn-lt"/>
        <a:ea typeface="+mn-ea"/>
        <a:cs typeface="+mn-cs"/>
      </a:defRPr>
    </a:lvl7pPr>
    <a:lvl8pPr marL="3199835" algn="l" defTabSz="914239" rtl="0" eaLnBrk="1" latinLnBrk="0" hangingPunct="1">
      <a:defRPr sz="1800" kern="1200">
        <a:solidFill>
          <a:schemeClr val="tx1"/>
        </a:solidFill>
        <a:latin typeface="+mn-lt"/>
        <a:ea typeface="+mn-ea"/>
        <a:cs typeface="+mn-cs"/>
      </a:defRPr>
    </a:lvl8pPr>
    <a:lvl9pPr marL="3656954" algn="l" defTabSz="91423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0">
          <p15:clr>
            <a:srgbClr val="A4A3A4"/>
          </p15:clr>
        </p15:guide>
        <p15:guide id="2" orient="horz" pos="1954">
          <p15:clr>
            <a:srgbClr val="A4A3A4"/>
          </p15:clr>
        </p15:guide>
        <p15:guide id="3" pos="2835">
          <p15:clr>
            <a:srgbClr val="A4A3A4"/>
          </p15:clr>
        </p15:guide>
        <p15:guide id="4" pos="514">
          <p15:clr>
            <a:srgbClr val="A4A3A4"/>
          </p15:clr>
        </p15:guide>
        <p15:guide id="5" pos="2531">
          <p15:clr>
            <a:srgbClr val="A4A3A4"/>
          </p15:clr>
        </p15:guide>
        <p15:guide id="6" pos="2104">
          <p15:clr>
            <a:srgbClr val="A4A3A4"/>
          </p15:clr>
        </p15:guide>
        <p15:guide id="7" pos="5517">
          <p15:clr>
            <a:srgbClr val="A4A3A4"/>
          </p15:clr>
        </p15:guide>
        <p15:guide id="8" pos="5193">
          <p15:clr>
            <a:srgbClr val="A4A3A4"/>
          </p15:clr>
        </p15:guide>
        <p15:guide id="9" pos="3035">
          <p15:clr>
            <a:srgbClr val="A4A3A4"/>
          </p15:clr>
        </p15:guide>
        <p15:guide id="10" pos="3385">
          <p15:clr>
            <a:srgbClr val="A4A3A4"/>
          </p15:clr>
        </p15:guide>
        <p15:guide id="11" pos="2415">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C3F4E"/>
    <a:srgbClr val="395266"/>
    <a:srgbClr val="6478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73A0DAA-6AF3-43AB-8588-CEC1D06C72B9}">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EBBBCC-DAD2-459C-BE2E-F6DE35CF9A28}" styleName="Dunkle Formatvorlage 2 - Akzent 3/Akz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EB9631B5-78F2-41C9-869B-9F39066F8104}" styleName="Mittlere Formatvorlage 3 - Akz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5202B0CA-FC54-4496-8BCA-5EF66A818D29}" styleName="Dunkle Formatvorlag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793D81CF-94F2-401A-BA57-92F5A7B2D0C5}" styleName="Mittlere Formatvorlag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878" autoAdjust="0"/>
  </p:normalViewPr>
  <p:slideViewPr>
    <p:cSldViewPr showGuides="1">
      <p:cViewPr varScale="1">
        <p:scale>
          <a:sx n="107" d="100"/>
          <a:sy n="107" d="100"/>
        </p:scale>
        <p:origin x="1770" y="84"/>
      </p:cViewPr>
      <p:guideLst>
        <p:guide orient="horz" pos="2200"/>
        <p:guide orient="horz" pos="1954"/>
        <p:guide pos="2835"/>
        <p:guide pos="514"/>
        <p:guide pos="2531"/>
        <p:guide pos="2104"/>
        <p:guide pos="5517"/>
        <p:guide pos="5193"/>
        <p:guide pos="3035"/>
        <p:guide pos="3385"/>
        <p:guide pos="2415"/>
      </p:guideLst>
    </p:cSldViewPr>
  </p:slideViewPr>
  <p:outlineViewPr>
    <p:cViewPr>
      <p:scale>
        <a:sx n="33" d="100"/>
        <a:sy n="33" d="100"/>
      </p:scale>
      <p:origin x="0" y="-2992"/>
    </p:cViewPr>
  </p:outlineViewPr>
  <p:notesTextViewPr>
    <p:cViewPr>
      <p:scale>
        <a:sx n="100" d="100"/>
        <a:sy n="100" d="100"/>
      </p:scale>
      <p:origin x="0" y="0"/>
    </p:cViewPr>
  </p:notesTextViewPr>
  <p:sorterViewPr>
    <p:cViewPr>
      <p:scale>
        <a:sx n="100" d="100"/>
        <a:sy n="100" d="100"/>
      </p:scale>
      <p:origin x="0" y="0"/>
    </p:cViewPr>
  </p:sorterViewPr>
  <p:notesViewPr>
    <p:cSldViewPr showGuides="1">
      <p:cViewPr varScale="1">
        <p:scale>
          <a:sx n="81" d="100"/>
          <a:sy n="81" d="100"/>
        </p:scale>
        <p:origin x="-174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tableStyles" Target="tableStyles.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notesMaster" Target="notesMasters/notesMaster1.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dirty="0"/>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428A22D-4BDC-45F8-88E2-6B7D3585B9EE}" type="datetimeFigureOut">
              <a:rPr lang="de-DE" smtClean="0"/>
              <a:t>30.01.2025</a:t>
            </a:fld>
            <a:endParaRPr lang="de-DE" dirty="0"/>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dirty="0"/>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A1BA9D4-D471-4F64-A1CA-D520F4F83BFC}" type="slidenum">
              <a:rPr lang="de-DE" smtClean="0"/>
              <a:t>‹Nr.›</a:t>
            </a:fld>
            <a:endParaRPr lang="de-DE" dirty="0"/>
          </a:p>
        </p:txBody>
      </p:sp>
    </p:spTree>
    <p:extLst>
      <p:ext uri="{BB962C8B-B14F-4D97-AF65-F5344CB8AC3E}">
        <p14:creationId xmlns:p14="http://schemas.microsoft.com/office/powerpoint/2010/main" val="29733234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dirty="0"/>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3F64E5-F2C9-4EC3-A727-49129F5ECE03}" type="datetimeFigureOut">
              <a:rPr lang="de-DE" smtClean="0"/>
              <a:pPr/>
              <a:t>30.01.2025</a:t>
            </a:fld>
            <a:endParaRPr lang="de-DE" dirty="0"/>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dirty="0"/>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B2CC738-07E0-4EE3-B194-D757C9C9756C}" type="slidenum">
              <a:rPr lang="de-DE" smtClean="0"/>
              <a:pPr/>
              <a:t>‹Nr.›</a:t>
            </a:fld>
            <a:endParaRPr lang="de-DE" dirty="0"/>
          </a:p>
        </p:txBody>
      </p:sp>
    </p:spTree>
    <p:extLst>
      <p:ext uri="{BB962C8B-B14F-4D97-AF65-F5344CB8AC3E}">
        <p14:creationId xmlns:p14="http://schemas.microsoft.com/office/powerpoint/2010/main" val="2616945709"/>
      </p:ext>
    </p:extLst>
  </p:cSld>
  <p:clrMap bg1="lt1" tx1="dk1" bg2="lt2" tx2="dk2" accent1="accent1" accent2="accent2" accent3="accent3" accent4="accent4" accent5="accent5" accent6="accent6" hlink="hlink" folHlink="folHlink"/>
  <p:notesStyle>
    <a:lvl1pPr marL="0" algn="l" defTabSz="801472" rtl="0" eaLnBrk="1" latinLnBrk="0" hangingPunct="1">
      <a:defRPr sz="1100" kern="1200">
        <a:solidFill>
          <a:schemeClr val="tx1"/>
        </a:solidFill>
        <a:latin typeface="+mn-lt"/>
        <a:ea typeface="+mn-ea"/>
        <a:cs typeface="+mn-cs"/>
      </a:defRPr>
    </a:lvl1pPr>
    <a:lvl2pPr marL="400736" algn="l" defTabSz="801472" rtl="0" eaLnBrk="1" latinLnBrk="0" hangingPunct="1">
      <a:defRPr sz="1100" kern="1200">
        <a:solidFill>
          <a:schemeClr val="tx1"/>
        </a:solidFill>
        <a:latin typeface="+mn-lt"/>
        <a:ea typeface="+mn-ea"/>
        <a:cs typeface="+mn-cs"/>
      </a:defRPr>
    </a:lvl2pPr>
    <a:lvl3pPr marL="801472" algn="l" defTabSz="801472" rtl="0" eaLnBrk="1" latinLnBrk="0" hangingPunct="1">
      <a:defRPr sz="1100" kern="1200">
        <a:solidFill>
          <a:schemeClr val="tx1"/>
        </a:solidFill>
        <a:latin typeface="+mn-lt"/>
        <a:ea typeface="+mn-ea"/>
        <a:cs typeface="+mn-cs"/>
      </a:defRPr>
    </a:lvl3pPr>
    <a:lvl4pPr marL="1202207" algn="l" defTabSz="801472" rtl="0" eaLnBrk="1" latinLnBrk="0" hangingPunct="1">
      <a:defRPr sz="1100" kern="1200">
        <a:solidFill>
          <a:schemeClr val="tx1"/>
        </a:solidFill>
        <a:latin typeface="+mn-lt"/>
        <a:ea typeface="+mn-ea"/>
        <a:cs typeface="+mn-cs"/>
      </a:defRPr>
    </a:lvl4pPr>
    <a:lvl5pPr marL="1602943" algn="l" defTabSz="801472" rtl="0" eaLnBrk="1" latinLnBrk="0" hangingPunct="1">
      <a:defRPr sz="1100" kern="1200">
        <a:solidFill>
          <a:schemeClr val="tx1"/>
        </a:solidFill>
        <a:latin typeface="+mn-lt"/>
        <a:ea typeface="+mn-ea"/>
        <a:cs typeface="+mn-cs"/>
      </a:defRPr>
    </a:lvl5pPr>
    <a:lvl6pPr marL="2003679" algn="l" defTabSz="801472" rtl="0" eaLnBrk="1" latinLnBrk="0" hangingPunct="1">
      <a:defRPr sz="1100" kern="1200">
        <a:solidFill>
          <a:schemeClr val="tx1"/>
        </a:solidFill>
        <a:latin typeface="+mn-lt"/>
        <a:ea typeface="+mn-ea"/>
        <a:cs typeface="+mn-cs"/>
      </a:defRPr>
    </a:lvl6pPr>
    <a:lvl7pPr marL="2404415" algn="l" defTabSz="801472" rtl="0" eaLnBrk="1" latinLnBrk="0" hangingPunct="1">
      <a:defRPr sz="1100" kern="1200">
        <a:solidFill>
          <a:schemeClr val="tx1"/>
        </a:solidFill>
        <a:latin typeface="+mn-lt"/>
        <a:ea typeface="+mn-ea"/>
        <a:cs typeface="+mn-cs"/>
      </a:defRPr>
    </a:lvl7pPr>
    <a:lvl8pPr marL="2805151" algn="l" defTabSz="801472" rtl="0" eaLnBrk="1" latinLnBrk="0" hangingPunct="1">
      <a:defRPr sz="1100" kern="1200">
        <a:solidFill>
          <a:schemeClr val="tx1"/>
        </a:solidFill>
        <a:latin typeface="+mn-lt"/>
        <a:ea typeface="+mn-ea"/>
        <a:cs typeface="+mn-cs"/>
      </a:defRPr>
    </a:lvl8pPr>
    <a:lvl9pPr marL="3205886" algn="l" defTabSz="801472"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0B2CC738-07E0-4EE3-B194-D757C9C9756C}" type="slidenum">
              <a:rPr lang="de-DE" smtClean="0"/>
              <a:pPr/>
              <a:t>1</a:t>
            </a:fld>
            <a:endParaRPr lang="de-DE" dirty="0"/>
          </a:p>
        </p:txBody>
      </p:sp>
    </p:spTree>
    <p:extLst>
      <p:ext uri="{BB962C8B-B14F-4D97-AF65-F5344CB8AC3E}">
        <p14:creationId xmlns:p14="http://schemas.microsoft.com/office/powerpoint/2010/main" val="33394131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fld id="{0B2CC738-07E0-4EE3-B194-D757C9C9756C}" type="slidenum">
              <a:rPr lang="de-DE" smtClean="0"/>
              <a:pPr/>
              <a:t>2</a:t>
            </a:fld>
            <a:endParaRPr lang="de-DE" dirty="0"/>
          </a:p>
        </p:txBody>
      </p:sp>
    </p:spTree>
    <p:extLst>
      <p:ext uri="{BB962C8B-B14F-4D97-AF65-F5344CB8AC3E}">
        <p14:creationId xmlns:p14="http://schemas.microsoft.com/office/powerpoint/2010/main" val="30671482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0B2CC738-07E0-4EE3-B194-D757C9C9756C}" type="slidenum">
              <a:rPr lang="de-DE" smtClean="0"/>
              <a:pPr/>
              <a:t>5</a:t>
            </a:fld>
            <a:endParaRPr lang="de-DE" dirty="0"/>
          </a:p>
        </p:txBody>
      </p:sp>
    </p:spTree>
    <p:extLst>
      <p:ext uri="{BB962C8B-B14F-4D97-AF65-F5344CB8AC3E}">
        <p14:creationId xmlns:p14="http://schemas.microsoft.com/office/powerpoint/2010/main" val="13173253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43000" y="685800"/>
            <a:ext cx="4572000" cy="3429000"/>
          </a:xfrm>
        </p:spPr>
      </p:sp>
      <p:sp>
        <p:nvSpPr>
          <p:cNvPr id="3" name="Notizenplatzhalter 2"/>
          <p:cNvSpPr>
            <a:spLocks noGrp="1"/>
          </p:cNvSpPr>
          <p:nvPr>
            <p:ph type="body" idx="1"/>
          </p:nvPr>
        </p:nvSpPr>
        <p:spPr/>
        <p:txBody>
          <a:bodyPr>
            <a:normAutofit/>
          </a:bodyPr>
          <a:lstStyle/>
          <a:p>
            <a:endParaRPr lang="de-DE" dirty="0"/>
          </a:p>
        </p:txBody>
      </p:sp>
      <p:sp>
        <p:nvSpPr>
          <p:cNvPr id="4" name="Foliennummernplatzhalter 3"/>
          <p:cNvSpPr>
            <a:spLocks noGrp="1"/>
          </p:cNvSpPr>
          <p:nvPr>
            <p:ph type="sldNum" sz="quarter" idx="10"/>
          </p:nvPr>
        </p:nvSpPr>
        <p:spPr/>
        <p:txBody>
          <a:bodyPr/>
          <a:lstStyle/>
          <a:p>
            <a:fld id="{0B2CC738-07E0-4EE3-B194-D757C9C9756C}" type="slidenum">
              <a:rPr lang="de-DE" smtClean="0"/>
              <a:pPr/>
              <a:t>162</a:t>
            </a:fld>
            <a:endParaRPr lang="de-DE" dirty="0"/>
          </a:p>
        </p:txBody>
      </p:sp>
    </p:spTree>
    <p:extLst>
      <p:ext uri="{BB962C8B-B14F-4D97-AF65-F5344CB8AC3E}">
        <p14:creationId xmlns:p14="http://schemas.microsoft.com/office/powerpoint/2010/main" val="18683463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
    <p:spTree>
      <p:nvGrpSpPr>
        <p:cNvPr id="1" name=""/>
        <p:cNvGrpSpPr/>
        <p:nvPr/>
      </p:nvGrpSpPr>
      <p:grpSpPr>
        <a:xfrm>
          <a:off x="0" y="0"/>
          <a:ext cx="0" cy="0"/>
          <a:chOff x="0" y="0"/>
          <a:chExt cx="0" cy="0"/>
        </a:xfrm>
      </p:grpSpPr>
      <p:sp>
        <p:nvSpPr>
          <p:cNvPr id="7" name="Titel 1"/>
          <p:cNvSpPr>
            <a:spLocks noGrp="1"/>
          </p:cNvSpPr>
          <p:nvPr>
            <p:ph type="ctrTitle" hasCustomPrompt="1"/>
          </p:nvPr>
        </p:nvSpPr>
        <p:spPr>
          <a:xfrm>
            <a:off x="179999" y="3600000"/>
            <a:ext cx="8784000" cy="540000"/>
          </a:xfrm>
          <a:prstGeom prst="rect">
            <a:avLst/>
          </a:prstGeom>
        </p:spPr>
        <p:txBody>
          <a:bodyPr lIns="36000" tIns="0" rIns="0" bIns="0">
            <a:noAutofit/>
          </a:bodyPr>
          <a:lstStyle>
            <a:lvl1pPr algn="l">
              <a:lnSpc>
                <a:spcPct val="110000"/>
              </a:lnSpc>
              <a:defRPr lang="de-DE" sz="3200" b="1" kern="1200" dirty="0">
                <a:solidFill>
                  <a:schemeClr val="tx2"/>
                </a:solidFill>
                <a:latin typeface="Arial" pitchFamily="34" charset="0"/>
                <a:ea typeface="+mn-ea"/>
                <a:cs typeface="Arial" pitchFamily="34" charset="0"/>
              </a:defRPr>
            </a:lvl1pPr>
          </a:lstStyle>
          <a:p>
            <a:r>
              <a:rPr lang="en-US" dirty="0"/>
              <a:t>Partners and pioneers in automation.</a:t>
            </a:r>
            <a:endParaRPr lang="de-DE" dirty="0"/>
          </a:p>
        </p:txBody>
      </p:sp>
      <p:sp>
        <p:nvSpPr>
          <p:cNvPr id="8" name="Untertitel 2"/>
          <p:cNvSpPr>
            <a:spLocks noGrp="1"/>
          </p:cNvSpPr>
          <p:nvPr>
            <p:ph type="subTitle" idx="1" hasCustomPrompt="1"/>
          </p:nvPr>
        </p:nvSpPr>
        <p:spPr>
          <a:xfrm>
            <a:off x="180000" y="4176000"/>
            <a:ext cx="8784000" cy="1589593"/>
          </a:xfrm>
          <a:prstGeom prst="rect">
            <a:avLst/>
          </a:prstGeom>
        </p:spPr>
        <p:txBody>
          <a:bodyPr lIns="36000" tIns="0" rIns="0" bIns="0">
            <a:noAutofit/>
          </a:bodyPr>
          <a:lstStyle>
            <a:lvl1pPr marL="0" indent="0" algn="l">
              <a:lnSpc>
                <a:spcPct val="110000"/>
              </a:lnSpc>
              <a:spcBef>
                <a:spcPts val="0"/>
              </a:spcBef>
              <a:buNone/>
              <a:defRPr sz="3200" b="0">
                <a:solidFill>
                  <a:schemeClr val="tx2"/>
                </a:solidFill>
                <a:latin typeface="Arial" pitchFamily="34" charset="0"/>
                <a:cs typeface="Arial" pitchFamily="34" charset="0"/>
              </a:defRPr>
            </a:lvl1pPr>
            <a:lvl2pPr marL="0" marR="0" indent="0" algn="l" defTabSz="801472" rtl="0" eaLnBrk="1" fontAlgn="auto" latinLnBrk="0" hangingPunct="1">
              <a:lnSpc>
                <a:spcPct val="120000"/>
              </a:lnSpc>
              <a:spcBef>
                <a:spcPts val="0"/>
              </a:spcBef>
              <a:spcAft>
                <a:spcPts val="0"/>
              </a:spcAft>
              <a:buClr>
                <a:schemeClr val="bg2"/>
              </a:buClr>
              <a:buSzTx/>
              <a:buFont typeface="Wingdings" pitchFamily="2" charset="2"/>
              <a:buNone/>
              <a:tabLst/>
              <a:defRPr sz="2400" b="0">
                <a:solidFill>
                  <a:schemeClr val="tx2"/>
                </a:solidFill>
              </a:defRPr>
            </a:lvl2pPr>
            <a:lvl3pPr marL="801472" indent="0" algn="ctr">
              <a:buNone/>
              <a:defRPr>
                <a:solidFill>
                  <a:schemeClr val="tx1">
                    <a:tint val="75000"/>
                  </a:schemeClr>
                </a:solidFill>
              </a:defRPr>
            </a:lvl3pPr>
            <a:lvl4pPr marL="1202207" indent="0" algn="ctr">
              <a:buNone/>
              <a:defRPr>
                <a:solidFill>
                  <a:schemeClr val="tx1">
                    <a:tint val="75000"/>
                  </a:schemeClr>
                </a:solidFill>
              </a:defRPr>
            </a:lvl4pPr>
            <a:lvl5pPr marL="1602943" indent="0" algn="ctr">
              <a:buNone/>
              <a:defRPr>
                <a:solidFill>
                  <a:schemeClr val="tx1">
                    <a:tint val="75000"/>
                  </a:schemeClr>
                </a:solidFill>
              </a:defRPr>
            </a:lvl5pPr>
            <a:lvl6pPr marL="2003679" indent="0" algn="ctr">
              <a:buNone/>
              <a:defRPr>
                <a:solidFill>
                  <a:schemeClr val="tx1">
                    <a:tint val="75000"/>
                  </a:schemeClr>
                </a:solidFill>
              </a:defRPr>
            </a:lvl6pPr>
            <a:lvl7pPr marL="2404415" indent="0" algn="ctr">
              <a:buNone/>
              <a:defRPr>
                <a:solidFill>
                  <a:schemeClr val="tx1">
                    <a:tint val="75000"/>
                  </a:schemeClr>
                </a:solidFill>
              </a:defRPr>
            </a:lvl7pPr>
            <a:lvl8pPr marL="2805151" indent="0" algn="ctr">
              <a:buNone/>
              <a:defRPr>
                <a:solidFill>
                  <a:schemeClr val="tx1">
                    <a:tint val="75000"/>
                  </a:schemeClr>
                </a:solidFill>
              </a:defRPr>
            </a:lvl8pPr>
            <a:lvl9pPr marL="3205886" indent="0" algn="ctr">
              <a:buNone/>
              <a:defRPr>
                <a:solidFill>
                  <a:schemeClr val="tx1">
                    <a:tint val="75000"/>
                  </a:schemeClr>
                </a:solidFill>
              </a:defRPr>
            </a:lvl9pPr>
          </a:lstStyle>
          <a:p>
            <a:r>
              <a:rPr lang="de-DE" dirty="0"/>
              <a:t>Worldwide</a:t>
            </a:r>
          </a:p>
        </p:txBody>
      </p:sp>
      <p:sp>
        <p:nvSpPr>
          <p:cNvPr id="16" name="Datumsplatzhalter 3"/>
          <p:cNvSpPr>
            <a:spLocks noGrp="1"/>
          </p:cNvSpPr>
          <p:nvPr>
            <p:ph type="dt" sz="half" idx="2"/>
          </p:nvPr>
        </p:nvSpPr>
        <p:spPr>
          <a:xfrm>
            <a:off x="2412000" y="6677954"/>
            <a:ext cx="972000" cy="124906"/>
          </a:xfrm>
          <a:prstGeom prst="rect">
            <a:avLst/>
          </a:prstGeom>
        </p:spPr>
        <p:txBody>
          <a:bodyPr vert="horz" wrap="square" lIns="0" tIns="0" rIns="0" bIns="0" rtlCol="0" anchor="ctr">
            <a:noAutofit/>
          </a:bodyPr>
          <a:lstStyle>
            <a:lvl1pPr algn="l">
              <a:lnSpc>
                <a:spcPct val="110000"/>
              </a:lnSpc>
              <a:defRPr sz="1200" b="0">
                <a:solidFill>
                  <a:schemeClr val="accent3"/>
                </a:solidFill>
                <a:latin typeface="Arial" pitchFamily="34" charset="0"/>
                <a:cs typeface="Arial" pitchFamily="34" charset="0"/>
              </a:defRPr>
            </a:lvl1pPr>
          </a:lstStyle>
          <a:p>
            <a:r>
              <a:rPr lang="de-DE"/>
              <a:t>21.01.2025</a:t>
            </a:r>
            <a:endParaRPr lang="de-DE" dirty="0"/>
          </a:p>
        </p:txBody>
      </p:sp>
      <p:sp>
        <p:nvSpPr>
          <p:cNvPr id="17" name="Fußzeilenplatzhalter 4"/>
          <p:cNvSpPr>
            <a:spLocks noGrp="1"/>
          </p:cNvSpPr>
          <p:nvPr>
            <p:ph type="ftr" sz="quarter" idx="3"/>
          </p:nvPr>
        </p:nvSpPr>
        <p:spPr>
          <a:xfrm>
            <a:off x="180000" y="6678000"/>
            <a:ext cx="2159752" cy="124906"/>
          </a:xfrm>
          <a:prstGeom prst="rect">
            <a:avLst/>
          </a:prstGeom>
        </p:spPr>
        <p:txBody>
          <a:bodyPr vert="horz" wrap="square" lIns="36000" tIns="0" rIns="0" bIns="0" rtlCol="0" anchor="ctr">
            <a:noAutofit/>
          </a:bodyPr>
          <a:lstStyle>
            <a:lvl1pPr algn="just">
              <a:lnSpc>
                <a:spcPct val="110000"/>
              </a:lnSpc>
              <a:defRPr sz="1200" b="0">
                <a:solidFill>
                  <a:schemeClr val="accent3"/>
                </a:solidFill>
                <a:latin typeface="Arial" pitchFamily="34" charset="0"/>
                <a:cs typeface="Arial" pitchFamily="34" charset="0"/>
              </a:defRPr>
            </a:lvl1pPr>
          </a:lstStyle>
          <a:p>
            <a:r>
              <a:rPr lang="de-DE"/>
              <a:t>Karsten Reinhardt</a:t>
            </a:r>
            <a:endParaRPr lang="de-DE" dirty="0"/>
          </a:p>
        </p:txBody>
      </p:sp>
      <p:sp>
        <p:nvSpPr>
          <p:cNvPr id="18" name="Foliennummernplatzhalter 5"/>
          <p:cNvSpPr>
            <a:spLocks noGrp="1"/>
          </p:cNvSpPr>
          <p:nvPr>
            <p:ph type="sldNum" sz="quarter" idx="4"/>
          </p:nvPr>
        </p:nvSpPr>
        <p:spPr>
          <a:xfrm>
            <a:off x="8460432" y="6677954"/>
            <a:ext cx="436100" cy="124906"/>
          </a:xfrm>
          <a:prstGeom prst="rect">
            <a:avLst/>
          </a:prstGeom>
        </p:spPr>
        <p:txBody>
          <a:bodyPr vert="horz" wrap="square" lIns="0" tIns="0" rIns="0" bIns="0" rtlCol="0" anchor="ctr">
            <a:noAutofit/>
          </a:bodyPr>
          <a:lstStyle>
            <a:lvl1pPr algn="r">
              <a:lnSpc>
                <a:spcPct val="110000"/>
              </a:lnSpc>
              <a:defRPr sz="1200" b="0">
                <a:solidFill>
                  <a:schemeClr val="accent3"/>
                </a:solidFill>
                <a:latin typeface="Arial" pitchFamily="34" charset="0"/>
                <a:cs typeface="Arial" pitchFamily="34" charset="0"/>
              </a:defRPr>
            </a:lvl1pPr>
          </a:lstStyle>
          <a:p>
            <a:fld id="{B6C01C00-BF13-48D5-80DE-58EA1E6873EB}" type="slidenum">
              <a:rPr lang="de-DE" smtClean="0"/>
              <a:pPr/>
              <a:t>‹Nr.›</a:t>
            </a:fld>
            <a:endParaRPr lang="de-DE" dirty="0"/>
          </a:p>
        </p:txBody>
      </p:sp>
      <p:pic>
        <p:nvPicPr>
          <p:cNvPr id="9" name="Picture 2" descr="D:\Susanne\Jobs\Pepperl &amp; Fuchs\P+F - PPTs\PPT_Unternehmen-Leitfaden_2013\PPT Unternehmen\_eingesetzte Bilder\_VERWENDET\Logo_Titel_RZ.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828000"/>
            <a:ext cx="9144000" cy="2627312"/>
          </a:xfrm>
          <a:prstGeom prst="rect">
            <a:avLst/>
          </a:prstGeom>
          <a:noFill/>
          <a:extLst>
            <a:ext uri="{909E8E84-426E-40DD-AFC4-6F175D3DCCD1}">
              <a14:hiddenFill xmlns:a14="http://schemas.microsoft.com/office/drawing/2010/main">
                <a:solidFill>
                  <a:srgbClr val="FFFFFF"/>
                </a:solidFill>
              </a14:hiddenFill>
            </a:ext>
          </a:extLst>
        </p:spPr>
      </p:pic>
      <p:sp>
        <p:nvSpPr>
          <p:cNvPr id="10" name="Rechteck 9"/>
          <p:cNvSpPr/>
          <p:nvPr userDrawn="1"/>
        </p:nvSpPr>
        <p:spPr>
          <a:xfrm>
            <a:off x="107504" y="188640"/>
            <a:ext cx="2664296"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741400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mparison text, picture+frame">
    <p:spTree>
      <p:nvGrpSpPr>
        <p:cNvPr id="1" name=""/>
        <p:cNvGrpSpPr/>
        <p:nvPr/>
      </p:nvGrpSpPr>
      <p:grpSpPr>
        <a:xfrm>
          <a:off x="0" y="0"/>
          <a:ext cx="0" cy="0"/>
          <a:chOff x="0" y="0"/>
          <a:chExt cx="0" cy="0"/>
        </a:xfrm>
      </p:grpSpPr>
      <p:sp>
        <p:nvSpPr>
          <p:cNvPr id="3" name="Datumsplatzhalter 2"/>
          <p:cNvSpPr>
            <a:spLocks noGrp="1"/>
          </p:cNvSpPr>
          <p:nvPr>
            <p:ph type="dt" sz="half" idx="10"/>
          </p:nvPr>
        </p:nvSpPr>
        <p:spPr/>
        <p:txBody>
          <a:bodyPr/>
          <a:lstStyle/>
          <a:p>
            <a:r>
              <a:rPr lang="de-DE"/>
              <a:t>21.01.2025</a:t>
            </a:r>
            <a:endParaRPr lang="de-DE" dirty="0"/>
          </a:p>
        </p:txBody>
      </p:sp>
      <p:sp>
        <p:nvSpPr>
          <p:cNvPr id="4" name="Fußzeilenplatzhalter 3"/>
          <p:cNvSpPr>
            <a:spLocks noGrp="1"/>
          </p:cNvSpPr>
          <p:nvPr>
            <p:ph type="ftr" sz="quarter" idx="11"/>
          </p:nvPr>
        </p:nvSpPr>
        <p:spPr/>
        <p:txBody>
          <a:bodyPr lIns="36000"/>
          <a:lstStyle>
            <a:lvl1pPr algn="just">
              <a:defRPr/>
            </a:lvl1pPr>
          </a:lstStyle>
          <a:p>
            <a:r>
              <a:rPr lang="de-DE"/>
              <a:t>Karsten Reinhardt</a:t>
            </a:r>
            <a:endParaRPr lang="de-DE" dirty="0"/>
          </a:p>
        </p:txBody>
      </p:sp>
      <p:sp>
        <p:nvSpPr>
          <p:cNvPr id="5" name="Foliennummernplatzhalter 4"/>
          <p:cNvSpPr>
            <a:spLocks noGrp="1"/>
          </p:cNvSpPr>
          <p:nvPr>
            <p:ph type="sldNum" sz="quarter" idx="12"/>
          </p:nvPr>
        </p:nvSpPr>
        <p:spPr/>
        <p:txBody>
          <a:bodyPr/>
          <a:lstStyle/>
          <a:p>
            <a:fld id="{B6C01C00-BF13-48D5-80DE-58EA1E6873EB}" type="slidenum">
              <a:rPr lang="de-DE" smtClean="0"/>
              <a:pPr/>
              <a:t>‹Nr.›</a:t>
            </a:fld>
            <a:endParaRPr lang="de-DE" dirty="0"/>
          </a:p>
        </p:txBody>
      </p:sp>
      <p:sp>
        <p:nvSpPr>
          <p:cNvPr id="6" name="Titel 1"/>
          <p:cNvSpPr>
            <a:spLocks noGrp="1"/>
          </p:cNvSpPr>
          <p:nvPr>
            <p:ph type="title"/>
          </p:nvPr>
        </p:nvSpPr>
        <p:spPr>
          <a:xfrm>
            <a:off x="180000" y="828000"/>
            <a:ext cx="8784000" cy="504000"/>
          </a:xfrm>
          <a:prstGeom prst="rect">
            <a:avLst/>
          </a:prstGeom>
        </p:spPr>
        <p:txBody>
          <a:bodyPr lIns="36000" tIns="0" rIns="0" bIns="0">
            <a:noAutofit/>
          </a:bodyPr>
          <a:lstStyle>
            <a:lvl1pPr algn="l">
              <a:lnSpc>
                <a:spcPct val="110000"/>
              </a:lnSpc>
              <a:defRPr sz="3200" b="1">
                <a:solidFill>
                  <a:schemeClr val="tx2"/>
                </a:solidFill>
              </a:defRPr>
            </a:lvl1pPr>
          </a:lstStyle>
          <a:p>
            <a:r>
              <a:rPr lang="de-DE" dirty="0"/>
              <a:t>Titelmasterformat durch Klicken bearbeiten</a:t>
            </a:r>
          </a:p>
        </p:txBody>
      </p:sp>
      <p:sp>
        <p:nvSpPr>
          <p:cNvPr id="7" name="Inhaltsplatzhalter 9"/>
          <p:cNvSpPr>
            <a:spLocks noGrp="1"/>
          </p:cNvSpPr>
          <p:nvPr>
            <p:ph sz="quarter" idx="15"/>
          </p:nvPr>
        </p:nvSpPr>
        <p:spPr>
          <a:xfrm>
            <a:off x="4644000" y="1512000"/>
            <a:ext cx="4320000" cy="2340000"/>
          </a:xfrm>
          <a:ln w="6350">
            <a:solidFill>
              <a:schemeClr val="accent1"/>
            </a:solidFill>
          </a:ln>
        </p:spPr>
        <p:txBody>
          <a:bodyPr lIns="72000" tIns="0" rIns="0" bIns="0">
            <a:noAutofit/>
          </a:bodyPr>
          <a:lstStyle>
            <a:lvl1pPr marL="0" indent="0">
              <a:lnSpc>
                <a:spcPct val="110000"/>
              </a:lnSpc>
              <a:buClr>
                <a:schemeClr val="bg2"/>
              </a:buClr>
              <a:buFont typeface="Wingdings" pitchFamily="2" charset="2"/>
              <a:buNone/>
              <a:defRPr sz="1700" b="0">
                <a:latin typeface="Arial" pitchFamily="34" charset="0"/>
                <a:cs typeface="Arial" pitchFamily="34" charset="0"/>
              </a:defRPr>
            </a:lvl1pPr>
            <a:lvl2pPr marL="400736" indent="0">
              <a:lnSpc>
                <a:spcPct val="110000"/>
              </a:lnSpc>
              <a:buClr>
                <a:schemeClr val="bg2"/>
              </a:buClr>
              <a:buFont typeface="Wingdings" pitchFamily="2" charset="2"/>
              <a:buNone/>
              <a:defRPr sz="1700" b="0">
                <a:latin typeface="Arial" pitchFamily="34" charset="0"/>
                <a:cs typeface="Arial" pitchFamily="34" charset="0"/>
              </a:defRPr>
            </a:lvl2pPr>
          </a:lstStyle>
          <a:p>
            <a:pPr lvl="0"/>
            <a:r>
              <a:rPr lang="de-DE" dirty="0"/>
              <a:t>Textmasterformat bearbeiten</a:t>
            </a:r>
          </a:p>
        </p:txBody>
      </p:sp>
      <p:sp>
        <p:nvSpPr>
          <p:cNvPr id="8" name="Inhaltsplatzhalter 8"/>
          <p:cNvSpPr>
            <a:spLocks noGrp="1"/>
          </p:cNvSpPr>
          <p:nvPr>
            <p:ph sz="quarter" idx="14"/>
          </p:nvPr>
        </p:nvSpPr>
        <p:spPr>
          <a:xfrm>
            <a:off x="180000" y="1512000"/>
            <a:ext cx="4284000" cy="2340000"/>
          </a:xfrm>
          <a:prstGeom prst="rect">
            <a:avLst/>
          </a:prstGeom>
        </p:spPr>
        <p:txBody>
          <a:bodyPr lIns="36000" tIns="0" rIns="0" bIns="0">
            <a:noAutofit/>
          </a:bodyPr>
          <a:lstStyle>
            <a:lvl1pPr marL="285750" indent="-285750">
              <a:lnSpc>
                <a:spcPct val="130000"/>
              </a:lnSpc>
              <a:spcBef>
                <a:spcPts val="0"/>
              </a:spcBef>
              <a:buClr>
                <a:schemeClr val="bg2"/>
              </a:buClr>
              <a:buFont typeface="Wingdings" pitchFamily="2" charset="2"/>
              <a:buChar char="§"/>
              <a:defRPr sz="1700" b="0">
                <a:solidFill>
                  <a:schemeClr val="tx2"/>
                </a:solidFill>
                <a:latin typeface="Arial" pitchFamily="34" charset="0"/>
                <a:cs typeface="Arial" pitchFamily="34" charset="0"/>
              </a:defRPr>
            </a:lvl1pPr>
            <a:lvl2pPr marL="541338" indent="-274638">
              <a:lnSpc>
                <a:spcPct val="130000"/>
              </a:lnSpc>
              <a:spcBef>
                <a:spcPts val="0"/>
              </a:spcBef>
              <a:buClr>
                <a:schemeClr val="bg2"/>
              </a:buClr>
              <a:buFont typeface="Wingdings" pitchFamily="2" charset="2"/>
              <a:buChar char="§"/>
              <a:defRPr sz="1400" b="0">
                <a:solidFill>
                  <a:schemeClr val="tx2"/>
                </a:solidFill>
                <a:latin typeface="Arial" pitchFamily="34" charset="0"/>
                <a:cs typeface="Arial" pitchFamily="34" charset="0"/>
              </a:defRPr>
            </a:lvl2pPr>
            <a:lvl3pPr marL="808038" indent="-266700">
              <a:lnSpc>
                <a:spcPct val="130000"/>
              </a:lnSpc>
              <a:buClr>
                <a:schemeClr val="bg2"/>
              </a:buClr>
              <a:buFont typeface="Wingdings" pitchFamily="2" charset="2"/>
              <a:buChar char="§"/>
              <a:defRPr sz="1400">
                <a:solidFill>
                  <a:schemeClr val="tx2"/>
                </a:solidFill>
                <a:latin typeface="Arial" pitchFamily="34" charset="0"/>
                <a:cs typeface="Arial" pitchFamily="34" charset="0"/>
              </a:defRPr>
            </a:lvl3pPr>
            <a:lvl4pPr marL="1074738" indent="-266700">
              <a:lnSpc>
                <a:spcPct val="130000"/>
              </a:lnSpc>
              <a:buClr>
                <a:schemeClr val="bg2"/>
              </a:buClr>
              <a:buFont typeface="Wingdings" pitchFamily="2" charset="2"/>
              <a:buChar char="§"/>
              <a:defRPr sz="1400">
                <a:solidFill>
                  <a:schemeClr val="tx2"/>
                </a:solidFill>
                <a:latin typeface="Arial" pitchFamily="34" charset="0"/>
                <a:cs typeface="Arial" pitchFamily="34" charset="0"/>
              </a:defRPr>
            </a:lvl4pPr>
            <a:lvl5pPr marL="1341438" indent="-266700">
              <a:lnSpc>
                <a:spcPct val="130000"/>
              </a:lnSpc>
              <a:buClr>
                <a:schemeClr val="bg2"/>
              </a:buClr>
              <a:buFont typeface="Wingdings" pitchFamily="2" charset="2"/>
              <a:buChar char="§"/>
              <a:tabLst/>
              <a:defRPr sz="1400">
                <a:solidFill>
                  <a:schemeClr val="tx2"/>
                </a:solidFill>
                <a:latin typeface="Arial" pitchFamily="34" charset="0"/>
                <a:cs typeface="Arial" pitchFamily="34" charset="0"/>
              </a:defRPr>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9" name="Inhaltsplatzhalter 9"/>
          <p:cNvSpPr>
            <a:spLocks noGrp="1"/>
          </p:cNvSpPr>
          <p:nvPr>
            <p:ph sz="quarter" idx="16"/>
          </p:nvPr>
        </p:nvSpPr>
        <p:spPr>
          <a:xfrm>
            <a:off x="4643512" y="4032000"/>
            <a:ext cx="4320000" cy="2340000"/>
          </a:xfrm>
          <a:ln w="6350">
            <a:solidFill>
              <a:schemeClr val="accent1"/>
            </a:solidFill>
          </a:ln>
        </p:spPr>
        <p:txBody>
          <a:bodyPr lIns="72000" tIns="0" rIns="0" bIns="0">
            <a:noAutofit/>
          </a:bodyPr>
          <a:lstStyle>
            <a:lvl1pPr marL="0" indent="0">
              <a:lnSpc>
                <a:spcPct val="110000"/>
              </a:lnSpc>
              <a:buClr>
                <a:schemeClr val="bg2"/>
              </a:buClr>
              <a:buFont typeface="Wingdings" pitchFamily="2" charset="2"/>
              <a:buNone/>
              <a:defRPr sz="1700" b="0">
                <a:latin typeface="Arial" pitchFamily="34" charset="0"/>
                <a:cs typeface="Arial" pitchFamily="34" charset="0"/>
              </a:defRPr>
            </a:lvl1pPr>
            <a:lvl2pPr marL="400736" indent="0">
              <a:lnSpc>
                <a:spcPct val="110000"/>
              </a:lnSpc>
              <a:buClr>
                <a:schemeClr val="bg2"/>
              </a:buClr>
              <a:buFont typeface="Wingdings" pitchFamily="2" charset="2"/>
              <a:buNone/>
              <a:defRPr sz="1700" b="0">
                <a:latin typeface="Arial" pitchFamily="34" charset="0"/>
                <a:cs typeface="Arial" pitchFamily="34" charset="0"/>
              </a:defRPr>
            </a:lvl2pPr>
          </a:lstStyle>
          <a:p>
            <a:pPr lvl="0"/>
            <a:r>
              <a:rPr lang="de-DE" dirty="0"/>
              <a:t>Textmasterformat bearbeiten</a:t>
            </a:r>
          </a:p>
        </p:txBody>
      </p:sp>
      <p:sp>
        <p:nvSpPr>
          <p:cNvPr id="10" name="Inhaltsplatzhalter 8"/>
          <p:cNvSpPr>
            <a:spLocks noGrp="1"/>
          </p:cNvSpPr>
          <p:nvPr>
            <p:ph sz="quarter" idx="17"/>
          </p:nvPr>
        </p:nvSpPr>
        <p:spPr>
          <a:xfrm>
            <a:off x="179512" y="4032000"/>
            <a:ext cx="4284000" cy="2340000"/>
          </a:xfrm>
          <a:prstGeom prst="rect">
            <a:avLst/>
          </a:prstGeom>
        </p:spPr>
        <p:txBody>
          <a:bodyPr lIns="36000" tIns="0" rIns="0" bIns="0">
            <a:noAutofit/>
          </a:bodyPr>
          <a:lstStyle>
            <a:lvl1pPr marL="285750" indent="-285750">
              <a:lnSpc>
                <a:spcPct val="130000"/>
              </a:lnSpc>
              <a:spcBef>
                <a:spcPts val="0"/>
              </a:spcBef>
              <a:buClr>
                <a:schemeClr val="bg2"/>
              </a:buClr>
              <a:buFont typeface="Wingdings" pitchFamily="2" charset="2"/>
              <a:buChar char="§"/>
              <a:defRPr sz="1700" b="0">
                <a:solidFill>
                  <a:schemeClr val="tx2"/>
                </a:solidFill>
                <a:latin typeface="Arial" pitchFamily="34" charset="0"/>
                <a:cs typeface="Arial" pitchFamily="34" charset="0"/>
              </a:defRPr>
            </a:lvl1pPr>
            <a:lvl2pPr marL="541338" indent="-274638">
              <a:lnSpc>
                <a:spcPct val="130000"/>
              </a:lnSpc>
              <a:spcBef>
                <a:spcPts val="0"/>
              </a:spcBef>
              <a:buClr>
                <a:schemeClr val="bg2"/>
              </a:buClr>
              <a:buFont typeface="Wingdings" pitchFamily="2" charset="2"/>
              <a:buChar char="§"/>
              <a:defRPr sz="1400" b="0">
                <a:solidFill>
                  <a:schemeClr val="tx2"/>
                </a:solidFill>
                <a:latin typeface="Arial" pitchFamily="34" charset="0"/>
                <a:cs typeface="Arial" pitchFamily="34" charset="0"/>
              </a:defRPr>
            </a:lvl2pPr>
            <a:lvl3pPr marL="808038" indent="-266700">
              <a:lnSpc>
                <a:spcPct val="130000"/>
              </a:lnSpc>
              <a:buClr>
                <a:schemeClr val="bg2"/>
              </a:buClr>
              <a:buFont typeface="Wingdings" pitchFamily="2" charset="2"/>
              <a:buChar char="§"/>
              <a:defRPr sz="1400">
                <a:solidFill>
                  <a:schemeClr val="tx2"/>
                </a:solidFill>
                <a:latin typeface="Arial" pitchFamily="34" charset="0"/>
                <a:cs typeface="Arial" pitchFamily="34" charset="0"/>
              </a:defRPr>
            </a:lvl3pPr>
            <a:lvl4pPr marL="1074738" indent="-266700">
              <a:lnSpc>
                <a:spcPct val="130000"/>
              </a:lnSpc>
              <a:buClr>
                <a:schemeClr val="bg2"/>
              </a:buClr>
              <a:buFont typeface="Wingdings" pitchFamily="2" charset="2"/>
              <a:buChar char="§"/>
              <a:defRPr sz="1400">
                <a:solidFill>
                  <a:schemeClr val="tx2"/>
                </a:solidFill>
                <a:latin typeface="Arial" pitchFamily="34" charset="0"/>
                <a:cs typeface="Arial" pitchFamily="34" charset="0"/>
              </a:defRPr>
            </a:lvl4pPr>
            <a:lvl5pPr marL="1341438" indent="-266700">
              <a:lnSpc>
                <a:spcPct val="130000"/>
              </a:lnSpc>
              <a:buClr>
                <a:schemeClr val="bg2"/>
              </a:buClr>
              <a:buFont typeface="Wingdings" pitchFamily="2" charset="2"/>
              <a:buChar char="§"/>
              <a:defRPr sz="1400">
                <a:solidFill>
                  <a:schemeClr val="tx2"/>
                </a:solidFill>
                <a:latin typeface="Arial" pitchFamily="34" charset="0"/>
                <a:cs typeface="Arial" pitchFamily="34" charset="0"/>
              </a:defRPr>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956946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ubhead, text, product background">
    <p:spTree>
      <p:nvGrpSpPr>
        <p:cNvPr id="1" name=""/>
        <p:cNvGrpSpPr/>
        <p:nvPr/>
      </p:nvGrpSpPr>
      <p:grpSpPr>
        <a:xfrm>
          <a:off x="0" y="0"/>
          <a:ext cx="0" cy="0"/>
          <a:chOff x="0" y="0"/>
          <a:chExt cx="0" cy="0"/>
        </a:xfrm>
      </p:grpSpPr>
      <p:pic>
        <p:nvPicPr>
          <p:cNvPr id="11" name="Inhaltsplatzhalter 6"/>
          <p:cNvPicPr>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646" y="1925887"/>
            <a:ext cx="9144000" cy="4680065"/>
          </a:xfrm>
          <a:prstGeom prst="rect">
            <a:avLst/>
          </a:prstGeom>
        </p:spPr>
      </p:pic>
      <p:sp>
        <p:nvSpPr>
          <p:cNvPr id="2" name="Titel 1"/>
          <p:cNvSpPr>
            <a:spLocks noGrp="1"/>
          </p:cNvSpPr>
          <p:nvPr>
            <p:ph type="title"/>
          </p:nvPr>
        </p:nvSpPr>
        <p:spPr>
          <a:xfrm>
            <a:off x="180000" y="828000"/>
            <a:ext cx="8784000" cy="504000"/>
          </a:xfrm>
          <a:prstGeom prst="rect">
            <a:avLst/>
          </a:prstGeom>
        </p:spPr>
        <p:txBody>
          <a:bodyPr vert="horz" lIns="36000" tIns="0" rIns="0" bIns="0">
            <a:noAutofit/>
          </a:bodyPr>
          <a:lstStyle>
            <a:lvl1pPr algn="l">
              <a:lnSpc>
                <a:spcPct val="110000"/>
              </a:lnSpc>
              <a:defRPr sz="3200" b="1">
                <a:solidFill>
                  <a:schemeClr val="tx2"/>
                </a:solidFill>
              </a:defRPr>
            </a:lvl1pPr>
          </a:lstStyle>
          <a:p>
            <a:r>
              <a:rPr lang="de-DE" dirty="0"/>
              <a:t>Titelmasterformat durch Klicken bearbeiten</a:t>
            </a:r>
          </a:p>
        </p:txBody>
      </p:sp>
      <p:sp>
        <p:nvSpPr>
          <p:cNvPr id="9" name="Inhaltsplatzhalter 8"/>
          <p:cNvSpPr>
            <a:spLocks noGrp="1"/>
          </p:cNvSpPr>
          <p:nvPr>
            <p:ph sz="quarter" idx="14"/>
          </p:nvPr>
        </p:nvSpPr>
        <p:spPr>
          <a:xfrm>
            <a:off x="180000" y="2088000"/>
            <a:ext cx="4284000" cy="4320000"/>
          </a:xfrm>
          <a:prstGeom prst="rect">
            <a:avLst/>
          </a:prstGeom>
        </p:spPr>
        <p:txBody>
          <a:bodyPr vert="horz" lIns="36000" tIns="0" rIns="0" bIns="0">
            <a:noAutofit/>
          </a:bodyPr>
          <a:lstStyle>
            <a:lvl1pPr marL="285750" indent="-285750">
              <a:lnSpc>
                <a:spcPct val="130000"/>
              </a:lnSpc>
              <a:spcBef>
                <a:spcPts val="0"/>
              </a:spcBef>
              <a:buClr>
                <a:schemeClr val="bg2"/>
              </a:buClr>
              <a:buFont typeface="Wingdings" pitchFamily="2" charset="2"/>
              <a:buChar char="§"/>
              <a:defRPr lang="de-DE" dirty="0" smtClean="0"/>
            </a:lvl1pPr>
            <a:lvl2pPr marL="541338" indent="-274638">
              <a:lnSpc>
                <a:spcPct val="130000"/>
              </a:lnSpc>
              <a:spcBef>
                <a:spcPts val="0"/>
              </a:spcBef>
              <a:buClr>
                <a:schemeClr val="bg2"/>
              </a:buClr>
              <a:buFont typeface="Wingdings" pitchFamily="2" charset="2"/>
              <a:buChar char="§"/>
              <a:defRPr lang="de-DE" sz="1400" dirty="0" smtClean="0"/>
            </a:lvl2pPr>
            <a:lvl3pPr>
              <a:lnSpc>
                <a:spcPct val="130000"/>
              </a:lnSpc>
              <a:defRPr sz="1400">
                <a:solidFill>
                  <a:schemeClr val="tx2"/>
                </a:solidFill>
                <a:latin typeface="Arial" pitchFamily="34" charset="0"/>
                <a:cs typeface="Arial" pitchFamily="34" charset="0"/>
              </a:defRPr>
            </a:lvl3pPr>
            <a:lvl4pPr>
              <a:lnSpc>
                <a:spcPct val="130000"/>
              </a:lnSpc>
              <a:defRPr sz="1400">
                <a:solidFill>
                  <a:schemeClr val="tx2"/>
                </a:solidFill>
                <a:latin typeface="Arial" pitchFamily="34" charset="0"/>
                <a:cs typeface="Arial" pitchFamily="34" charset="0"/>
              </a:defRPr>
            </a:lvl4pPr>
            <a:lvl5pPr>
              <a:lnSpc>
                <a:spcPct val="130000"/>
              </a:lnSpc>
              <a:defRPr sz="1400">
                <a:solidFill>
                  <a:schemeClr val="tx2"/>
                </a:solidFill>
                <a:latin typeface="Arial" pitchFamily="34" charset="0"/>
                <a:cs typeface="Arial" pitchFamily="34" charset="0"/>
              </a:defRPr>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7" name="Inhaltsplatzhalter 9"/>
          <p:cNvSpPr>
            <a:spLocks noGrp="1"/>
          </p:cNvSpPr>
          <p:nvPr>
            <p:ph sz="quarter" idx="15"/>
          </p:nvPr>
        </p:nvSpPr>
        <p:spPr>
          <a:xfrm>
            <a:off x="4644000" y="2088000"/>
            <a:ext cx="4320000" cy="4104000"/>
          </a:xfrm>
          <a:ln w="6350">
            <a:noFill/>
          </a:ln>
        </p:spPr>
        <p:txBody>
          <a:bodyPr vert="horz" lIns="0" tIns="0" rIns="0" bIns="0">
            <a:noAutofit/>
          </a:bodyPr>
          <a:lstStyle>
            <a:lvl1pPr marL="0" indent="0">
              <a:lnSpc>
                <a:spcPct val="130000"/>
              </a:lnSpc>
              <a:buClr>
                <a:schemeClr val="bg2"/>
              </a:buClr>
              <a:buFont typeface="Wingdings" pitchFamily="2" charset="2"/>
              <a:buNone/>
              <a:defRPr lang="de-DE" dirty="0" smtClean="0"/>
            </a:lvl1pPr>
            <a:lvl2pPr marL="400736" indent="0">
              <a:lnSpc>
                <a:spcPct val="110000"/>
              </a:lnSpc>
              <a:buClr>
                <a:schemeClr val="bg2"/>
              </a:buClr>
              <a:buFont typeface="Wingdings" pitchFamily="2" charset="2"/>
              <a:buNone/>
              <a:defRPr sz="1700" b="0">
                <a:latin typeface="Arial" pitchFamily="34" charset="0"/>
                <a:cs typeface="Arial" pitchFamily="34" charset="0"/>
              </a:defRPr>
            </a:lvl2pPr>
          </a:lstStyle>
          <a:p>
            <a:pPr lvl="0"/>
            <a:r>
              <a:rPr lang="de-DE" dirty="0"/>
              <a:t>Textmasterformat bearbeiten</a:t>
            </a:r>
          </a:p>
        </p:txBody>
      </p:sp>
      <p:sp>
        <p:nvSpPr>
          <p:cNvPr id="8" name="Textplatzhalter 6"/>
          <p:cNvSpPr>
            <a:spLocks noGrp="1"/>
          </p:cNvSpPr>
          <p:nvPr>
            <p:ph type="body" sz="quarter" idx="13"/>
          </p:nvPr>
        </p:nvSpPr>
        <p:spPr>
          <a:xfrm>
            <a:off x="179999" y="1368000"/>
            <a:ext cx="8784000" cy="652251"/>
          </a:xfrm>
          <a:prstGeom prst="rect">
            <a:avLst/>
          </a:prstGeom>
        </p:spPr>
        <p:txBody>
          <a:bodyPr vert="horz" lIns="36000" tIns="0" rIns="0" bIns="0">
            <a:noAutofit/>
          </a:bodyPr>
          <a:lstStyle>
            <a:lvl1pPr marL="0" indent="0">
              <a:lnSpc>
                <a:spcPct val="130000"/>
              </a:lnSpc>
              <a:spcBef>
                <a:spcPts val="0"/>
              </a:spcBef>
              <a:buFontTx/>
              <a:buNone/>
              <a:defRPr lang="de-DE" dirty="0" smtClean="0">
                <a:solidFill>
                  <a:schemeClr val="tx1"/>
                </a:solidFill>
              </a:defRPr>
            </a:lvl1pPr>
            <a:lvl2pPr>
              <a:defRPr>
                <a:solidFill>
                  <a:schemeClr val="tx1">
                    <a:lumMod val="40000"/>
                    <a:lumOff val="60000"/>
                  </a:schemeClr>
                </a:solidFill>
              </a:defRPr>
            </a:lvl2pPr>
            <a:lvl3pPr>
              <a:defRPr>
                <a:solidFill>
                  <a:schemeClr val="tx1">
                    <a:lumMod val="40000"/>
                    <a:lumOff val="60000"/>
                  </a:schemeClr>
                </a:solidFill>
              </a:defRPr>
            </a:lvl3pPr>
            <a:lvl4pPr>
              <a:defRPr>
                <a:solidFill>
                  <a:schemeClr val="tx1">
                    <a:lumMod val="40000"/>
                    <a:lumOff val="60000"/>
                  </a:schemeClr>
                </a:solidFill>
              </a:defRPr>
            </a:lvl4pPr>
            <a:lvl5pPr>
              <a:defRPr>
                <a:solidFill>
                  <a:schemeClr val="tx1">
                    <a:lumMod val="40000"/>
                    <a:lumOff val="60000"/>
                  </a:schemeClr>
                </a:solidFill>
              </a:defRPr>
            </a:lvl5pPr>
          </a:lstStyle>
          <a:p>
            <a:pPr lvl="0"/>
            <a:r>
              <a:rPr lang="de-DE" dirty="0"/>
              <a:t>Textmasterformat bearbeiten</a:t>
            </a:r>
          </a:p>
        </p:txBody>
      </p:sp>
      <p:sp>
        <p:nvSpPr>
          <p:cNvPr id="14" name="Datumsplatzhalter 3"/>
          <p:cNvSpPr>
            <a:spLocks noGrp="1"/>
          </p:cNvSpPr>
          <p:nvPr>
            <p:ph type="dt" sz="half" idx="2"/>
          </p:nvPr>
        </p:nvSpPr>
        <p:spPr>
          <a:xfrm>
            <a:off x="2412000" y="6677954"/>
            <a:ext cx="972000" cy="124906"/>
          </a:xfrm>
          <a:prstGeom prst="rect">
            <a:avLst/>
          </a:prstGeom>
        </p:spPr>
        <p:txBody>
          <a:bodyPr vert="horz" wrap="square" lIns="0" tIns="0" rIns="0" bIns="0" rtlCol="0" anchor="ctr">
            <a:noAutofit/>
          </a:bodyPr>
          <a:lstStyle>
            <a:lvl1pPr algn="l">
              <a:lnSpc>
                <a:spcPct val="110000"/>
              </a:lnSpc>
              <a:defRPr sz="1200" b="0">
                <a:solidFill>
                  <a:schemeClr val="accent3"/>
                </a:solidFill>
                <a:latin typeface="Arial" pitchFamily="34" charset="0"/>
                <a:cs typeface="Arial" pitchFamily="34" charset="0"/>
              </a:defRPr>
            </a:lvl1pPr>
          </a:lstStyle>
          <a:p>
            <a:r>
              <a:rPr lang="de-DE"/>
              <a:t>21.01.2025</a:t>
            </a:r>
            <a:endParaRPr lang="de-DE" dirty="0"/>
          </a:p>
        </p:txBody>
      </p:sp>
      <p:sp>
        <p:nvSpPr>
          <p:cNvPr id="18" name="Fußzeilenplatzhalter 4"/>
          <p:cNvSpPr>
            <a:spLocks noGrp="1"/>
          </p:cNvSpPr>
          <p:nvPr>
            <p:ph type="ftr" sz="quarter" idx="3"/>
          </p:nvPr>
        </p:nvSpPr>
        <p:spPr>
          <a:xfrm>
            <a:off x="180000" y="6678000"/>
            <a:ext cx="2159752" cy="124906"/>
          </a:xfrm>
          <a:prstGeom prst="rect">
            <a:avLst/>
          </a:prstGeom>
        </p:spPr>
        <p:txBody>
          <a:bodyPr vert="horz" wrap="square" lIns="36000" tIns="0" rIns="0" bIns="0" rtlCol="0" anchor="ctr">
            <a:noAutofit/>
          </a:bodyPr>
          <a:lstStyle>
            <a:lvl1pPr algn="just">
              <a:lnSpc>
                <a:spcPct val="110000"/>
              </a:lnSpc>
              <a:defRPr sz="1200" b="0">
                <a:solidFill>
                  <a:schemeClr val="accent3"/>
                </a:solidFill>
                <a:latin typeface="Arial" pitchFamily="34" charset="0"/>
                <a:cs typeface="Arial" pitchFamily="34" charset="0"/>
              </a:defRPr>
            </a:lvl1pPr>
          </a:lstStyle>
          <a:p>
            <a:r>
              <a:rPr lang="de-DE"/>
              <a:t>Karsten Reinhardt</a:t>
            </a:r>
            <a:endParaRPr lang="de-DE" dirty="0"/>
          </a:p>
        </p:txBody>
      </p:sp>
      <p:sp>
        <p:nvSpPr>
          <p:cNvPr id="19" name="Foliennummernplatzhalter 5"/>
          <p:cNvSpPr>
            <a:spLocks noGrp="1"/>
          </p:cNvSpPr>
          <p:nvPr>
            <p:ph type="sldNum" sz="quarter" idx="4"/>
          </p:nvPr>
        </p:nvSpPr>
        <p:spPr>
          <a:xfrm>
            <a:off x="8460432" y="6677954"/>
            <a:ext cx="436100" cy="124906"/>
          </a:xfrm>
          <a:prstGeom prst="rect">
            <a:avLst/>
          </a:prstGeom>
        </p:spPr>
        <p:txBody>
          <a:bodyPr vert="horz" wrap="square" lIns="0" tIns="0" rIns="0" bIns="0" rtlCol="0" anchor="ctr">
            <a:noAutofit/>
          </a:bodyPr>
          <a:lstStyle>
            <a:lvl1pPr algn="r">
              <a:lnSpc>
                <a:spcPct val="110000"/>
              </a:lnSpc>
              <a:defRPr sz="1200" b="0">
                <a:solidFill>
                  <a:schemeClr val="accent3"/>
                </a:solidFill>
                <a:latin typeface="Arial" pitchFamily="34" charset="0"/>
                <a:cs typeface="Arial" pitchFamily="34" charset="0"/>
              </a:defRPr>
            </a:lvl1pPr>
          </a:lstStyle>
          <a:p>
            <a:fld id="{B6C01C00-BF13-48D5-80DE-58EA1E6873EB}" type="slidenum">
              <a:rPr lang="de-DE" smtClean="0"/>
              <a:pPr/>
              <a:t>‹Nr.›</a:t>
            </a:fld>
            <a:endParaRPr lang="de-DE" dirty="0"/>
          </a:p>
        </p:txBody>
      </p:sp>
      <p:sp>
        <p:nvSpPr>
          <p:cNvPr id="20" name="Textplatzhalter 3"/>
          <p:cNvSpPr>
            <a:spLocks noGrp="1"/>
          </p:cNvSpPr>
          <p:nvPr>
            <p:ph type="body" sz="quarter" idx="16"/>
          </p:nvPr>
        </p:nvSpPr>
        <p:spPr>
          <a:xfrm>
            <a:off x="4644000" y="6192000"/>
            <a:ext cx="4320000" cy="215900"/>
          </a:xfrm>
        </p:spPr>
        <p:txBody>
          <a:bodyPr vert="horz" lIns="0" tIns="0" rIns="0" bIns="0"/>
          <a:lstStyle>
            <a:lvl1pPr marL="0" indent="0">
              <a:lnSpc>
                <a:spcPct val="100000"/>
              </a:lnSpc>
              <a:buNone/>
              <a:defRPr lang="de-DE" sz="1200" i="1" kern="1200" dirty="0">
                <a:solidFill>
                  <a:schemeClr val="tx2"/>
                </a:solidFill>
                <a:latin typeface="+mn-lt"/>
                <a:ea typeface="+mn-ea"/>
                <a:cs typeface="+mn-cs"/>
              </a:defRPr>
            </a:lvl1pPr>
          </a:lstStyle>
          <a:p>
            <a:pPr marL="0" lvl="0" indent="0" algn="l" defTabSz="801472" rtl="0" eaLnBrk="1" latinLnBrk="0" hangingPunct="1">
              <a:lnSpc>
                <a:spcPct val="120000"/>
              </a:lnSpc>
              <a:spcBef>
                <a:spcPts val="0"/>
              </a:spcBef>
              <a:buClr>
                <a:schemeClr val="bg2"/>
              </a:buClr>
              <a:buFont typeface="Wingdings" pitchFamily="2" charset="2"/>
              <a:buNone/>
            </a:pPr>
            <a:r>
              <a:rPr lang="de-DE" dirty="0"/>
              <a:t>Textmasterformat bearbeiten</a:t>
            </a:r>
          </a:p>
        </p:txBody>
      </p:sp>
    </p:spTree>
    <p:extLst>
      <p:ext uri="{BB962C8B-B14F-4D97-AF65-F5344CB8AC3E}">
        <p14:creationId xmlns:p14="http://schemas.microsoft.com/office/powerpoint/2010/main" val="3467511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ubhead, text in two columns">
    <p:spTree>
      <p:nvGrpSpPr>
        <p:cNvPr id="1" name=""/>
        <p:cNvGrpSpPr/>
        <p:nvPr/>
      </p:nvGrpSpPr>
      <p:grpSpPr>
        <a:xfrm>
          <a:off x="0" y="0"/>
          <a:ext cx="0" cy="0"/>
          <a:chOff x="0" y="0"/>
          <a:chExt cx="0" cy="0"/>
        </a:xfrm>
      </p:grpSpPr>
      <p:sp>
        <p:nvSpPr>
          <p:cNvPr id="2" name="Titel 1"/>
          <p:cNvSpPr>
            <a:spLocks noGrp="1"/>
          </p:cNvSpPr>
          <p:nvPr>
            <p:ph type="title"/>
          </p:nvPr>
        </p:nvSpPr>
        <p:spPr>
          <a:xfrm>
            <a:off x="180000" y="831600"/>
            <a:ext cx="8784000" cy="504000"/>
          </a:xfrm>
          <a:prstGeom prst="rect">
            <a:avLst/>
          </a:prstGeom>
        </p:spPr>
        <p:txBody>
          <a:bodyPr vert="horz" lIns="36000" tIns="0" rIns="0" bIns="0">
            <a:noAutofit/>
          </a:bodyPr>
          <a:lstStyle>
            <a:lvl1pPr algn="l">
              <a:lnSpc>
                <a:spcPct val="110000"/>
              </a:lnSpc>
              <a:defRPr sz="3200" b="1">
                <a:solidFill>
                  <a:schemeClr val="tx2"/>
                </a:solidFill>
              </a:defRPr>
            </a:lvl1pPr>
          </a:lstStyle>
          <a:p>
            <a:r>
              <a:rPr lang="de-DE" dirty="0"/>
              <a:t>Titelmasterformat durch Klicken bearbeiten</a:t>
            </a:r>
          </a:p>
        </p:txBody>
      </p:sp>
      <p:sp>
        <p:nvSpPr>
          <p:cNvPr id="9" name="Inhaltsplatzhalter 8"/>
          <p:cNvSpPr>
            <a:spLocks noGrp="1"/>
          </p:cNvSpPr>
          <p:nvPr>
            <p:ph sz="quarter" idx="14"/>
          </p:nvPr>
        </p:nvSpPr>
        <p:spPr>
          <a:xfrm>
            <a:off x="180000" y="2088000"/>
            <a:ext cx="4104000" cy="4320000"/>
          </a:xfrm>
          <a:prstGeom prst="rect">
            <a:avLst/>
          </a:prstGeom>
        </p:spPr>
        <p:txBody>
          <a:bodyPr vert="horz" lIns="36000" tIns="0" rIns="0" bIns="0">
            <a:noAutofit/>
          </a:bodyPr>
          <a:lstStyle>
            <a:lvl1pPr marL="285750" indent="-285750">
              <a:lnSpc>
                <a:spcPct val="130000"/>
              </a:lnSpc>
              <a:spcBef>
                <a:spcPts val="0"/>
              </a:spcBef>
              <a:buClr>
                <a:schemeClr val="bg2"/>
              </a:buClr>
              <a:buFont typeface="Wingdings" pitchFamily="2" charset="2"/>
              <a:buChar char="§"/>
              <a:defRPr sz="1700" b="0">
                <a:solidFill>
                  <a:schemeClr val="tx2"/>
                </a:solidFill>
                <a:latin typeface="Arial" pitchFamily="34" charset="0"/>
                <a:cs typeface="Arial" pitchFamily="34" charset="0"/>
              </a:defRPr>
            </a:lvl1pPr>
            <a:lvl2pPr marL="541338" indent="-274638">
              <a:lnSpc>
                <a:spcPct val="130000"/>
              </a:lnSpc>
              <a:spcBef>
                <a:spcPts val="0"/>
              </a:spcBef>
              <a:buClr>
                <a:schemeClr val="bg2"/>
              </a:buClr>
              <a:buFont typeface="Wingdings" pitchFamily="2" charset="2"/>
              <a:buChar char="§"/>
              <a:defRPr sz="1400" b="0">
                <a:solidFill>
                  <a:schemeClr val="tx2"/>
                </a:solidFill>
                <a:latin typeface="Arial" pitchFamily="34" charset="0"/>
                <a:cs typeface="Arial" pitchFamily="34" charset="0"/>
              </a:defRPr>
            </a:lvl2pPr>
            <a:lvl3pPr>
              <a:lnSpc>
                <a:spcPct val="130000"/>
              </a:lnSpc>
              <a:defRPr sz="1400">
                <a:solidFill>
                  <a:schemeClr val="tx2"/>
                </a:solidFill>
                <a:latin typeface="Arial" pitchFamily="34" charset="0"/>
                <a:cs typeface="Arial" pitchFamily="34" charset="0"/>
              </a:defRPr>
            </a:lvl3pPr>
            <a:lvl4pPr>
              <a:lnSpc>
                <a:spcPct val="130000"/>
              </a:lnSpc>
              <a:defRPr sz="1400">
                <a:solidFill>
                  <a:schemeClr val="tx2"/>
                </a:solidFill>
                <a:latin typeface="Arial" pitchFamily="34" charset="0"/>
                <a:cs typeface="Arial" pitchFamily="34" charset="0"/>
              </a:defRPr>
            </a:lvl4pPr>
            <a:lvl5pPr>
              <a:lnSpc>
                <a:spcPct val="130000"/>
              </a:lnSpc>
              <a:defRPr sz="1400">
                <a:solidFill>
                  <a:schemeClr val="tx2"/>
                </a:solidFill>
                <a:latin typeface="Arial" pitchFamily="34" charset="0"/>
                <a:cs typeface="Arial" pitchFamily="34" charset="0"/>
              </a:defRPr>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 name="Inhaltsplatzhalter 9"/>
          <p:cNvSpPr>
            <a:spLocks noGrp="1"/>
          </p:cNvSpPr>
          <p:nvPr>
            <p:ph sz="quarter" idx="15"/>
          </p:nvPr>
        </p:nvSpPr>
        <p:spPr>
          <a:xfrm>
            <a:off x="4824000" y="2088000"/>
            <a:ext cx="4140000" cy="4320000"/>
          </a:xfrm>
        </p:spPr>
        <p:txBody>
          <a:bodyPr vert="horz" lIns="0" tIns="0" rIns="0" bIns="0">
            <a:noAutofit/>
          </a:bodyPr>
          <a:lstStyle>
            <a:lvl1pPr marL="285750" indent="-285750">
              <a:lnSpc>
                <a:spcPct val="130000"/>
              </a:lnSpc>
              <a:spcBef>
                <a:spcPts val="0"/>
              </a:spcBef>
              <a:buClr>
                <a:schemeClr val="bg2"/>
              </a:buClr>
              <a:buFont typeface="Wingdings" pitchFamily="2" charset="2"/>
              <a:buChar char="§"/>
              <a:defRPr sz="1700" b="0">
                <a:latin typeface="Arial" pitchFamily="34" charset="0"/>
                <a:cs typeface="Arial" pitchFamily="34" charset="0"/>
              </a:defRPr>
            </a:lvl1pPr>
            <a:lvl2pPr>
              <a:lnSpc>
                <a:spcPct val="130000"/>
              </a:lnSpc>
              <a:spcBef>
                <a:spcPts val="0"/>
              </a:spcBef>
              <a:buClr>
                <a:schemeClr val="bg2"/>
              </a:buClr>
              <a:defRPr sz="1400" b="0">
                <a:latin typeface="Arial" pitchFamily="34" charset="0"/>
                <a:cs typeface="Arial" pitchFamily="34" charset="0"/>
              </a:defRPr>
            </a:lvl2pPr>
            <a:lvl3pPr>
              <a:lnSpc>
                <a:spcPct val="130000"/>
              </a:lnSpc>
              <a:defRPr sz="1400"/>
            </a:lvl3pPr>
            <a:lvl4pPr>
              <a:lnSpc>
                <a:spcPct val="130000"/>
              </a:lnSpc>
              <a:defRPr sz="1400"/>
            </a:lvl4pPr>
            <a:lvl5pPr>
              <a:lnSpc>
                <a:spcPct val="130000"/>
              </a:lnSpc>
              <a:defRPr sz="1400"/>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8" name="Textplatzhalter 6"/>
          <p:cNvSpPr>
            <a:spLocks noGrp="1"/>
          </p:cNvSpPr>
          <p:nvPr>
            <p:ph type="body" sz="quarter" idx="13"/>
          </p:nvPr>
        </p:nvSpPr>
        <p:spPr>
          <a:xfrm>
            <a:off x="179999" y="1368000"/>
            <a:ext cx="8784000" cy="652251"/>
          </a:xfrm>
          <a:prstGeom prst="rect">
            <a:avLst/>
          </a:prstGeom>
        </p:spPr>
        <p:txBody>
          <a:bodyPr vert="horz" lIns="36000" tIns="0" rIns="0" bIns="0">
            <a:noAutofit/>
          </a:bodyPr>
          <a:lstStyle>
            <a:lvl1pPr marL="0" indent="0">
              <a:lnSpc>
                <a:spcPct val="130000"/>
              </a:lnSpc>
              <a:spcBef>
                <a:spcPts val="0"/>
              </a:spcBef>
              <a:buFontTx/>
              <a:buNone/>
              <a:defRPr sz="1700">
                <a:solidFill>
                  <a:schemeClr val="accent1"/>
                </a:solidFill>
                <a:latin typeface="Arial" pitchFamily="34" charset="0"/>
                <a:cs typeface="Arial" pitchFamily="34" charset="0"/>
              </a:defRPr>
            </a:lvl1pPr>
            <a:lvl2pPr>
              <a:defRPr>
                <a:solidFill>
                  <a:schemeClr val="tx1">
                    <a:lumMod val="40000"/>
                    <a:lumOff val="60000"/>
                  </a:schemeClr>
                </a:solidFill>
              </a:defRPr>
            </a:lvl2pPr>
            <a:lvl3pPr>
              <a:defRPr>
                <a:solidFill>
                  <a:schemeClr val="tx1">
                    <a:lumMod val="40000"/>
                    <a:lumOff val="60000"/>
                  </a:schemeClr>
                </a:solidFill>
              </a:defRPr>
            </a:lvl3pPr>
            <a:lvl4pPr>
              <a:defRPr>
                <a:solidFill>
                  <a:schemeClr val="tx1">
                    <a:lumMod val="40000"/>
                    <a:lumOff val="60000"/>
                  </a:schemeClr>
                </a:solidFill>
              </a:defRPr>
            </a:lvl4pPr>
            <a:lvl5pPr>
              <a:defRPr>
                <a:solidFill>
                  <a:schemeClr val="tx1">
                    <a:lumMod val="40000"/>
                    <a:lumOff val="60000"/>
                  </a:schemeClr>
                </a:solidFill>
              </a:defRPr>
            </a:lvl5pPr>
          </a:lstStyle>
          <a:p>
            <a:pPr lvl="0"/>
            <a:r>
              <a:rPr lang="de-DE" dirty="0"/>
              <a:t>Textmasterformat bearbeiten</a:t>
            </a:r>
          </a:p>
        </p:txBody>
      </p:sp>
      <p:sp>
        <p:nvSpPr>
          <p:cNvPr id="17" name="Datumsplatzhalter 3"/>
          <p:cNvSpPr>
            <a:spLocks noGrp="1"/>
          </p:cNvSpPr>
          <p:nvPr>
            <p:ph type="dt" sz="half" idx="2"/>
          </p:nvPr>
        </p:nvSpPr>
        <p:spPr>
          <a:xfrm>
            <a:off x="2412000" y="6677954"/>
            <a:ext cx="972000" cy="124906"/>
          </a:xfrm>
          <a:prstGeom prst="rect">
            <a:avLst/>
          </a:prstGeom>
        </p:spPr>
        <p:txBody>
          <a:bodyPr vert="horz" wrap="square" lIns="0" tIns="0" rIns="0" bIns="0" rtlCol="0" anchor="ctr">
            <a:noAutofit/>
          </a:bodyPr>
          <a:lstStyle>
            <a:lvl1pPr algn="l">
              <a:lnSpc>
                <a:spcPct val="110000"/>
              </a:lnSpc>
              <a:defRPr sz="1200" b="0">
                <a:solidFill>
                  <a:schemeClr val="accent3"/>
                </a:solidFill>
                <a:latin typeface="Arial" pitchFamily="34" charset="0"/>
                <a:cs typeface="Arial" pitchFamily="34" charset="0"/>
              </a:defRPr>
            </a:lvl1pPr>
          </a:lstStyle>
          <a:p>
            <a:r>
              <a:rPr lang="de-DE"/>
              <a:t>21.01.2025</a:t>
            </a:r>
            <a:endParaRPr lang="de-DE" dirty="0"/>
          </a:p>
        </p:txBody>
      </p:sp>
      <p:sp>
        <p:nvSpPr>
          <p:cNvPr id="18" name="Fußzeilenplatzhalter 4"/>
          <p:cNvSpPr>
            <a:spLocks noGrp="1"/>
          </p:cNvSpPr>
          <p:nvPr>
            <p:ph type="ftr" sz="quarter" idx="3"/>
          </p:nvPr>
        </p:nvSpPr>
        <p:spPr>
          <a:xfrm>
            <a:off x="180000" y="6678000"/>
            <a:ext cx="2159752" cy="124906"/>
          </a:xfrm>
          <a:prstGeom prst="rect">
            <a:avLst/>
          </a:prstGeom>
        </p:spPr>
        <p:txBody>
          <a:bodyPr vert="horz" wrap="square" lIns="36000" tIns="0" rIns="0" bIns="0" rtlCol="0" anchor="ctr">
            <a:noAutofit/>
          </a:bodyPr>
          <a:lstStyle>
            <a:lvl1pPr algn="ctr">
              <a:lnSpc>
                <a:spcPct val="110000"/>
              </a:lnSpc>
              <a:defRPr sz="1200" b="0">
                <a:solidFill>
                  <a:schemeClr val="accent3"/>
                </a:solidFill>
                <a:latin typeface="Arial" pitchFamily="34" charset="0"/>
                <a:cs typeface="Arial" pitchFamily="34" charset="0"/>
              </a:defRPr>
            </a:lvl1pPr>
          </a:lstStyle>
          <a:p>
            <a:pPr algn="l"/>
            <a:r>
              <a:rPr lang="de-DE"/>
              <a:t>Karsten Reinhardt</a:t>
            </a:r>
            <a:endParaRPr lang="de-DE" dirty="0"/>
          </a:p>
        </p:txBody>
      </p:sp>
      <p:sp>
        <p:nvSpPr>
          <p:cNvPr id="19" name="Foliennummernplatzhalter 5"/>
          <p:cNvSpPr>
            <a:spLocks noGrp="1"/>
          </p:cNvSpPr>
          <p:nvPr>
            <p:ph type="sldNum" sz="quarter" idx="4"/>
          </p:nvPr>
        </p:nvSpPr>
        <p:spPr>
          <a:xfrm>
            <a:off x="8460432" y="6677954"/>
            <a:ext cx="436100" cy="124906"/>
          </a:xfrm>
          <a:prstGeom prst="rect">
            <a:avLst/>
          </a:prstGeom>
        </p:spPr>
        <p:txBody>
          <a:bodyPr vert="horz" wrap="square" lIns="0" tIns="0" rIns="0" bIns="0" rtlCol="0" anchor="ctr">
            <a:noAutofit/>
          </a:bodyPr>
          <a:lstStyle>
            <a:lvl1pPr algn="r">
              <a:lnSpc>
                <a:spcPct val="110000"/>
              </a:lnSpc>
              <a:defRPr sz="1200" b="0">
                <a:solidFill>
                  <a:schemeClr val="accent3"/>
                </a:solidFill>
                <a:latin typeface="Arial" pitchFamily="34" charset="0"/>
                <a:cs typeface="Arial" pitchFamily="34" charset="0"/>
              </a:defRPr>
            </a:lvl1pPr>
          </a:lstStyle>
          <a:p>
            <a:fld id="{B6C01C00-BF13-48D5-80DE-58EA1E6873EB}" type="slidenum">
              <a:rPr lang="de-DE" smtClean="0"/>
              <a:pPr/>
              <a:t>‹Nr.›</a:t>
            </a:fld>
            <a:endParaRPr lang="de-DE" dirty="0"/>
          </a:p>
        </p:txBody>
      </p:sp>
    </p:spTree>
    <p:extLst>
      <p:ext uri="{BB962C8B-B14F-4D97-AF65-F5344CB8AC3E}">
        <p14:creationId xmlns:p14="http://schemas.microsoft.com/office/powerpoint/2010/main" val="1498485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two graphical elements">
    <p:spTree>
      <p:nvGrpSpPr>
        <p:cNvPr id="1" name=""/>
        <p:cNvGrpSpPr/>
        <p:nvPr/>
      </p:nvGrpSpPr>
      <p:grpSpPr>
        <a:xfrm>
          <a:off x="0" y="0"/>
          <a:ext cx="0" cy="0"/>
          <a:chOff x="0" y="0"/>
          <a:chExt cx="0" cy="0"/>
        </a:xfrm>
      </p:grpSpPr>
      <p:sp>
        <p:nvSpPr>
          <p:cNvPr id="2" name="Titel 1"/>
          <p:cNvSpPr>
            <a:spLocks noGrp="1"/>
          </p:cNvSpPr>
          <p:nvPr>
            <p:ph type="title"/>
          </p:nvPr>
        </p:nvSpPr>
        <p:spPr>
          <a:xfrm>
            <a:off x="180000" y="828000"/>
            <a:ext cx="8784000" cy="504000"/>
          </a:xfrm>
          <a:prstGeom prst="rect">
            <a:avLst/>
          </a:prstGeom>
        </p:spPr>
        <p:txBody>
          <a:bodyPr vert="horz" lIns="36000" tIns="0" rIns="0" bIns="0">
            <a:noAutofit/>
          </a:bodyPr>
          <a:lstStyle>
            <a:lvl1pPr algn="l">
              <a:lnSpc>
                <a:spcPct val="110000"/>
              </a:lnSpc>
              <a:defRPr sz="3200" b="1">
                <a:solidFill>
                  <a:schemeClr val="tx2"/>
                </a:solidFill>
              </a:defRPr>
            </a:lvl1pPr>
          </a:lstStyle>
          <a:p>
            <a:r>
              <a:rPr lang="de-DE" dirty="0"/>
              <a:t>Titelmasterformat durch Klicken bearbeiten</a:t>
            </a:r>
          </a:p>
        </p:txBody>
      </p:sp>
      <p:sp>
        <p:nvSpPr>
          <p:cNvPr id="7" name="Inhaltsplatzhalter 9"/>
          <p:cNvSpPr>
            <a:spLocks noGrp="1"/>
          </p:cNvSpPr>
          <p:nvPr>
            <p:ph sz="quarter" idx="15"/>
          </p:nvPr>
        </p:nvSpPr>
        <p:spPr>
          <a:xfrm>
            <a:off x="4644000" y="1512000"/>
            <a:ext cx="4320000" cy="2412000"/>
          </a:xfrm>
          <a:ln w="6350">
            <a:noFill/>
          </a:ln>
        </p:spPr>
        <p:txBody>
          <a:bodyPr vert="horz" lIns="0" tIns="0" rIns="0" bIns="0">
            <a:noAutofit/>
          </a:bodyPr>
          <a:lstStyle>
            <a:lvl1pPr marL="0" indent="0">
              <a:lnSpc>
                <a:spcPct val="110000"/>
              </a:lnSpc>
              <a:buClr>
                <a:schemeClr val="bg2"/>
              </a:buClr>
              <a:buFont typeface="Wingdings" pitchFamily="2" charset="2"/>
              <a:buNone/>
              <a:defRPr sz="1700" b="0">
                <a:latin typeface="Arial" pitchFamily="34" charset="0"/>
                <a:cs typeface="Arial" pitchFamily="34" charset="0"/>
              </a:defRPr>
            </a:lvl1pPr>
            <a:lvl2pPr marL="400736" indent="0">
              <a:lnSpc>
                <a:spcPct val="110000"/>
              </a:lnSpc>
              <a:buClr>
                <a:schemeClr val="bg2"/>
              </a:buClr>
              <a:buFont typeface="Wingdings" pitchFamily="2" charset="2"/>
              <a:buNone/>
              <a:defRPr sz="1700" b="0">
                <a:latin typeface="Arial" pitchFamily="34" charset="0"/>
                <a:cs typeface="Arial" pitchFamily="34" charset="0"/>
              </a:defRPr>
            </a:lvl2pPr>
          </a:lstStyle>
          <a:p>
            <a:pPr lvl="0"/>
            <a:r>
              <a:rPr lang="de-DE" dirty="0"/>
              <a:t>Textmasterformat bearbeiten</a:t>
            </a:r>
          </a:p>
        </p:txBody>
      </p:sp>
      <p:sp>
        <p:nvSpPr>
          <p:cNvPr id="8" name="Inhaltsplatzhalter 8"/>
          <p:cNvSpPr>
            <a:spLocks noGrp="1"/>
          </p:cNvSpPr>
          <p:nvPr>
            <p:ph sz="quarter" idx="14"/>
          </p:nvPr>
        </p:nvSpPr>
        <p:spPr>
          <a:xfrm>
            <a:off x="180000" y="1512000"/>
            <a:ext cx="4320000" cy="2412000"/>
          </a:xfrm>
          <a:prstGeom prst="rect">
            <a:avLst/>
          </a:prstGeom>
        </p:spPr>
        <p:txBody>
          <a:bodyPr vert="horz" lIns="36000" tIns="0" rIns="0" bIns="0">
            <a:noAutofit/>
          </a:bodyPr>
          <a:lstStyle>
            <a:lvl1pPr marL="285750" indent="-285750">
              <a:lnSpc>
                <a:spcPct val="130000"/>
              </a:lnSpc>
              <a:spcBef>
                <a:spcPts val="0"/>
              </a:spcBef>
              <a:buClr>
                <a:schemeClr val="bg2"/>
              </a:buClr>
              <a:buFont typeface="Wingdings" pitchFamily="2" charset="2"/>
              <a:buChar char="§"/>
              <a:defRPr sz="1700" b="0">
                <a:solidFill>
                  <a:schemeClr val="tx2"/>
                </a:solidFill>
                <a:latin typeface="Arial" pitchFamily="34" charset="0"/>
                <a:cs typeface="Arial" pitchFamily="34" charset="0"/>
              </a:defRPr>
            </a:lvl1pPr>
            <a:lvl2pPr marL="541338" indent="-274638">
              <a:lnSpc>
                <a:spcPct val="130000"/>
              </a:lnSpc>
              <a:spcBef>
                <a:spcPts val="0"/>
              </a:spcBef>
              <a:buClr>
                <a:schemeClr val="bg2"/>
              </a:buClr>
              <a:buFont typeface="Wingdings" pitchFamily="2" charset="2"/>
              <a:buChar char="§"/>
              <a:defRPr sz="1400" b="0">
                <a:solidFill>
                  <a:schemeClr val="tx2"/>
                </a:solidFill>
                <a:latin typeface="Arial" pitchFamily="34" charset="0"/>
                <a:cs typeface="Arial" pitchFamily="34" charset="0"/>
              </a:defRPr>
            </a:lvl2pPr>
            <a:lvl3pPr marL="808038" indent="-266700">
              <a:lnSpc>
                <a:spcPct val="130000"/>
              </a:lnSpc>
              <a:buClr>
                <a:schemeClr val="bg2"/>
              </a:buClr>
              <a:buFont typeface="Wingdings" pitchFamily="2" charset="2"/>
              <a:buChar char="§"/>
              <a:defRPr sz="1400">
                <a:solidFill>
                  <a:schemeClr val="tx2"/>
                </a:solidFill>
                <a:latin typeface="Arial" pitchFamily="34" charset="0"/>
                <a:cs typeface="Arial" pitchFamily="34" charset="0"/>
              </a:defRPr>
            </a:lvl3pPr>
            <a:lvl4pPr marL="1074738" indent="-266700">
              <a:lnSpc>
                <a:spcPct val="130000"/>
              </a:lnSpc>
              <a:buClr>
                <a:schemeClr val="bg2"/>
              </a:buClr>
              <a:buFont typeface="Wingdings" pitchFamily="2" charset="2"/>
              <a:buChar char="§"/>
              <a:defRPr sz="1400">
                <a:solidFill>
                  <a:schemeClr val="tx2"/>
                </a:solidFill>
                <a:latin typeface="Arial" pitchFamily="34" charset="0"/>
                <a:cs typeface="Arial" pitchFamily="34" charset="0"/>
              </a:defRPr>
            </a:lvl4pPr>
            <a:lvl5pPr marL="1341438" indent="-266700">
              <a:lnSpc>
                <a:spcPct val="130000"/>
              </a:lnSpc>
              <a:buClr>
                <a:schemeClr val="bg2"/>
              </a:buClr>
              <a:buFont typeface="Wingdings" pitchFamily="2" charset="2"/>
              <a:buChar char="§"/>
              <a:defRPr sz="1400">
                <a:solidFill>
                  <a:schemeClr val="tx2"/>
                </a:solidFill>
                <a:latin typeface="Arial" pitchFamily="34" charset="0"/>
                <a:cs typeface="Arial" pitchFamily="34" charset="0"/>
              </a:defRPr>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5" name="Inhaltsplatzhalter 4"/>
          <p:cNvSpPr>
            <a:spLocks noGrp="1"/>
          </p:cNvSpPr>
          <p:nvPr>
            <p:ph sz="quarter" idx="16"/>
          </p:nvPr>
        </p:nvSpPr>
        <p:spPr>
          <a:xfrm>
            <a:off x="179388" y="4068000"/>
            <a:ext cx="8785225" cy="2412000"/>
          </a:xfrm>
        </p:spPr>
        <p:txBody>
          <a:bodyPr vert="horz" lIns="36000" tIns="0" rIns="0" bIns="0"/>
          <a:lstStyle>
            <a:lvl1pPr>
              <a:defRPr sz="1700"/>
            </a:lvl1pPr>
            <a:lvl2pPr>
              <a:defRPr sz="1400"/>
            </a:lvl2pPr>
            <a:lvl3pPr>
              <a:defRPr sz="1400"/>
            </a:lvl3pPr>
            <a:lvl4pPr>
              <a:defRPr sz="1400"/>
            </a:lvl4pPr>
            <a:lvl5pPr>
              <a:defRPr sz="1400"/>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2" name="Datumsplatzhalter 3"/>
          <p:cNvSpPr>
            <a:spLocks noGrp="1"/>
          </p:cNvSpPr>
          <p:nvPr>
            <p:ph type="dt" sz="half" idx="2"/>
          </p:nvPr>
        </p:nvSpPr>
        <p:spPr>
          <a:xfrm>
            <a:off x="2412000" y="6677954"/>
            <a:ext cx="972000" cy="124906"/>
          </a:xfrm>
          <a:prstGeom prst="rect">
            <a:avLst/>
          </a:prstGeom>
        </p:spPr>
        <p:txBody>
          <a:bodyPr vert="horz" wrap="square" lIns="0" tIns="0" rIns="0" bIns="0" rtlCol="0" anchor="ctr">
            <a:noAutofit/>
          </a:bodyPr>
          <a:lstStyle>
            <a:lvl1pPr algn="l">
              <a:lnSpc>
                <a:spcPct val="110000"/>
              </a:lnSpc>
              <a:defRPr sz="1200" b="0">
                <a:solidFill>
                  <a:schemeClr val="accent3"/>
                </a:solidFill>
                <a:latin typeface="Arial" pitchFamily="34" charset="0"/>
                <a:cs typeface="Arial" pitchFamily="34" charset="0"/>
              </a:defRPr>
            </a:lvl1pPr>
          </a:lstStyle>
          <a:p>
            <a:r>
              <a:rPr lang="de-DE"/>
              <a:t>21.01.2025</a:t>
            </a:r>
            <a:endParaRPr lang="de-DE" dirty="0"/>
          </a:p>
        </p:txBody>
      </p:sp>
      <p:sp>
        <p:nvSpPr>
          <p:cNvPr id="15" name="Fußzeilenplatzhalter 4"/>
          <p:cNvSpPr>
            <a:spLocks noGrp="1"/>
          </p:cNvSpPr>
          <p:nvPr>
            <p:ph type="ftr" sz="quarter" idx="3"/>
          </p:nvPr>
        </p:nvSpPr>
        <p:spPr>
          <a:xfrm>
            <a:off x="180000" y="6678000"/>
            <a:ext cx="2159752" cy="124906"/>
          </a:xfrm>
          <a:prstGeom prst="rect">
            <a:avLst/>
          </a:prstGeom>
        </p:spPr>
        <p:txBody>
          <a:bodyPr vert="horz" wrap="square" lIns="36000" tIns="0" rIns="0" bIns="0" rtlCol="0" anchor="ctr">
            <a:noAutofit/>
          </a:bodyPr>
          <a:lstStyle>
            <a:lvl1pPr algn="just">
              <a:lnSpc>
                <a:spcPct val="110000"/>
              </a:lnSpc>
              <a:defRPr sz="1200" b="0">
                <a:solidFill>
                  <a:schemeClr val="accent3"/>
                </a:solidFill>
                <a:latin typeface="Arial" pitchFamily="34" charset="0"/>
                <a:cs typeface="Arial" pitchFamily="34" charset="0"/>
              </a:defRPr>
            </a:lvl1pPr>
          </a:lstStyle>
          <a:p>
            <a:r>
              <a:rPr lang="de-DE"/>
              <a:t>Karsten Reinhardt</a:t>
            </a:r>
            <a:endParaRPr lang="de-DE" dirty="0"/>
          </a:p>
        </p:txBody>
      </p:sp>
      <p:sp>
        <p:nvSpPr>
          <p:cNvPr id="16" name="Foliennummernplatzhalter 5"/>
          <p:cNvSpPr>
            <a:spLocks noGrp="1"/>
          </p:cNvSpPr>
          <p:nvPr>
            <p:ph type="sldNum" sz="quarter" idx="4"/>
          </p:nvPr>
        </p:nvSpPr>
        <p:spPr>
          <a:xfrm>
            <a:off x="8460432" y="6677954"/>
            <a:ext cx="436100" cy="124906"/>
          </a:xfrm>
          <a:prstGeom prst="rect">
            <a:avLst/>
          </a:prstGeom>
        </p:spPr>
        <p:txBody>
          <a:bodyPr vert="horz" wrap="square" lIns="0" tIns="0" rIns="0" bIns="0" rtlCol="0" anchor="ctr">
            <a:noAutofit/>
          </a:bodyPr>
          <a:lstStyle>
            <a:lvl1pPr algn="r">
              <a:lnSpc>
                <a:spcPct val="110000"/>
              </a:lnSpc>
              <a:defRPr sz="1200" b="0">
                <a:solidFill>
                  <a:schemeClr val="accent3"/>
                </a:solidFill>
                <a:latin typeface="Arial" pitchFamily="34" charset="0"/>
                <a:cs typeface="Arial" pitchFamily="34" charset="0"/>
              </a:defRPr>
            </a:lvl1pPr>
          </a:lstStyle>
          <a:p>
            <a:fld id="{B6C01C00-BF13-48D5-80DE-58EA1E6873EB}" type="slidenum">
              <a:rPr lang="de-DE" smtClean="0"/>
              <a:pPr/>
              <a:t>‹Nr.›</a:t>
            </a:fld>
            <a:endParaRPr lang="de-DE" dirty="0"/>
          </a:p>
        </p:txBody>
      </p:sp>
    </p:spTree>
    <p:extLst>
      <p:ext uri="{BB962C8B-B14F-4D97-AF65-F5344CB8AC3E}">
        <p14:creationId xmlns:p14="http://schemas.microsoft.com/office/powerpoint/2010/main" val="4194953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large graphical element">
    <p:spTree>
      <p:nvGrpSpPr>
        <p:cNvPr id="1" name=""/>
        <p:cNvGrpSpPr/>
        <p:nvPr/>
      </p:nvGrpSpPr>
      <p:grpSpPr>
        <a:xfrm>
          <a:off x="0" y="0"/>
          <a:ext cx="0" cy="0"/>
          <a:chOff x="0" y="0"/>
          <a:chExt cx="0" cy="0"/>
        </a:xfrm>
      </p:grpSpPr>
      <p:sp>
        <p:nvSpPr>
          <p:cNvPr id="2" name="Titel 1"/>
          <p:cNvSpPr>
            <a:spLocks noGrp="1"/>
          </p:cNvSpPr>
          <p:nvPr>
            <p:ph type="title"/>
          </p:nvPr>
        </p:nvSpPr>
        <p:spPr>
          <a:xfrm>
            <a:off x="180000" y="827499"/>
            <a:ext cx="8784000" cy="504000"/>
          </a:xfrm>
          <a:prstGeom prst="rect">
            <a:avLst/>
          </a:prstGeom>
        </p:spPr>
        <p:txBody>
          <a:bodyPr vert="horz" lIns="36000" tIns="0" rIns="0" bIns="0">
            <a:noAutofit/>
          </a:bodyPr>
          <a:lstStyle>
            <a:lvl1pPr algn="l">
              <a:lnSpc>
                <a:spcPct val="110000"/>
              </a:lnSpc>
              <a:defRPr sz="3200" b="1">
                <a:solidFill>
                  <a:schemeClr val="tx2"/>
                </a:solidFill>
              </a:defRPr>
            </a:lvl1pPr>
          </a:lstStyle>
          <a:p>
            <a:r>
              <a:rPr lang="de-DE" dirty="0"/>
              <a:t>Titelmasterformat durch Klicken bearbeiten</a:t>
            </a:r>
          </a:p>
        </p:txBody>
      </p:sp>
      <p:sp>
        <p:nvSpPr>
          <p:cNvPr id="9" name="Inhaltsplatzhalter 8"/>
          <p:cNvSpPr>
            <a:spLocks noGrp="1"/>
          </p:cNvSpPr>
          <p:nvPr>
            <p:ph sz="quarter" idx="14"/>
          </p:nvPr>
        </p:nvSpPr>
        <p:spPr>
          <a:xfrm>
            <a:off x="180000" y="1512000"/>
            <a:ext cx="8784000" cy="2412000"/>
          </a:xfrm>
          <a:prstGeom prst="rect">
            <a:avLst/>
          </a:prstGeom>
        </p:spPr>
        <p:txBody>
          <a:bodyPr vert="horz" lIns="36000" tIns="0" rIns="0" bIns="0">
            <a:noAutofit/>
          </a:bodyPr>
          <a:lstStyle>
            <a:lvl1pPr marL="285750" indent="-285750">
              <a:lnSpc>
                <a:spcPct val="130000"/>
              </a:lnSpc>
              <a:spcBef>
                <a:spcPts val="0"/>
              </a:spcBef>
              <a:buClr>
                <a:schemeClr val="bg2"/>
              </a:buClr>
              <a:buFont typeface="Wingdings" pitchFamily="2" charset="2"/>
              <a:buChar char="§"/>
              <a:defRPr sz="1700" b="0">
                <a:solidFill>
                  <a:schemeClr val="tx2"/>
                </a:solidFill>
                <a:latin typeface="Arial" pitchFamily="34" charset="0"/>
                <a:cs typeface="Arial" pitchFamily="34" charset="0"/>
              </a:defRPr>
            </a:lvl1pPr>
            <a:lvl2pPr marL="541338" indent="-274638">
              <a:lnSpc>
                <a:spcPct val="130000"/>
              </a:lnSpc>
              <a:spcBef>
                <a:spcPts val="0"/>
              </a:spcBef>
              <a:buClr>
                <a:schemeClr val="bg2"/>
              </a:buClr>
              <a:buFont typeface="Wingdings" pitchFamily="2" charset="2"/>
              <a:buChar char="§"/>
              <a:defRPr sz="1400" b="0">
                <a:solidFill>
                  <a:schemeClr val="tx2"/>
                </a:solidFill>
                <a:latin typeface="Arial" pitchFamily="34" charset="0"/>
                <a:cs typeface="Arial" pitchFamily="34" charset="0"/>
              </a:defRPr>
            </a:lvl2pPr>
            <a:lvl3pPr>
              <a:lnSpc>
                <a:spcPct val="130000"/>
              </a:lnSpc>
              <a:defRPr sz="1400">
                <a:solidFill>
                  <a:schemeClr val="tx2"/>
                </a:solidFill>
                <a:latin typeface="Arial" pitchFamily="34" charset="0"/>
                <a:cs typeface="Arial" pitchFamily="34" charset="0"/>
              </a:defRPr>
            </a:lvl3pPr>
            <a:lvl4pPr>
              <a:lnSpc>
                <a:spcPct val="130000"/>
              </a:lnSpc>
              <a:defRPr sz="1400">
                <a:solidFill>
                  <a:schemeClr val="tx2"/>
                </a:solidFill>
                <a:latin typeface="Arial" pitchFamily="34" charset="0"/>
                <a:cs typeface="Arial" pitchFamily="34" charset="0"/>
              </a:defRPr>
            </a:lvl4pPr>
            <a:lvl5pPr>
              <a:lnSpc>
                <a:spcPct val="130000"/>
              </a:lnSpc>
              <a:defRPr sz="1400">
                <a:solidFill>
                  <a:schemeClr val="tx2"/>
                </a:solidFill>
                <a:latin typeface="Arial" pitchFamily="34" charset="0"/>
                <a:cs typeface="Arial" pitchFamily="34" charset="0"/>
              </a:defRPr>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7" name="Datumsplatzhalter 3"/>
          <p:cNvSpPr>
            <a:spLocks noGrp="1"/>
          </p:cNvSpPr>
          <p:nvPr>
            <p:ph type="dt" sz="half" idx="2"/>
          </p:nvPr>
        </p:nvSpPr>
        <p:spPr>
          <a:xfrm>
            <a:off x="2412000" y="6677954"/>
            <a:ext cx="972000" cy="124906"/>
          </a:xfrm>
          <a:prstGeom prst="rect">
            <a:avLst/>
          </a:prstGeom>
        </p:spPr>
        <p:txBody>
          <a:bodyPr vert="horz" wrap="square" lIns="0" tIns="0" rIns="0" bIns="0" rtlCol="0" anchor="ctr">
            <a:noAutofit/>
          </a:bodyPr>
          <a:lstStyle>
            <a:lvl1pPr algn="l">
              <a:lnSpc>
                <a:spcPct val="110000"/>
              </a:lnSpc>
              <a:defRPr sz="1200" b="0">
                <a:solidFill>
                  <a:schemeClr val="accent3"/>
                </a:solidFill>
                <a:latin typeface="Arial" pitchFamily="34" charset="0"/>
                <a:cs typeface="Arial" pitchFamily="34" charset="0"/>
              </a:defRPr>
            </a:lvl1pPr>
          </a:lstStyle>
          <a:p>
            <a:r>
              <a:rPr lang="de-DE"/>
              <a:t>21.01.2025</a:t>
            </a:r>
            <a:endParaRPr lang="de-DE" dirty="0"/>
          </a:p>
        </p:txBody>
      </p:sp>
      <p:sp>
        <p:nvSpPr>
          <p:cNvPr id="8" name="Fußzeilenplatzhalter 4"/>
          <p:cNvSpPr>
            <a:spLocks noGrp="1"/>
          </p:cNvSpPr>
          <p:nvPr>
            <p:ph type="ftr" sz="quarter" idx="3"/>
          </p:nvPr>
        </p:nvSpPr>
        <p:spPr>
          <a:xfrm>
            <a:off x="180000" y="6678000"/>
            <a:ext cx="2159752" cy="124906"/>
          </a:xfrm>
          <a:prstGeom prst="rect">
            <a:avLst/>
          </a:prstGeom>
        </p:spPr>
        <p:txBody>
          <a:bodyPr vert="horz" wrap="square" lIns="36000" tIns="0" rIns="0" bIns="0" rtlCol="0" anchor="ctr">
            <a:noAutofit/>
          </a:bodyPr>
          <a:lstStyle>
            <a:lvl1pPr algn="just">
              <a:lnSpc>
                <a:spcPct val="110000"/>
              </a:lnSpc>
              <a:defRPr sz="1200" b="0">
                <a:solidFill>
                  <a:schemeClr val="accent3"/>
                </a:solidFill>
                <a:latin typeface="Arial" pitchFamily="34" charset="0"/>
                <a:cs typeface="Arial" pitchFamily="34" charset="0"/>
              </a:defRPr>
            </a:lvl1pPr>
          </a:lstStyle>
          <a:p>
            <a:r>
              <a:rPr lang="de-DE"/>
              <a:t>Karsten Reinhardt</a:t>
            </a:r>
            <a:endParaRPr lang="de-DE" dirty="0"/>
          </a:p>
        </p:txBody>
      </p:sp>
      <p:sp>
        <p:nvSpPr>
          <p:cNvPr id="10" name="Foliennummernplatzhalter 5"/>
          <p:cNvSpPr>
            <a:spLocks noGrp="1"/>
          </p:cNvSpPr>
          <p:nvPr>
            <p:ph type="sldNum" sz="quarter" idx="4"/>
          </p:nvPr>
        </p:nvSpPr>
        <p:spPr>
          <a:xfrm>
            <a:off x="8460432" y="6677954"/>
            <a:ext cx="436100" cy="124906"/>
          </a:xfrm>
          <a:prstGeom prst="rect">
            <a:avLst/>
          </a:prstGeom>
        </p:spPr>
        <p:txBody>
          <a:bodyPr vert="horz" wrap="square" lIns="0" tIns="0" rIns="0" bIns="0" rtlCol="0" anchor="ctr">
            <a:noAutofit/>
          </a:bodyPr>
          <a:lstStyle>
            <a:lvl1pPr algn="r">
              <a:lnSpc>
                <a:spcPct val="110000"/>
              </a:lnSpc>
              <a:defRPr sz="1200" b="0">
                <a:solidFill>
                  <a:schemeClr val="accent3"/>
                </a:solidFill>
                <a:latin typeface="Arial" pitchFamily="34" charset="0"/>
                <a:cs typeface="Arial" pitchFamily="34" charset="0"/>
              </a:defRPr>
            </a:lvl1pPr>
          </a:lstStyle>
          <a:p>
            <a:fld id="{B6C01C00-BF13-48D5-80DE-58EA1E6873EB}" type="slidenum">
              <a:rPr lang="de-DE" smtClean="0"/>
              <a:pPr/>
              <a:t>‹Nr.›</a:t>
            </a:fld>
            <a:endParaRPr lang="de-DE" dirty="0"/>
          </a:p>
        </p:txBody>
      </p:sp>
      <p:sp>
        <p:nvSpPr>
          <p:cNvPr id="11" name="Inhaltsplatzhalter 4"/>
          <p:cNvSpPr>
            <a:spLocks noGrp="1"/>
          </p:cNvSpPr>
          <p:nvPr>
            <p:ph sz="quarter" idx="16"/>
          </p:nvPr>
        </p:nvSpPr>
        <p:spPr>
          <a:xfrm>
            <a:off x="179388" y="4068000"/>
            <a:ext cx="8785225" cy="2412000"/>
          </a:xfrm>
        </p:spPr>
        <p:txBody>
          <a:bodyPr vert="horz" lIns="36000" tIns="0" rIns="0" bIns="0"/>
          <a:lstStyle>
            <a:lvl1pPr>
              <a:defRPr sz="1700"/>
            </a:lvl1pPr>
            <a:lvl2pPr>
              <a:defRPr sz="1400"/>
            </a:lvl2pPr>
            <a:lvl3pPr>
              <a:defRPr sz="1400"/>
            </a:lvl3pPr>
            <a:lvl4pPr>
              <a:defRPr sz="1400"/>
            </a:lvl4pPr>
            <a:lvl5pPr>
              <a:defRPr sz="1400"/>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590394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Overview screen; 3 pictures">
    <p:spTree>
      <p:nvGrpSpPr>
        <p:cNvPr id="1" name=""/>
        <p:cNvGrpSpPr/>
        <p:nvPr/>
      </p:nvGrpSpPr>
      <p:grpSpPr>
        <a:xfrm>
          <a:off x="0" y="0"/>
          <a:ext cx="0" cy="0"/>
          <a:chOff x="0" y="0"/>
          <a:chExt cx="0" cy="0"/>
        </a:xfrm>
      </p:grpSpPr>
      <p:pic>
        <p:nvPicPr>
          <p:cNvPr id="1026" name="Picture 2" descr="D:\Susanne\Jobs\Pepperl &amp; Fuchs\P+F - Unternehmenspräsentation 2012-11\PPT Leitfaden\_bilder\HG_verlauf2.jpg"/>
          <p:cNvPicPr>
            <a:picLocks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79512" y="1511998"/>
            <a:ext cx="8784000" cy="2520696"/>
          </a:xfrm>
          <a:prstGeom prst="rect">
            <a:avLst/>
          </a:prstGeom>
          <a:noFill/>
          <a:extLst>
            <a:ext uri="{909E8E84-426E-40DD-AFC4-6F175D3DCCD1}">
              <a14:hiddenFill xmlns:a14="http://schemas.microsoft.com/office/drawing/2010/main">
                <a:solidFill>
                  <a:srgbClr val="FFFFFF"/>
                </a:solidFill>
              </a14:hiddenFill>
            </a:ext>
          </a:extLst>
        </p:spPr>
      </p:pic>
      <p:sp>
        <p:nvSpPr>
          <p:cNvPr id="15" name="Datumsplatzhalter 3"/>
          <p:cNvSpPr>
            <a:spLocks noGrp="1"/>
          </p:cNvSpPr>
          <p:nvPr>
            <p:ph type="dt" sz="half" idx="2"/>
          </p:nvPr>
        </p:nvSpPr>
        <p:spPr>
          <a:xfrm>
            <a:off x="2412000" y="6677954"/>
            <a:ext cx="972000" cy="124906"/>
          </a:xfrm>
          <a:prstGeom prst="rect">
            <a:avLst/>
          </a:prstGeom>
        </p:spPr>
        <p:txBody>
          <a:bodyPr vert="horz" wrap="square" lIns="0" tIns="0" rIns="0" bIns="0" rtlCol="0" anchor="ctr">
            <a:noAutofit/>
          </a:bodyPr>
          <a:lstStyle>
            <a:lvl1pPr algn="l">
              <a:lnSpc>
                <a:spcPct val="110000"/>
              </a:lnSpc>
              <a:defRPr sz="1200" b="0">
                <a:solidFill>
                  <a:schemeClr val="accent3"/>
                </a:solidFill>
                <a:latin typeface="Arial" pitchFamily="34" charset="0"/>
                <a:cs typeface="Arial" pitchFamily="34" charset="0"/>
              </a:defRPr>
            </a:lvl1pPr>
          </a:lstStyle>
          <a:p>
            <a:r>
              <a:rPr lang="de-DE"/>
              <a:t>21.01.2025</a:t>
            </a:r>
            <a:endParaRPr lang="de-DE" dirty="0"/>
          </a:p>
        </p:txBody>
      </p:sp>
      <p:sp>
        <p:nvSpPr>
          <p:cNvPr id="16" name="Fußzeilenplatzhalter 4"/>
          <p:cNvSpPr>
            <a:spLocks noGrp="1"/>
          </p:cNvSpPr>
          <p:nvPr>
            <p:ph type="ftr" sz="quarter" idx="3"/>
          </p:nvPr>
        </p:nvSpPr>
        <p:spPr>
          <a:xfrm>
            <a:off x="180000" y="6678000"/>
            <a:ext cx="2159752" cy="124906"/>
          </a:xfrm>
          <a:prstGeom prst="rect">
            <a:avLst/>
          </a:prstGeom>
        </p:spPr>
        <p:txBody>
          <a:bodyPr vert="horz" wrap="square" lIns="36000" tIns="0" rIns="0" bIns="0" rtlCol="0" anchor="ctr">
            <a:noAutofit/>
          </a:bodyPr>
          <a:lstStyle>
            <a:lvl1pPr algn="just">
              <a:lnSpc>
                <a:spcPct val="110000"/>
              </a:lnSpc>
              <a:defRPr sz="1200" b="0">
                <a:solidFill>
                  <a:schemeClr val="accent3"/>
                </a:solidFill>
                <a:latin typeface="Arial" pitchFamily="34" charset="0"/>
                <a:cs typeface="Arial" pitchFamily="34" charset="0"/>
              </a:defRPr>
            </a:lvl1pPr>
          </a:lstStyle>
          <a:p>
            <a:r>
              <a:rPr lang="de-DE"/>
              <a:t>Karsten Reinhardt</a:t>
            </a:r>
            <a:endParaRPr lang="de-DE" dirty="0"/>
          </a:p>
        </p:txBody>
      </p:sp>
      <p:sp>
        <p:nvSpPr>
          <p:cNvPr id="17" name="Foliennummernplatzhalter 5"/>
          <p:cNvSpPr>
            <a:spLocks noGrp="1"/>
          </p:cNvSpPr>
          <p:nvPr>
            <p:ph type="sldNum" sz="quarter" idx="4"/>
          </p:nvPr>
        </p:nvSpPr>
        <p:spPr>
          <a:xfrm>
            <a:off x="8460432" y="6677954"/>
            <a:ext cx="436100" cy="124906"/>
          </a:xfrm>
          <a:prstGeom prst="rect">
            <a:avLst/>
          </a:prstGeom>
        </p:spPr>
        <p:txBody>
          <a:bodyPr vert="horz" wrap="square" lIns="0" tIns="0" rIns="0" bIns="0" rtlCol="0" anchor="ctr">
            <a:noAutofit/>
          </a:bodyPr>
          <a:lstStyle>
            <a:lvl1pPr algn="r">
              <a:lnSpc>
                <a:spcPct val="110000"/>
              </a:lnSpc>
              <a:defRPr sz="1200" b="0">
                <a:solidFill>
                  <a:schemeClr val="accent3"/>
                </a:solidFill>
                <a:latin typeface="Arial" pitchFamily="34" charset="0"/>
                <a:cs typeface="Arial" pitchFamily="34" charset="0"/>
              </a:defRPr>
            </a:lvl1pPr>
          </a:lstStyle>
          <a:p>
            <a:fld id="{B6C01C00-BF13-48D5-80DE-58EA1E6873EB}" type="slidenum">
              <a:rPr lang="de-DE" smtClean="0"/>
              <a:pPr/>
              <a:t>‹Nr.›</a:t>
            </a:fld>
            <a:endParaRPr lang="de-DE" dirty="0"/>
          </a:p>
        </p:txBody>
      </p:sp>
      <p:sp>
        <p:nvSpPr>
          <p:cNvPr id="11" name="Textplatzhalter 6"/>
          <p:cNvSpPr>
            <a:spLocks noGrp="1"/>
          </p:cNvSpPr>
          <p:nvPr>
            <p:ph type="body" sz="quarter" idx="13"/>
          </p:nvPr>
        </p:nvSpPr>
        <p:spPr>
          <a:xfrm>
            <a:off x="179512" y="4140000"/>
            <a:ext cx="8784000" cy="2304000"/>
          </a:xfrm>
          <a:prstGeom prst="rect">
            <a:avLst/>
          </a:prstGeom>
        </p:spPr>
        <p:txBody>
          <a:bodyPr lIns="36000" tIns="0" rIns="0" bIns="0">
            <a:noAutofit/>
          </a:bodyPr>
          <a:lstStyle>
            <a:lvl1pPr marL="285750" indent="-285750">
              <a:lnSpc>
                <a:spcPct val="130000"/>
              </a:lnSpc>
              <a:spcBef>
                <a:spcPts val="0"/>
              </a:spcBef>
              <a:buClr>
                <a:schemeClr val="bg2"/>
              </a:buClr>
              <a:buFont typeface="Wingdings" pitchFamily="2" charset="2"/>
              <a:buChar char="§"/>
              <a:defRPr sz="1700">
                <a:solidFill>
                  <a:schemeClr val="tx2"/>
                </a:solidFill>
                <a:latin typeface="Arial" pitchFamily="34" charset="0"/>
                <a:cs typeface="Arial" pitchFamily="34" charset="0"/>
              </a:defRPr>
            </a:lvl1pPr>
            <a:lvl2pPr>
              <a:lnSpc>
                <a:spcPct val="130000"/>
              </a:lnSpc>
              <a:defRPr sz="1400">
                <a:solidFill>
                  <a:schemeClr val="tx2"/>
                </a:solidFill>
              </a:defRPr>
            </a:lvl2pPr>
            <a:lvl3pPr>
              <a:defRPr>
                <a:solidFill>
                  <a:schemeClr val="tx1">
                    <a:lumMod val="40000"/>
                    <a:lumOff val="60000"/>
                  </a:schemeClr>
                </a:solidFill>
              </a:defRPr>
            </a:lvl3pPr>
            <a:lvl4pPr>
              <a:defRPr>
                <a:solidFill>
                  <a:schemeClr val="tx1">
                    <a:lumMod val="40000"/>
                    <a:lumOff val="60000"/>
                  </a:schemeClr>
                </a:solidFill>
              </a:defRPr>
            </a:lvl4pPr>
            <a:lvl5pPr>
              <a:defRPr>
                <a:solidFill>
                  <a:schemeClr val="tx1">
                    <a:lumMod val="40000"/>
                    <a:lumOff val="60000"/>
                  </a:schemeClr>
                </a:solidFill>
              </a:defRPr>
            </a:lvl5pPr>
          </a:lstStyle>
          <a:p>
            <a:pPr lvl="0"/>
            <a:r>
              <a:rPr lang="de-DE" dirty="0"/>
              <a:t>Textmasterformat bearbeiten</a:t>
            </a:r>
          </a:p>
          <a:p>
            <a:pPr lvl="1"/>
            <a:r>
              <a:rPr lang="de-DE" dirty="0"/>
              <a:t>Zweite Ebene</a:t>
            </a:r>
          </a:p>
        </p:txBody>
      </p:sp>
      <p:sp>
        <p:nvSpPr>
          <p:cNvPr id="13" name="Titel 1"/>
          <p:cNvSpPr>
            <a:spLocks noGrp="1"/>
          </p:cNvSpPr>
          <p:nvPr>
            <p:ph type="title"/>
          </p:nvPr>
        </p:nvSpPr>
        <p:spPr>
          <a:xfrm>
            <a:off x="180000" y="827499"/>
            <a:ext cx="8784000" cy="504000"/>
          </a:xfrm>
          <a:prstGeom prst="rect">
            <a:avLst/>
          </a:prstGeom>
        </p:spPr>
        <p:txBody>
          <a:bodyPr lIns="36000" tIns="0" rIns="0" bIns="0">
            <a:noAutofit/>
          </a:bodyPr>
          <a:lstStyle>
            <a:lvl1pPr algn="l">
              <a:lnSpc>
                <a:spcPct val="110000"/>
              </a:lnSpc>
              <a:defRPr sz="3200" b="1">
                <a:solidFill>
                  <a:schemeClr val="tx2"/>
                </a:solidFill>
              </a:defRPr>
            </a:lvl1pPr>
          </a:lstStyle>
          <a:p>
            <a:r>
              <a:rPr lang="de-DE" dirty="0"/>
              <a:t>Titelmasterformat durch Klicken bearbeiten</a:t>
            </a:r>
          </a:p>
        </p:txBody>
      </p:sp>
      <p:sp>
        <p:nvSpPr>
          <p:cNvPr id="10" name="Bildplatzhalter 6"/>
          <p:cNvSpPr>
            <a:spLocks noGrp="1"/>
          </p:cNvSpPr>
          <p:nvPr>
            <p:ph type="pic" sz="quarter" idx="15"/>
          </p:nvPr>
        </p:nvSpPr>
        <p:spPr>
          <a:xfrm>
            <a:off x="179999" y="1512000"/>
            <a:ext cx="2926800" cy="2520000"/>
          </a:xfrm>
        </p:spPr>
        <p:txBody>
          <a:bodyPr/>
          <a:lstStyle/>
          <a:p>
            <a:endParaRPr lang="de-DE" dirty="0"/>
          </a:p>
        </p:txBody>
      </p:sp>
      <p:sp>
        <p:nvSpPr>
          <p:cNvPr id="18" name="Bildplatzhalter 6"/>
          <p:cNvSpPr>
            <a:spLocks noGrp="1"/>
          </p:cNvSpPr>
          <p:nvPr>
            <p:ph type="pic" sz="quarter" idx="17"/>
          </p:nvPr>
        </p:nvSpPr>
        <p:spPr>
          <a:xfrm>
            <a:off x="3106800" y="1512000"/>
            <a:ext cx="2926800" cy="2520000"/>
          </a:xfrm>
        </p:spPr>
        <p:txBody>
          <a:bodyPr/>
          <a:lstStyle/>
          <a:p>
            <a:endParaRPr lang="de-DE" dirty="0"/>
          </a:p>
        </p:txBody>
      </p:sp>
      <p:sp>
        <p:nvSpPr>
          <p:cNvPr id="19" name="Bildplatzhalter 6"/>
          <p:cNvSpPr>
            <a:spLocks noGrp="1"/>
          </p:cNvSpPr>
          <p:nvPr>
            <p:ph type="pic" sz="quarter" idx="18"/>
          </p:nvPr>
        </p:nvSpPr>
        <p:spPr>
          <a:xfrm>
            <a:off x="6037200" y="1512000"/>
            <a:ext cx="2926800" cy="2520000"/>
          </a:xfrm>
        </p:spPr>
        <p:txBody>
          <a:bodyPr/>
          <a:lstStyle/>
          <a:p>
            <a:endParaRPr lang="de-DE" dirty="0"/>
          </a:p>
        </p:txBody>
      </p:sp>
      <p:sp>
        <p:nvSpPr>
          <p:cNvPr id="20" name="Textplatzhalter 15"/>
          <p:cNvSpPr>
            <a:spLocks noGrp="1"/>
          </p:cNvSpPr>
          <p:nvPr>
            <p:ph type="body" sz="quarter" idx="21"/>
          </p:nvPr>
        </p:nvSpPr>
        <p:spPr>
          <a:xfrm>
            <a:off x="179999" y="3672000"/>
            <a:ext cx="8785225" cy="360000"/>
          </a:xfrm>
          <a:solidFill>
            <a:srgbClr val="2C3F4E">
              <a:alpha val="90000"/>
            </a:srgbClr>
          </a:solidFill>
        </p:spPr>
        <p:txBody>
          <a:bodyPr lIns="108000" rIns="108000" numCol="3" spcCol="216000" anchor="ctr" anchorCtr="0"/>
          <a:lstStyle>
            <a:lvl1pPr marL="0" marR="0" indent="0" algn="l" defTabSz="801472" rtl="0" eaLnBrk="1" fontAlgn="auto" latinLnBrk="0" hangingPunct="1">
              <a:lnSpc>
                <a:spcPct val="130000"/>
              </a:lnSpc>
              <a:spcBef>
                <a:spcPts val="0"/>
              </a:spcBef>
              <a:spcAft>
                <a:spcPts val="0"/>
              </a:spcAft>
              <a:buClr>
                <a:schemeClr val="bg2"/>
              </a:buClr>
              <a:buSzTx/>
              <a:buFont typeface="Wingdings" pitchFamily="2" charset="2"/>
              <a:buNone/>
              <a:tabLst/>
              <a:defRPr sz="1200">
                <a:solidFill>
                  <a:schemeClr val="bg1"/>
                </a:solidFill>
              </a:defRPr>
            </a:lvl1pPr>
          </a:lstStyle>
          <a:p>
            <a:pPr lvl="0"/>
            <a:r>
              <a:rPr lang="de-DE" dirty="0"/>
              <a:t>Textmasterformat bearbeiten</a:t>
            </a:r>
          </a:p>
          <a:p>
            <a:pPr marL="0" marR="0" lvl="0" indent="0" algn="l" defTabSz="801472" rtl="0" eaLnBrk="1" fontAlgn="auto" latinLnBrk="0" hangingPunct="1">
              <a:lnSpc>
                <a:spcPct val="130000"/>
              </a:lnSpc>
              <a:spcBef>
                <a:spcPts val="0"/>
              </a:spcBef>
              <a:spcAft>
                <a:spcPts val="0"/>
              </a:spcAft>
              <a:buClr>
                <a:schemeClr val="bg2"/>
              </a:buClr>
              <a:buSzTx/>
              <a:buFont typeface="Wingdings" pitchFamily="2" charset="2"/>
              <a:buNone/>
              <a:tabLst/>
              <a:defRPr/>
            </a:pPr>
            <a:r>
              <a:rPr lang="de-DE" dirty="0"/>
              <a:t>Textmasterformat bearbeiten</a:t>
            </a:r>
          </a:p>
          <a:p>
            <a:pPr marL="0" marR="0" lvl="0" indent="0" algn="l" defTabSz="801472" rtl="0" eaLnBrk="1" fontAlgn="auto" latinLnBrk="0" hangingPunct="1">
              <a:lnSpc>
                <a:spcPct val="130000"/>
              </a:lnSpc>
              <a:spcBef>
                <a:spcPts val="0"/>
              </a:spcBef>
              <a:spcAft>
                <a:spcPts val="0"/>
              </a:spcAft>
              <a:buClr>
                <a:schemeClr val="bg2"/>
              </a:buClr>
              <a:buSzTx/>
              <a:buFont typeface="Wingdings" pitchFamily="2" charset="2"/>
              <a:buNone/>
              <a:tabLst/>
              <a:defRPr/>
            </a:pPr>
            <a:r>
              <a:rPr lang="de-DE" dirty="0"/>
              <a:t>Textmasterformat bearbeiten</a:t>
            </a:r>
          </a:p>
        </p:txBody>
      </p:sp>
    </p:spTree>
    <p:extLst>
      <p:ext uri="{BB962C8B-B14F-4D97-AF65-F5344CB8AC3E}">
        <p14:creationId xmlns:p14="http://schemas.microsoft.com/office/powerpoint/2010/main" val="1467588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Overview screen; 6 pictures">
    <p:spTree>
      <p:nvGrpSpPr>
        <p:cNvPr id="1" name=""/>
        <p:cNvGrpSpPr/>
        <p:nvPr/>
      </p:nvGrpSpPr>
      <p:grpSpPr>
        <a:xfrm>
          <a:off x="0" y="0"/>
          <a:ext cx="0" cy="0"/>
          <a:chOff x="0" y="0"/>
          <a:chExt cx="0" cy="0"/>
        </a:xfrm>
      </p:grpSpPr>
      <p:sp>
        <p:nvSpPr>
          <p:cNvPr id="3" name="Datumsplatzhalter 2"/>
          <p:cNvSpPr>
            <a:spLocks noGrp="1"/>
          </p:cNvSpPr>
          <p:nvPr>
            <p:ph type="dt" sz="half" idx="10"/>
          </p:nvPr>
        </p:nvSpPr>
        <p:spPr/>
        <p:txBody>
          <a:bodyPr/>
          <a:lstStyle/>
          <a:p>
            <a:r>
              <a:rPr lang="de-DE"/>
              <a:t>21.01.2025</a:t>
            </a:r>
            <a:endParaRPr lang="de-DE" dirty="0"/>
          </a:p>
        </p:txBody>
      </p:sp>
      <p:sp>
        <p:nvSpPr>
          <p:cNvPr id="4" name="Fußzeilenplatzhalter 3"/>
          <p:cNvSpPr>
            <a:spLocks noGrp="1"/>
          </p:cNvSpPr>
          <p:nvPr>
            <p:ph type="ftr" sz="quarter" idx="11"/>
          </p:nvPr>
        </p:nvSpPr>
        <p:spPr/>
        <p:txBody>
          <a:bodyPr lIns="36000"/>
          <a:lstStyle>
            <a:lvl1pPr algn="just">
              <a:defRPr/>
            </a:lvl1pPr>
          </a:lstStyle>
          <a:p>
            <a:r>
              <a:rPr lang="de-DE"/>
              <a:t>Karsten Reinhardt</a:t>
            </a:r>
            <a:endParaRPr lang="de-DE" dirty="0"/>
          </a:p>
        </p:txBody>
      </p:sp>
      <p:sp>
        <p:nvSpPr>
          <p:cNvPr id="5" name="Foliennummernplatzhalter 4"/>
          <p:cNvSpPr>
            <a:spLocks noGrp="1"/>
          </p:cNvSpPr>
          <p:nvPr>
            <p:ph type="sldNum" sz="quarter" idx="12"/>
          </p:nvPr>
        </p:nvSpPr>
        <p:spPr/>
        <p:txBody>
          <a:bodyPr/>
          <a:lstStyle/>
          <a:p>
            <a:fld id="{B6C01C00-BF13-48D5-80DE-58EA1E6873EB}" type="slidenum">
              <a:rPr lang="de-DE" smtClean="0"/>
              <a:pPr/>
              <a:t>‹Nr.›</a:t>
            </a:fld>
            <a:endParaRPr lang="de-DE" dirty="0"/>
          </a:p>
        </p:txBody>
      </p:sp>
      <p:sp>
        <p:nvSpPr>
          <p:cNvPr id="6" name="Titel 1"/>
          <p:cNvSpPr>
            <a:spLocks noGrp="1"/>
          </p:cNvSpPr>
          <p:nvPr>
            <p:ph type="title"/>
          </p:nvPr>
        </p:nvSpPr>
        <p:spPr>
          <a:xfrm>
            <a:off x="180000" y="827499"/>
            <a:ext cx="8784000" cy="504000"/>
          </a:xfrm>
          <a:prstGeom prst="rect">
            <a:avLst/>
          </a:prstGeom>
        </p:spPr>
        <p:txBody>
          <a:bodyPr vert="horz" lIns="36000" tIns="0" rIns="0" bIns="0">
            <a:noAutofit/>
          </a:bodyPr>
          <a:lstStyle>
            <a:lvl1pPr algn="l">
              <a:lnSpc>
                <a:spcPct val="110000"/>
              </a:lnSpc>
              <a:defRPr sz="3200" b="1">
                <a:solidFill>
                  <a:schemeClr val="tx2"/>
                </a:solidFill>
              </a:defRPr>
            </a:lvl1pPr>
          </a:lstStyle>
          <a:p>
            <a:r>
              <a:rPr lang="de-DE" dirty="0"/>
              <a:t>Titelmasterformat durch Klicken bearbeiten</a:t>
            </a:r>
          </a:p>
        </p:txBody>
      </p:sp>
      <p:sp>
        <p:nvSpPr>
          <p:cNvPr id="22" name="Bildplatzhalter 6"/>
          <p:cNvSpPr>
            <a:spLocks noGrp="1"/>
          </p:cNvSpPr>
          <p:nvPr>
            <p:ph type="pic" sz="quarter" idx="22"/>
          </p:nvPr>
        </p:nvSpPr>
        <p:spPr>
          <a:xfrm>
            <a:off x="179999" y="1512000"/>
            <a:ext cx="2926800" cy="2340000"/>
          </a:xfrm>
        </p:spPr>
        <p:txBody>
          <a:bodyPr/>
          <a:lstStyle/>
          <a:p>
            <a:endParaRPr lang="de-DE" dirty="0"/>
          </a:p>
        </p:txBody>
      </p:sp>
      <p:sp>
        <p:nvSpPr>
          <p:cNvPr id="23" name="Bildplatzhalter 6"/>
          <p:cNvSpPr>
            <a:spLocks noGrp="1"/>
          </p:cNvSpPr>
          <p:nvPr>
            <p:ph type="pic" sz="quarter" idx="17"/>
          </p:nvPr>
        </p:nvSpPr>
        <p:spPr>
          <a:xfrm>
            <a:off x="3106800" y="1512000"/>
            <a:ext cx="2926800" cy="2340000"/>
          </a:xfrm>
        </p:spPr>
        <p:txBody>
          <a:bodyPr/>
          <a:lstStyle/>
          <a:p>
            <a:endParaRPr lang="de-DE" dirty="0"/>
          </a:p>
        </p:txBody>
      </p:sp>
      <p:sp>
        <p:nvSpPr>
          <p:cNvPr id="24" name="Bildplatzhalter 6"/>
          <p:cNvSpPr>
            <a:spLocks noGrp="1"/>
          </p:cNvSpPr>
          <p:nvPr>
            <p:ph type="pic" sz="quarter" idx="18"/>
          </p:nvPr>
        </p:nvSpPr>
        <p:spPr>
          <a:xfrm>
            <a:off x="6037200" y="1512000"/>
            <a:ext cx="2926800" cy="2340000"/>
          </a:xfrm>
        </p:spPr>
        <p:txBody>
          <a:bodyPr/>
          <a:lstStyle/>
          <a:p>
            <a:endParaRPr lang="de-DE" dirty="0"/>
          </a:p>
        </p:txBody>
      </p:sp>
      <p:sp>
        <p:nvSpPr>
          <p:cNvPr id="25" name="Textplatzhalter 15"/>
          <p:cNvSpPr>
            <a:spLocks noGrp="1"/>
          </p:cNvSpPr>
          <p:nvPr>
            <p:ph type="body" sz="quarter" idx="23"/>
          </p:nvPr>
        </p:nvSpPr>
        <p:spPr>
          <a:xfrm>
            <a:off x="179999" y="3492000"/>
            <a:ext cx="8785225" cy="360000"/>
          </a:xfrm>
          <a:solidFill>
            <a:srgbClr val="2C3F4E">
              <a:alpha val="90000"/>
            </a:srgbClr>
          </a:solidFill>
        </p:spPr>
        <p:txBody>
          <a:bodyPr lIns="108000" rIns="108000" numCol="3" spcCol="216000" anchor="ctr" anchorCtr="0"/>
          <a:lstStyle>
            <a:lvl1pPr marL="0" marR="0" indent="0" algn="l" defTabSz="801472" rtl="0" eaLnBrk="1" fontAlgn="auto" latinLnBrk="0" hangingPunct="1">
              <a:lnSpc>
                <a:spcPct val="130000"/>
              </a:lnSpc>
              <a:spcBef>
                <a:spcPts val="0"/>
              </a:spcBef>
              <a:spcAft>
                <a:spcPts val="0"/>
              </a:spcAft>
              <a:buClr>
                <a:schemeClr val="bg2"/>
              </a:buClr>
              <a:buSzTx/>
              <a:buFont typeface="Wingdings" pitchFamily="2" charset="2"/>
              <a:buNone/>
              <a:tabLst/>
              <a:defRPr sz="1200">
                <a:solidFill>
                  <a:schemeClr val="bg1"/>
                </a:solidFill>
              </a:defRPr>
            </a:lvl1pPr>
          </a:lstStyle>
          <a:p>
            <a:pPr lvl="0"/>
            <a:r>
              <a:rPr lang="de-DE" dirty="0"/>
              <a:t>Textmasterformat bearbeiten</a:t>
            </a:r>
          </a:p>
          <a:p>
            <a:pPr marL="0" marR="0" lvl="0" indent="0" algn="l" defTabSz="801472" rtl="0" eaLnBrk="1" fontAlgn="auto" latinLnBrk="0" hangingPunct="1">
              <a:lnSpc>
                <a:spcPct val="130000"/>
              </a:lnSpc>
              <a:spcBef>
                <a:spcPts val="0"/>
              </a:spcBef>
              <a:spcAft>
                <a:spcPts val="0"/>
              </a:spcAft>
              <a:buClr>
                <a:schemeClr val="bg2"/>
              </a:buClr>
              <a:buSzTx/>
              <a:buFont typeface="Wingdings" pitchFamily="2" charset="2"/>
              <a:buNone/>
              <a:tabLst/>
              <a:defRPr/>
            </a:pPr>
            <a:r>
              <a:rPr lang="de-DE" dirty="0"/>
              <a:t>Textmasterformat bearbeiten</a:t>
            </a:r>
          </a:p>
          <a:p>
            <a:pPr marL="0" marR="0" lvl="0" indent="0" algn="l" defTabSz="801472" rtl="0" eaLnBrk="1" fontAlgn="auto" latinLnBrk="0" hangingPunct="1">
              <a:lnSpc>
                <a:spcPct val="130000"/>
              </a:lnSpc>
              <a:spcBef>
                <a:spcPts val="0"/>
              </a:spcBef>
              <a:spcAft>
                <a:spcPts val="0"/>
              </a:spcAft>
              <a:buClr>
                <a:schemeClr val="bg2"/>
              </a:buClr>
              <a:buSzTx/>
              <a:buFont typeface="Wingdings" pitchFamily="2" charset="2"/>
              <a:buNone/>
              <a:tabLst/>
              <a:defRPr/>
            </a:pPr>
            <a:r>
              <a:rPr lang="de-DE" dirty="0"/>
              <a:t>Textmasterformat bearbeiten</a:t>
            </a:r>
          </a:p>
        </p:txBody>
      </p:sp>
      <p:sp>
        <p:nvSpPr>
          <p:cNvPr id="26" name="Bildplatzhalter 6"/>
          <p:cNvSpPr>
            <a:spLocks noGrp="1"/>
          </p:cNvSpPr>
          <p:nvPr>
            <p:ph type="pic" sz="quarter" idx="24"/>
          </p:nvPr>
        </p:nvSpPr>
        <p:spPr>
          <a:xfrm>
            <a:off x="179512" y="3852000"/>
            <a:ext cx="2926800" cy="2340000"/>
          </a:xfrm>
        </p:spPr>
        <p:txBody>
          <a:bodyPr/>
          <a:lstStyle/>
          <a:p>
            <a:endParaRPr lang="de-DE" dirty="0"/>
          </a:p>
        </p:txBody>
      </p:sp>
      <p:sp>
        <p:nvSpPr>
          <p:cNvPr id="27" name="Bildplatzhalter 6"/>
          <p:cNvSpPr>
            <a:spLocks noGrp="1"/>
          </p:cNvSpPr>
          <p:nvPr>
            <p:ph type="pic" sz="quarter" idx="25"/>
          </p:nvPr>
        </p:nvSpPr>
        <p:spPr>
          <a:xfrm>
            <a:off x="3106313" y="3852000"/>
            <a:ext cx="2926800" cy="2340000"/>
          </a:xfrm>
        </p:spPr>
        <p:txBody>
          <a:bodyPr/>
          <a:lstStyle/>
          <a:p>
            <a:endParaRPr lang="de-DE" dirty="0"/>
          </a:p>
        </p:txBody>
      </p:sp>
      <p:sp>
        <p:nvSpPr>
          <p:cNvPr id="28" name="Bildplatzhalter 6"/>
          <p:cNvSpPr>
            <a:spLocks noGrp="1"/>
          </p:cNvSpPr>
          <p:nvPr>
            <p:ph type="pic" sz="quarter" idx="26"/>
          </p:nvPr>
        </p:nvSpPr>
        <p:spPr>
          <a:xfrm>
            <a:off x="6036713" y="3852000"/>
            <a:ext cx="2926800" cy="2340000"/>
          </a:xfrm>
        </p:spPr>
        <p:txBody>
          <a:bodyPr/>
          <a:lstStyle/>
          <a:p>
            <a:endParaRPr lang="de-DE" dirty="0"/>
          </a:p>
        </p:txBody>
      </p:sp>
      <p:sp>
        <p:nvSpPr>
          <p:cNvPr id="29" name="Textplatzhalter 15"/>
          <p:cNvSpPr>
            <a:spLocks noGrp="1"/>
          </p:cNvSpPr>
          <p:nvPr>
            <p:ph type="body" sz="quarter" idx="27"/>
          </p:nvPr>
        </p:nvSpPr>
        <p:spPr>
          <a:xfrm>
            <a:off x="179512" y="5832000"/>
            <a:ext cx="8785225" cy="360000"/>
          </a:xfrm>
          <a:solidFill>
            <a:srgbClr val="2C3F4E">
              <a:alpha val="90000"/>
            </a:srgbClr>
          </a:solidFill>
        </p:spPr>
        <p:txBody>
          <a:bodyPr lIns="108000" rIns="108000" numCol="3" spcCol="216000" anchor="ctr" anchorCtr="0"/>
          <a:lstStyle>
            <a:lvl1pPr marL="0" marR="0" indent="0" algn="l" defTabSz="801472" rtl="0" eaLnBrk="1" fontAlgn="auto" latinLnBrk="0" hangingPunct="1">
              <a:lnSpc>
                <a:spcPct val="130000"/>
              </a:lnSpc>
              <a:spcBef>
                <a:spcPts val="0"/>
              </a:spcBef>
              <a:spcAft>
                <a:spcPts val="0"/>
              </a:spcAft>
              <a:buClr>
                <a:schemeClr val="bg2"/>
              </a:buClr>
              <a:buSzTx/>
              <a:buFont typeface="Wingdings" pitchFamily="2" charset="2"/>
              <a:buNone/>
              <a:tabLst/>
              <a:defRPr sz="1200">
                <a:solidFill>
                  <a:schemeClr val="bg1"/>
                </a:solidFill>
              </a:defRPr>
            </a:lvl1pPr>
          </a:lstStyle>
          <a:p>
            <a:pPr lvl="0"/>
            <a:r>
              <a:rPr lang="de-DE" dirty="0"/>
              <a:t>Textmasterformat bearbeiten</a:t>
            </a:r>
          </a:p>
          <a:p>
            <a:pPr marL="0" marR="0" lvl="0" indent="0" algn="l" defTabSz="801472" rtl="0" eaLnBrk="1" fontAlgn="auto" latinLnBrk="0" hangingPunct="1">
              <a:lnSpc>
                <a:spcPct val="130000"/>
              </a:lnSpc>
              <a:spcBef>
                <a:spcPts val="0"/>
              </a:spcBef>
              <a:spcAft>
                <a:spcPts val="0"/>
              </a:spcAft>
              <a:buClr>
                <a:schemeClr val="bg2"/>
              </a:buClr>
              <a:buSzTx/>
              <a:buFont typeface="Wingdings" pitchFamily="2" charset="2"/>
              <a:buNone/>
              <a:tabLst/>
              <a:defRPr/>
            </a:pPr>
            <a:r>
              <a:rPr lang="de-DE" dirty="0"/>
              <a:t>Textmasterformat bearbeiten</a:t>
            </a:r>
          </a:p>
          <a:p>
            <a:pPr marL="0" marR="0" lvl="0" indent="0" algn="l" defTabSz="801472" rtl="0" eaLnBrk="1" fontAlgn="auto" latinLnBrk="0" hangingPunct="1">
              <a:lnSpc>
                <a:spcPct val="130000"/>
              </a:lnSpc>
              <a:spcBef>
                <a:spcPts val="0"/>
              </a:spcBef>
              <a:spcAft>
                <a:spcPts val="0"/>
              </a:spcAft>
              <a:buClr>
                <a:schemeClr val="bg2"/>
              </a:buClr>
              <a:buSzTx/>
              <a:buFont typeface="Wingdings" pitchFamily="2" charset="2"/>
              <a:buNone/>
              <a:tabLst/>
              <a:defRPr/>
            </a:pPr>
            <a:r>
              <a:rPr lang="de-DE" dirty="0"/>
              <a:t>Textmasterformat bearbeiten</a:t>
            </a:r>
          </a:p>
        </p:txBody>
      </p:sp>
    </p:spTree>
    <p:extLst>
      <p:ext uri="{BB962C8B-B14F-4D97-AF65-F5344CB8AC3E}">
        <p14:creationId xmlns:p14="http://schemas.microsoft.com/office/powerpoint/2010/main" val="3570016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Overview screen; 8 pictures">
    <p:spTree>
      <p:nvGrpSpPr>
        <p:cNvPr id="1" name=""/>
        <p:cNvGrpSpPr/>
        <p:nvPr/>
      </p:nvGrpSpPr>
      <p:grpSpPr>
        <a:xfrm>
          <a:off x="0" y="0"/>
          <a:ext cx="0" cy="0"/>
          <a:chOff x="0" y="0"/>
          <a:chExt cx="0" cy="0"/>
        </a:xfrm>
      </p:grpSpPr>
      <p:sp>
        <p:nvSpPr>
          <p:cNvPr id="3" name="Datumsplatzhalter 2"/>
          <p:cNvSpPr>
            <a:spLocks noGrp="1"/>
          </p:cNvSpPr>
          <p:nvPr>
            <p:ph type="dt" sz="half" idx="10"/>
          </p:nvPr>
        </p:nvSpPr>
        <p:spPr/>
        <p:txBody>
          <a:bodyPr/>
          <a:lstStyle/>
          <a:p>
            <a:r>
              <a:rPr lang="de-DE"/>
              <a:t>21.01.2025</a:t>
            </a:r>
            <a:endParaRPr lang="de-DE" dirty="0"/>
          </a:p>
        </p:txBody>
      </p:sp>
      <p:sp>
        <p:nvSpPr>
          <p:cNvPr id="4" name="Fußzeilenplatzhalter 3"/>
          <p:cNvSpPr>
            <a:spLocks noGrp="1"/>
          </p:cNvSpPr>
          <p:nvPr>
            <p:ph type="ftr" sz="quarter" idx="11"/>
          </p:nvPr>
        </p:nvSpPr>
        <p:spPr/>
        <p:txBody>
          <a:bodyPr lIns="36000"/>
          <a:lstStyle>
            <a:lvl1pPr algn="just">
              <a:defRPr/>
            </a:lvl1pPr>
          </a:lstStyle>
          <a:p>
            <a:r>
              <a:rPr lang="de-DE"/>
              <a:t>Karsten Reinhardt</a:t>
            </a:r>
            <a:endParaRPr lang="de-DE" dirty="0"/>
          </a:p>
        </p:txBody>
      </p:sp>
      <p:sp>
        <p:nvSpPr>
          <p:cNvPr id="5" name="Foliennummernplatzhalter 4"/>
          <p:cNvSpPr>
            <a:spLocks noGrp="1"/>
          </p:cNvSpPr>
          <p:nvPr>
            <p:ph type="sldNum" sz="quarter" idx="12"/>
          </p:nvPr>
        </p:nvSpPr>
        <p:spPr/>
        <p:txBody>
          <a:bodyPr/>
          <a:lstStyle/>
          <a:p>
            <a:fld id="{B6C01C00-BF13-48D5-80DE-58EA1E6873EB}" type="slidenum">
              <a:rPr lang="de-DE" smtClean="0"/>
              <a:pPr/>
              <a:t>‹Nr.›</a:t>
            </a:fld>
            <a:endParaRPr lang="de-DE" dirty="0"/>
          </a:p>
        </p:txBody>
      </p:sp>
      <p:sp>
        <p:nvSpPr>
          <p:cNvPr id="6" name="Titel 1"/>
          <p:cNvSpPr>
            <a:spLocks noGrp="1"/>
          </p:cNvSpPr>
          <p:nvPr>
            <p:ph type="title"/>
          </p:nvPr>
        </p:nvSpPr>
        <p:spPr>
          <a:xfrm>
            <a:off x="180000" y="827499"/>
            <a:ext cx="8784000" cy="504000"/>
          </a:xfrm>
          <a:prstGeom prst="rect">
            <a:avLst/>
          </a:prstGeom>
        </p:spPr>
        <p:txBody>
          <a:bodyPr vert="horz" lIns="36000" tIns="0" rIns="0" bIns="0">
            <a:noAutofit/>
          </a:bodyPr>
          <a:lstStyle>
            <a:lvl1pPr algn="l">
              <a:lnSpc>
                <a:spcPct val="110000"/>
              </a:lnSpc>
              <a:defRPr sz="3200" b="1">
                <a:solidFill>
                  <a:schemeClr val="tx2"/>
                </a:solidFill>
              </a:defRPr>
            </a:lvl1pPr>
          </a:lstStyle>
          <a:p>
            <a:r>
              <a:rPr lang="de-DE" dirty="0"/>
              <a:t>Titelmasterformat durch Klicken bearbeiten</a:t>
            </a:r>
          </a:p>
        </p:txBody>
      </p:sp>
      <p:sp>
        <p:nvSpPr>
          <p:cNvPr id="7" name="Bildplatzhalter 6"/>
          <p:cNvSpPr>
            <a:spLocks noGrp="1"/>
          </p:cNvSpPr>
          <p:nvPr>
            <p:ph type="pic" sz="quarter" idx="13"/>
          </p:nvPr>
        </p:nvSpPr>
        <p:spPr>
          <a:xfrm>
            <a:off x="179999" y="1512000"/>
            <a:ext cx="2196000" cy="2340000"/>
          </a:xfrm>
        </p:spPr>
        <p:txBody>
          <a:bodyPr/>
          <a:lstStyle/>
          <a:p>
            <a:endParaRPr lang="de-DE" dirty="0"/>
          </a:p>
        </p:txBody>
      </p:sp>
      <p:sp>
        <p:nvSpPr>
          <p:cNvPr id="8" name="Bildplatzhalter 6"/>
          <p:cNvSpPr>
            <a:spLocks noGrp="1"/>
          </p:cNvSpPr>
          <p:nvPr>
            <p:ph type="pic" sz="quarter" idx="14"/>
          </p:nvPr>
        </p:nvSpPr>
        <p:spPr>
          <a:xfrm>
            <a:off x="2376000" y="1512000"/>
            <a:ext cx="2196000" cy="2340000"/>
          </a:xfrm>
        </p:spPr>
        <p:txBody>
          <a:bodyPr/>
          <a:lstStyle/>
          <a:p>
            <a:endParaRPr lang="de-DE" dirty="0"/>
          </a:p>
        </p:txBody>
      </p:sp>
      <p:sp>
        <p:nvSpPr>
          <p:cNvPr id="9" name="Bildplatzhalter 6"/>
          <p:cNvSpPr>
            <a:spLocks noGrp="1"/>
          </p:cNvSpPr>
          <p:nvPr>
            <p:ph type="pic" sz="quarter" idx="15"/>
          </p:nvPr>
        </p:nvSpPr>
        <p:spPr>
          <a:xfrm>
            <a:off x="4572000" y="1512000"/>
            <a:ext cx="2196000" cy="2340000"/>
          </a:xfrm>
        </p:spPr>
        <p:txBody>
          <a:bodyPr/>
          <a:lstStyle/>
          <a:p>
            <a:endParaRPr lang="de-DE" dirty="0"/>
          </a:p>
        </p:txBody>
      </p:sp>
      <p:sp>
        <p:nvSpPr>
          <p:cNvPr id="10" name="Bildplatzhalter 6"/>
          <p:cNvSpPr>
            <a:spLocks noGrp="1"/>
          </p:cNvSpPr>
          <p:nvPr>
            <p:ph type="pic" sz="quarter" idx="16"/>
          </p:nvPr>
        </p:nvSpPr>
        <p:spPr>
          <a:xfrm>
            <a:off x="6768000" y="1512000"/>
            <a:ext cx="2196000" cy="2340000"/>
          </a:xfrm>
        </p:spPr>
        <p:txBody>
          <a:bodyPr/>
          <a:lstStyle/>
          <a:p>
            <a:endParaRPr lang="de-DE" dirty="0"/>
          </a:p>
        </p:txBody>
      </p:sp>
      <p:sp>
        <p:nvSpPr>
          <p:cNvPr id="11" name="Bildplatzhalter 6"/>
          <p:cNvSpPr>
            <a:spLocks noGrp="1"/>
          </p:cNvSpPr>
          <p:nvPr>
            <p:ph type="pic" sz="quarter" idx="17"/>
          </p:nvPr>
        </p:nvSpPr>
        <p:spPr>
          <a:xfrm>
            <a:off x="179512" y="3852000"/>
            <a:ext cx="2196000" cy="2340000"/>
          </a:xfrm>
        </p:spPr>
        <p:txBody>
          <a:bodyPr/>
          <a:lstStyle/>
          <a:p>
            <a:endParaRPr lang="de-DE" dirty="0"/>
          </a:p>
        </p:txBody>
      </p:sp>
      <p:sp>
        <p:nvSpPr>
          <p:cNvPr id="12" name="Bildplatzhalter 6"/>
          <p:cNvSpPr>
            <a:spLocks noGrp="1"/>
          </p:cNvSpPr>
          <p:nvPr>
            <p:ph type="pic" sz="quarter" idx="18"/>
          </p:nvPr>
        </p:nvSpPr>
        <p:spPr>
          <a:xfrm>
            <a:off x="2375513" y="3852000"/>
            <a:ext cx="2196000" cy="2340000"/>
          </a:xfrm>
        </p:spPr>
        <p:txBody>
          <a:bodyPr/>
          <a:lstStyle/>
          <a:p>
            <a:endParaRPr lang="de-DE" dirty="0"/>
          </a:p>
        </p:txBody>
      </p:sp>
      <p:sp>
        <p:nvSpPr>
          <p:cNvPr id="13" name="Bildplatzhalter 6"/>
          <p:cNvSpPr>
            <a:spLocks noGrp="1"/>
          </p:cNvSpPr>
          <p:nvPr>
            <p:ph type="pic" sz="quarter" idx="19"/>
          </p:nvPr>
        </p:nvSpPr>
        <p:spPr>
          <a:xfrm>
            <a:off x="4571513" y="3852000"/>
            <a:ext cx="2196000" cy="2340000"/>
          </a:xfrm>
        </p:spPr>
        <p:txBody>
          <a:bodyPr/>
          <a:lstStyle/>
          <a:p>
            <a:endParaRPr lang="de-DE" dirty="0"/>
          </a:p>
        </p:txBody>
      </p:sp>
      <p:sp>
        <p:nvSpPr>
          <p:cNvPr id="14" name="Bildplatzhalter 6"/>
          <p:cNvSpPr>
            <a:spLocks noGrp="1"/>
          </p:cNvSpPr>
          <p:nvPr>
            <p:ph type="pic" sz="quarter" idx="20"/>
          </p:nvPr>
        </p:nvSpPr>
        <p:spPr>
          <a:xfrm>
            <a:off x="6767513" y="3852000"/>
            <a:ext cx="2196000" cy="2340000"/>
          </a:xfrm>
        </p:spPr>
        <p:txBody>
          <a:bodyPr/>
          <a:lstStyle/>
          <a:p>
            <a:endParaRPr lang="de-DE" dirty="0"/>
          </a:p>
        </p:txBody>
      </p:sp>
      <p:sp>
        <p:nvSpPr>
          <p:cNvPr id="16" name="Textplatzhalter 15"/>
          <p:cNvSpPr>
            <a:spLocks noGrp="1"/>
          </p:cNvSpPr>
          <p:nvPr>
            <p:ph type="body" sz="quarter" idx="21" hasCustomPrompt="1"/>
          </p:nvPr>
        </p:nvSpPr>
        <p:spPr>
          <a:xfrm>
            <a:off x="179999" y="3492000"/>
            <a:ext cx="8785225" cy="360000"/>
          </a:xfrm>
          <a:solidFill>
            <a:srgbClr val="2C3F4E">
              <a:alpha val="90000"/>
            </a:srgbClr>
          </a:solidFill>
        </p:spPr>
        <p:txBody>
          <a:bodyPr lIns="108000" rIns="108000" numCol="4" spcCol="216000" anchor="ctr" anchorCtr="0"/>
          <a:lstStyle>
            <a:lvl1pPr marL="0" indent="0">
              <a:buNone/>
              <a:defRPr sz="1200">
                <a:solidFill>
                  <a:schemeClr val="bg1"/>
                </a:solidFill>
              </a:defRPr>
            </a:lvl1pPr>
          </a:lstStyle>
          <a:p>
            <a:pPr lvl="0"/>
            <a:r>
              <a:rPr lang="de-DE" dirty="0"/>
              <a:t>Textmasterformat bearbeiten Textmasterformat bearbeiten Textmasterformat bearbeiten Textmasterformat bearbeiten </a:t>
            </a:r>
          </a:p>
        </p:txBody>
      </p:sp>
      <p:sp>
        <p:nvSpPr>
          <p:cNvPr id="19" name="Textplatzhalter 15"/>
          <p:cNvSpPr>
            <a:spLocks noGrp="1"/>
          </p:cNvSpPr>
          <p:nvPr>
            <p:ph type="body" sz="quarter" idx="22" hasCustomPrompt="1"/>
          </p:nvPr>
        </p:nvSpPr>
        <p:spPr>
          <a:xfrm>
            <a:off x="179512" y="5832000"/>
            <a:ext cx="8785225" cy="360000"/>
          </a:xfrm>
          <a:solidFill>
            <a:srgbClr val="2C3F4E">
              <a:alpha val="90000"/>
            </a:srgbClr>
          </a:solidFill>
        </p:spPr>
        <p:txBody>
          <a:bodyPr lIns="108000" rIns="108000" numCol="4" spcCol="216000" anchor="ctr" anchorCtr="0"/>
          <a:lstStyle>
            <a:lvl1pPr marL="0" indent="0">
              <a:buNone/>
              <a:defRPr sz="1200">
                <a:solidFill>
                  <a:schemeClr val="bg1"/>
                </a:solidFill>
              </a:defRPr>
            </a:lvl1pPr>
          </a:lstStyle>
          <a:p>
            <a:pPr lvl="0"/>
            <a:r>
              <a:rPr lang="de-DE" dirty="0"/>
              <a:t>Textmasterformat bearbeiten Textmasterformat bearbeiten Textmasterformat bearbeiten Textmasterformat bearbeiten </a:t>
            </a:r>
          </a:p>
        </p:txBody>
      </p:sp>
    </p:spTree>
    <p:extLst>
      <p:ext uri="{BB962C8B-B14F-4D97-AF65-F5344CB8AC3E}">
        <p14:creationId xmlns:p14="http://schemas.microsoft.com/office/powerpoint/2010/main" val="2250331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New Chapter (building MA)">
    <p:spTree>
      <p:nvGrpSpPr>
        <p:cNvPr id="1" name=""/>
        <p:cNvGrpSpPr/>
        <p:nvPr/>
      </p:nvGrpSpPr>
      <p:grpSpPr>
        <a:xfrm>
          <a:off x="0" y="0"/>
          <a:ext cx="0" cy="0"/>
          <a:chOff x="0" y="0"/>
          <a:chExt cx="0" cy="0"/>
        </a:xfrm>
      </p:grpSpPr>
      <p:sp>
        <p:nvSpPr>
          <p:cNvPr id="7" name="Titel 1"/>
          <p:cNvSpPr>
            <a:spLocks noGrp="1"/>
          </p:cNvSpPr>
          <p:nvPr>
            <p:ph type="ctrTitle"/>
          </p:nvPr>
        </p:nvSpPr>
        <p:spPr>
          <a:xfrm>
            <a:off x="180000" y="3600000"/>
            <a:ext cx="8784000" cy="540000"/>
          </a:xfrm>
          <a:prstGeom prst="rect">
            <a:avLst/>
          </a:prstGeom>
        </p:spPr>
        <p:txBody>
          <a:bodyPr lIns="36000" tIns="0" rIns="0" bIns="0">
            <a:noAutofit/>
          </a:bodyPr>
          <a:lstStyle>
            <a:lvl1pPr algn="l">
              <a:lnSpc>
                <a:spcPct val="110000"/>
              </a:lnSpc>
              <a:defRPr lang="de-DE" sz="3200" b="1" kern="1200" dirty="0">
                <a:solidFill>
                  <a:schemeClr val="tx2"/>
                </a:solidFill>
                <a:latin typeface="Arial" pitchFamily="34" charset="0"/>
                <a:ea typeface="+mn-ea"/>
                <a:cs typeface="Arial" pitchFamily="34" charset="0"/>
              </a:defRPr>
            </a:lvl1pPr>
          </a:lstStyle>
          <a:p>
            <a:r>
              <a:rPr lang="de-DE" dirty="0"/>
              <a:t>Titelmasterformat durch Klicken bearbeiten</a:t>
            </a:r>
          </a:p>
        </p:txBody>
      </p:sp>
      <p:sp>
        <p:nvSpPr>
          <p:cNvPr id="8" name="Untertitel 2"/>
          <p:cNvSpPr>
            <a:spLocks noGrp="1"/>
          </p:cNvSpPr>
          <p:nvPr>
            <p:ph type="subTitle" idx="1"/>
          </p:nvPr>
        </p:nvSpPr>
        <p:spPr>
          <a:xfrm>
            <a:off x="180000" y="4176000"/>
            <a:ext cx="8784000" cy="1589593"/>
          </a:xfrm>
          <a:prstGeom prst="rect">
            <a:avLst/>
          </a:prstGeom>
        </p:spPr>
        <p:txBody>
          <a:bodyPr lIns="36000" tIns="0" rIns="0" bIns="0">
            <a:noAutofit/>
          </a:bodyPr>
          <a:lstStyle>
            <a:lvl1pPr marL="0" indent="0" algn="l">
              <a:lnSpc>
                <a:spcPct val="120000"/>
              </a:lnSpc>
              <a:spcBef>
                <a:spcPts val="0"/>
              </a:spcBef>
              <a:buNone/>
              <a:defRPr sz="3200" b="1">
                <a:solidFill>
                  <a:schemeClr val="bg2"/>
                </a:solidFill>
                <a:latin typeface="Arial" pitchFamily="34" charset="0"/>
                <a:cs typeface="Arial" pitchFamily="34" charset="0"/>
              </a:defRPr>
            </a:lvl1pPr>
            <a:lvl2pPr marL="0" marR="0" indent="0" algn="l" defTabSz="801472" rtl="0" eaLnBrk="1" fontAlgn="auto" latinLnBrk="0" hangingPunct="1">
              <a:lnSpc>
                <a:spcPct val="120000"/>
              </a:lnSpc>
              <a:spcBef>
                <a:spcPts val="0"/>
              </a:spcBef>
              <a:spcAft>
                <a:spcPts val="0"/>
              </a:spcAft>
              <a:buClr>
                <a:schemeClr val="bg2"/>
              </a:buClr>
              <a:buSzTx/>
              <a:buFont typeface="Wingdings" pitchFamily="2" charset="2"/>
              <a:buNone/>
              <a:tabLst/>
              <a:defRPr sz="2400" b="1">
                <a:solidFill>
                  <a:schemeClr val="bg2"/>
                </a:solidFill>
              </a:defRPr>
            </a:lvl2pPr>
            <a:lvl3pPr marL="801472" indent="0" algn="ctr">
              <a:buNone/>
              <a:defRPr>
                <a:solidFill>
                  <a:schemeClr val="tx1">
                    <a:tint val="75000"/>
                  </a:schemeClr>
                </a:solidFill>
              </a:defRPr>
            </a:lvl3pPr>
            <a:lvl4pPr marL="1202207" indent="0" algn="ctr">
              <a:buNone/>
              <a:defRPr>
                <a:solidFill>
                  <a:schemeClr val="tx1">
                    <a:tint val="75000"/>
                  </a:schemeClr>
                </a:solidFill>
              </a:defRPr>
            </a:lvl4pPr>
            <a:lvl5pPr marL="1602943" indent="0" algn="ctr">
              <a:buNone/>
              <a:defRPr>
                <a:solidFill>
                  <a:schemeClr val="tx1">
                    <a:tint val="75000"/>
                  </a:schemeClr>
                </a:solidFill>
              </a:defRPr>
            </a:lvl5pPr>
            <a:lvl6pPr marL="2003679" indent="0" algn="ctr">
              <a:buNone/>
              <a:defRPr>
                <a:solidFill>
                  <a:schemeClr val="tx1">
                    <a:tint val="75000"/>
                  </a:schemeClr>
                </a:solidFill>
              </a:defRPr>
            </a:lvl6pPr>
            <a:lvl7pPr marL="2404415" indent="0" algn="ctr">
              <a:buNone/>
              <a:defRPr>
                <a:solidFill>
                  <a:schemeClr val="tx1">
                    <a:tint val="75000"/>
                  </a:schemeClr>
                </a:solidFill>
              </a:defRPr>
            </a:lvl7pPr>
            <a:lvl8pPr marL="2805151" indent="0" algn="ctr">
              <a:buNone/>
              <a:defRPr>
                <a:solidFill>
                  <a:schemeClr val="tx1">
                    <a:tint val="75000"/>
                  </a:schemeClr>
                </a:solidFill>
              </a:defRPr>
            </a:lvl8pPr>
            <a:lvl9pPr marL="3205886" indent="0" algn="ctr">
              <a:buNone/>
              <a:defRPr>
                <a:solidFill>
                  <a:schemeClr val="tx1">
                    <a:tint val="75000"/>
                  </a:schemeClr>
                </a:solidFill>
              </a:defRPr>
            </a:lvl9pPr>
          </a:lstStyle>
          <a:p>
            <a:r>
              <a:rPr lang="de-DE" dirty="0"/>
              <a:t>Formatvorlage des Untertitelmasters durch Klicken bearbeiten</a:t>
            </a:r>
          </a:p>
          <a:p>
            <a:pPr lvl="1"/>
            <a:r>
              <a:rPr lang="de-DE" dirty="0"/>
              <a:t>Zweite Ebene</a:t>
            </a:r>
          </a:p>
        </p:txBody>
      </p:sp>
      <p:sp>
        <p:nvSpPr>
          <p:cNvPr id="16" name="Datumsplatzhalter 3"/>
          <p:cNvSpPr>
            <a:spLocks noGrp="1"/>
          </p:cNvSpPr>
          <p:nvPr>
            <p:ph type="dt" sz="half" idx="2"/>
          </p:nvPr>
        </p:nvSpPr>
        <p:spPr>
          <a:xfrm>
            <a:off x="2412000" y="6677954"/>
            <a:ext cx="972000" cy="124906"/>
          </a:xfrm>
          <a:prstGeom prst="rect">
            <a:avLst/>
          </a:prstGeom>
        </p:spPr>
        <p:txBody>
          <a:bodyPr vert="horz" wrap="square" lIns="0" tIns="0" rIns="0" bIns="0" rtlCol="0" anchor="ctr">
            <a:noAutofit/>
          </a:bodyPr>
          <a:lstStyle>
            <a:lvl1pPr algn="l">
              <a:lnSpc>
                <a:spcPct val="110000"/>
              </a:lnSpc>
              <a:defRPr sz="1200" b="0">
                <a:solidFill>
                  <a:schemeClr val="accent3"/>
                </a:solidFill>
                <a:latin typeface="Arial" pitchFamily="34" charset="0"/>
                <a:cs typeface="Arial" pitchFamily="34" charset="0"/>
              </a:defRPr>
            </a:lvl1pPr>
          </a:lstStyle>
          <a:p>
            <a:r>
              <a:rPr lang="de-DE"/>
              <a:t>21.01.2025</a:t>
            </a:r>
            <a:endParaRPr lang="de-DE" dirty="0"/>
          </a:p>
        </p:txBody>
      </p:sp>
      <p:sp>
        <p:nvSpPr>
          <p:cNvPr id="17" name="Fußzeilenplatzhalter 4"/>
          <p:cNvSpPr>
            <a:spLocks noGrp="1"/>
          </p:cNvSpPr>
          <p:nvPr>
            <p:ph type="ftr" sz="quarter" idx="3"/>
          </p:nvPr>
        </p:nvSpPr>
        <p:spPr>
          <a:xfrm>
            <a:off x="180000" y="6678000"/>
            <a:ext cx="2159752" cy="124906"/>
          </a:xfrm>
          <a:prstGeom prst="rect">
            <a:avLst/>
          </a:prstGeom>
        </p:spPr>
        <p:txBody>
          <a:bodyPr vert="horz" wrap="square" lIns="36000" tIns="0" rIns="0" bIns="0" rtlCol="0" anchor="ctr">
            <a:noAutofit/>
          </a:bodyPr>
          <a:lstStyle>
            <a:lvl1pPr algn="just">
              <a:lnSpc>
                <a:spcPct val="110000"/>
              </a:lnSpc>
              <a:defRPr sz="1200" b="0">
                <a:solidFill>
                  <a:schemeClr val="accent3"/>
                </a:solidFill>
                <a:latin typeface="Arial" pitchFamily="34" charset="0"/>
                <a:cs typeface="Arial" pitchFamily="34" charset="0"/>
              </a:defRPr>
            </a:lvl1pPr>
          </a:lstStyle>
          <a:p>
            <a:r>
              <a:rPr lang="de-DE"/>
              <a:t>Karsten Reinhardt</a:t>
            </a:r>
            <a:endParaRPr lang="de-DE" dirty="0"/>
          </a:p>
        </p:txBody>
      </p:sp>
      <p:sp>
        <p:nvSpPr>
          <p:cNvPr id="18" name="Foliennummernplatzhalter 5"/>
          <p:cNvSpPr>
            <a:spLocks noGrp="1"/>
          </p:cNvSpPr>
          <p:nvPr>
            <p:ph type="sldNum" sz="quarter" idx="4"/>
          </p:nvPr>
        </p:nvSpPr>
        <p:spPr>
          <a:xfrm>
            <a:off x="8460432" y="6677954"/>
            <a:ext cx="436100" cy="124906"/>
          </a:xfrm>
          <a:prstGeom prst="rect">
            <a:avLst/>
          </a:prstGeom>
        </p:spPr>
        <p:txBody>
          <a:bodyPr vert="horz" wrap="square" lIns="0" tIns="0" rIns="0" bIns="0" rtlCol="0" anchor="ctr">
            <a:noAutofit/>
          </a:bodyPr>
          <a:lstStyle>
            <a:lvl1pPr algn="r">
              <a:lnSpc>
                <a:spcPct val="110000"/>
              </a:lnSpc>
              <a:defRPr sz="1200" b="0">
                <a:solidFill>
                  <a:schemeClr val="accent3"/>
                </a:solidFill>
                <a:latin typeface="Arial" pitchFamily="34" charset="0"/>
                <a:cs typeface="Arial" pitchFamily="34" charset="0"/>
              </a:defRPr>
            </a:lvl1pPr>
          </a:lstStyle>
          <a:p>
            <a:fld id="{B6C01C00-BF13-48D5-80DE-58EA1E6873EB}" type="slidenum">
              <a:rPr lang="de-DE" smtClean="0"/>
              <a:pPr/>
              <a:t>‹Nr.›</a:t>
            </a:fld>
            <a:endParaRPr lang="de-DE" dirty="0"/>
          </a:p>
        </p:txBody>
      </p:sp>
      <p:pic>
        <p:nvPicPr>
          <p:cNvPr id="1026" name="Picture 2" descr="D:\Susanne\Jobs\Pepperl &amp; Fuchs\P+F - PPTs\PPT_Unternehmen-Leitfaden_2013\_eingesetzte Bilder\_VERWENDET\_PPT-Neubau.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828000"/>
            <a:ext cx="9144000" cy="26273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1126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ew Chapter (blank)">
    <p:spTree>
      <p:nvGrpSpPr>
        <p:cNvPr id="1" name=""/>
        <p:cNvGrpSpPr/>
        <p:nvPr/>
      </p:nvGrpSpPr>
      <p:grpSpPr>
        <a:xfrm>
          <a:off x="0" y="0"/>
          <a:ext cx="0" cy="0"/>
          <a:chOff x="0" y="0"/>
          <a:chExt cx="0" cy="0"/>
        </a:xfrm>
      </p:grpSpPr>
      <p:sp>
        <p:nvSpPr>
          <p:cNvPr id="7" name="Titel 1"/>
          <p:cNvSpPr>
            <a:spLocks noGrp="1"/>
          </p:cNvSpPr>
          <p:nvPr>
            <p:ph type="ctrTitle"/>
          </p:nvPr>
        </p:nvSpPr>
        <p:spPr>
          <a:xfrm>
            <a:off x="180000" y="3600000"/>
            <a:ext cx="8784000" cy="540000"/>
          </a:xfrm>
          <a:prstGeom prst="rect">
            <a:avLst/>
          </a:prstGeom>
        </p:spPr>
        <p:txBody>
          <a:bodyPr lIns="36000" tIns="0" rIns="0" bIns="0">
            <a:noAutofit/>
          </a:bodyPr>
          <a:lstStyle>
            <a:lvl1pPr algn="l">
              <a:lnSpc>
                <a:spcPct val="110000"/>
              </a:lnSpc>
              <a:defRPr lang="de-DE" sz="3200" b="1" kern="1200" dirty="0">
                <a:solidFill>
                  <a:schemeClr val="tx2"/>
                </a:solidFill>
                <a:latin typeface="Arial" pitchFamily="34" charset="0"/>
                <a:ea typeface="+mn-ea"/>
                <a:cs typeface="Arial" pitchFamily="34" charset="0"/>
              </a:defRPr>
            </a:lvl1pPr>
          </a:lstStyle>
          <a:p>
            <a:r>
              <a:rPr lang="de-DE" dirty="0"/>
              <a:t>Titelmasterformat durch Klicken bearbeiten</a:t>
            </a:r>
          </a:p>
        </p:txBody>
      </p:sp>
      <p:sp>
        <p:nvSpPr>
          <p:cNvPr id="3" name="Bildplatzhalter 2"/>
          <p:cNvSpPr>
            <a:spLocks noGrp="1"/>
          </p:cNvSpPr>
          <p:nvPr>
            <p:ph type="pic" sz="quarter" idx="10"/>
          </p:nvPr>
        </p:nvSpPr>
        <p:spPr>
          <a:xfrm>
            <a:off x="0" y="828000"/>
            <a:ext cx="9146715" cy="2628000"/>
          </a:xfrm>
        </p:spPr>
        <p:txBody>
          <a:bodyPr>
            <a:noAutofit/>
          </a:bodyPr>
          <a:lstStyle>
            <a:lvl1pPr>
              <a:lnSpc>
                <a:spcPct val="110000"/>
              </a:lnSpc>
              <a:defRPr/>
            </a:lvl1pPr>
          </a:lstStyle>
          <a:p>
            <a:endParaRPr lang="de-DE" dirty="0"/>
          </a:p>
        </p:txBody>
      </p:sp>
      <p:sp>
        <p:nvSpPr>
          <p:cNvPr id="15" name="Datumsplatzhalter 3"/>
          <p:cNvSpPr>
            <a:spLocks noGrp="1"/>
          </p:cNvSpPr>
          <p:nvPr>
            <p:ph type="dt" sz="half" idx="2"/>
          </p:nvPr>
        </p:nvSpPr>
        <p:spPr>
          <a:xfrm>
            <a:off x="2412000" y="6677954"/>
            <a:ext cx="972000" cy="124906"/>
          </a:xfrm>
          <a:prstGeom prst="rect">
            <a:avLst/>
          </a:prstGeom>
        </p:spPr>
        <p:txBody>
          <a:bodyPr vert="horz" wrap="square" lIns="0" tIns="0" rIns="0" bIns="0" rtlCol="0" anchor="ctr">
            <a:noAutofit/>
          </a:bodyPr>
          <a:lstStyle>
            <a:lvl1pPr algn="l">
              <a:lnSpc>
                <a:spcPct val="110000"/>
              </a:lnSpc>
              <a:defRPr sz="1200" b="0">
                <a:solidFill>
                  <a:schemeClr val="accent3"/>
                </a:solidFill>
                <a:latin typeface="Arial" pitchFamily="34" charset="0"/>
                <a:cs typeface="Arial" pitchFamily="34" charset="0"/>
              </a:defRPr>
            </a:lvl1pPr>
          </a:lstStyle>
          <a:p>
            <a:r>
              <a:rPr lang="de-DE"/>
              <a:t>21.01.2025</a:t>
            </a:r>
            <a:endParaRPr lang="de-DE" dirty="0"/>
          </a:p>
        </p:txBody>
      </p:sp>
      <p:sp>
        <p:nvSpPr>
          <p:cNvPr id="16" name="Fußzeilenplatzhalter 4"/>
          <p:cNvSpPr>
            <a:spLocks noGrp="1"/>
          </p:cNvSpPr>
          <p:nvPr>
            <p:ph type="ftr" sz="quarter" idx="3"/>
          </p:nvPr>
        </p:nvSpPr>
        <p:spPr>
          <a:xfrm>
            <a:off x="180000" y="6678000"/>
            <a:ext cx="2159752" cy="124906"/>
          </a:xfrm>
          <a:prstGeom prst="rect">
            <a:avLst/>
          </a:prstGeom>
        </p:spPr>
        <p:txBody>
          <a:bodyPr vert="horz" wrap="square" lIns="36000" tIns="0" rIns="0" bIns="0" rtlCol="0" anchor="ctr">
            <a:noAutofit/>
          </a:bodyPr>
          <a:lstStyle>
            <a:lvl1pPr algn="just">
              <a:lnSpc>
                <a:spcPct val="110000"/>
              </a:lnSpc>
              <a:defRPr sz="1200" b="0">
                <a:solidFill>
                  <a:schemeClr val="accent3"/>
                </a:solidFill>
                <a:latin typeface="Arial" pitchFamily="34" charset="0"/>
                <a:cs typeface="Arial" pitchFamily="34" charset="0"/>
              </a:defRPr>
            </a:lvl1pPr>
          </a:lstStyle>
          <a:p>
            <a:r>
              <a:rPr lang="de-DE"/>
              <a:t>Karsten Reinhardt</a:t>
            </a:r>
            <a:endParaRPr lang="de-DE" dirty="0"/>
          </a:p>
        </p:txBody>
      </p:sp>
      <p:sp>
        <p:nvSpPr>
          <p:cNvPr id="17" name="Foliennummernplatzhalter 5"/>
          <p:cNvSpPr>
            <a:spLocks noGrp="1"/>
          </p:cNvSpPr>
          <p:nvPr>
            <p:ph type="sldNum" sz="quarter" idx="4"/>
          </p:nvPr>
        </p:nvSpPr>
        <p:spPr>
          <a:xfrm>
            <a:off x="8460432" y="6677954"/>
            <a:ext cx="436100" cy="124906"/>
          </a:xfrm>
          <a:prstGeom prst="rect">
            <a:avLst/>
          </a:prstGeom>
        </p:spPr>
        <p:txBody>
          <a:bodyPr vert="horz" wrap="square" lIns="0" tIns="0" rIns="0" bIns="0" rtlCol="0" anchor="ctr">
            <a:noAutofit/>
          </a:bodyPr>
          <a:lstStyle>
            <a:lvl1pPr algn="r">
              <a:lnSpc>
                <a:spcPct val="110000"/>
              </a:lnSpc>
              <a:defRPr sz="1200" b="0">
                <a:solidFill>
                  <a:schemeClr val="accent3"/>
                </a:solidFill>
                <a:latin typeface="Arial" pitchFamily="34" charset="0"/>
                <a:cs typeface="Arial" pitchFamily="34" charset="0"/>
              </a:defRPr>
            </a:lvl1pPr>
          </a:lstStyle>
          <a:p>
            <a:fld id="{B6C01C00-BF13-48D5-80DE-58EA1E6873EB}" type="slidenum">
              <a:rPr lang="de-DE" smtClean="0"/>
              <a:pPr/>
              <a:t>‹Nr.›</a:t>
            </a:fld>
            <a:endParaRPr lang="de-DE" dirty="0"/>
          </a:p>
        </p:txBody>
      </p:sp>
      <p:sp>
        <p:nvSpPr>
          <p:cNvPr id="9" name="Untertitel 2"/>
          <p:cNvSpPr>
            <a:spLocks noGrp="1"/>
          </p:cNvSpPr>
          <p:nvPr>
            <p:ph type="subTitle" idx="1"/>
          </p:nvPr>
        </p:nvSpPr>
        <p:spPr>
          <a:xfrm>
            <a:off x="180000" y="4176000"/>
            <a:ext cx="8784000" cy="1589593"/>
          </a:xfrm>
          <a:prstGeom prst="rect">
            <a:avLst/>
          </a:prstGeom>
        </p:spPr>
        <p:txBody>
          <a:bodyPr lIns="36000" tIns="0" rIns="0" bIns="0">
            <a:noAutofit/>
          </a:bodyPr>
          <a:lstStyle>
            <a:lvl1pPr marL="0" indent="0" algn="l">
              <a:lnSpc>
                <a:spcPct val="120000"/>
              </a:lnSpc>
              <a:spcBef>
                <a:spcPts val="0"/>
              </a:spcBef>
              <a:buNone/>
              <a:defRPr sz="3200" b="1">
                <a:solidFill>
                  <a:schemeClr val="bg2"/>
                </a:solidFill>
                <a:latin typeface="Arial" pitchFamily="34" charset="0"/>
                <a:cs typeface="Arial" pitchFamily="34" charset="0"/>
              </a:defRPr>
            </a:lvl1pPr>
            <a:lvl2pPr marL="0" marR="0" indent="0" algn="l" defTabSz="801472" rtl="0" eaLnBrk="1" fontAlgn="auto" latinLnBrk="0" hangingPunct="1">
              <a:lnSpc>
                <a:spcPct val="120000"/>
              </a:lnSpc>
              <a:spcBef>
                <a:spcPts val="0"/>
              </a:spcBef>
              <a:spcAft>
                <a:spcPts val="0"/>
              </a:spcAft>
              <a:buClr>
                <a:schemeClr val="bg2"/>
              </a:buClr>
              <a:buSzTx/>
              <a:buFont typeface="Wingdings" pitchFamily="2" charset="2"/>
              <a:buNone/>
              <a:tabLst/>
              <a:defRPr sz="2400" b="1">
                <a:solidFill>
                  <a:schemeClr val="bg2"/>
                </a:solidFill>
              </a:defRPr>
            </a:lvl2pPr>
            <a:lvl3pPr marL="801472" indent="0" algn="ctr">
              <a:buNone/>
              <a:defRPr>
                <a:solidFill>
                  <a:schemeClr val="tx1">
                    <a:tint val="75000"/>
                  </a:schemeClr>
                </a:solidFill>
              </a:defRPr>
            </a:lvl3pPr>
            <a:lvl4pPr marL="1202207" indent="0" algn="ctr">
              <a:buNone/>
              <a:defRPr>
                <a:solidFill>
                  <a:schemeClr val="tx1">
                    <a:tint val="75000"/>
                  </a:schemeClr>
                </a:solidFill>
              </a:defRPr>
            </a:lvl4pPr>
            <a:lvl5pPr marL="1602943" indent="0" algn="ctr">
              <a:buNone/>
              <a:defRPr>
                <a:solidFill>
                  <a:schemeClr val="tx1">
                    <a:tint val="75000"/>
                  </a:schemeClr>
                </a:solidFill>
              </a:defRPr>
            </a:lvl5pPr>
            <a:lvl6pPr marL="2003679" indent="0" algn="ctr">
              <a:buNone/>
              <a:defRPr>
                <a:solidFill>
                  <a:schemeClr val="tx1">
                    <a:tint val="75000"/>
                  </a:schemeClr>
                </a:solidFill>
              </a:defRPr>
            </a:lvl6pPr>
            <a:lvl7pPr marL="2404415" indent="0" algn="ctr">
              <a:buNone/>
              <a:defRPr>
                <a:solidFill>
                  <a:schemeClr val="tx1">
                    <a:tint val="75000"/>
                  </a:schemeClr>
                </a:solidFill>
              </a:defRPr>
            </a:lvl7pPr>
            <a:lvl8pPr marL="2805151" indent="0" algn="ctr">
              <a:buNone/>
              <a:defRPr>
                <a:solidFill>
                  <a:schemeClr val="tx1">
                    <a:tint val="75000"/>
                  </a:schemeClr>
                </a:solidFill>
              </a:defRPr>
            </a:lvl8pPr>
            <a:lvl9pPr marL="3205886" indent="0" algn="ctr">
              <a:buNone/>
              <a:defRPr>
                <a:solidFill>
                  <a:schemeClr val="tx1">
                    <a:tint val="75000"/>
                  </a:schemeClr>
                </a:solidFill>
              </a:defRPr>
            </a:lvl9pPr>
          </a:lstStyle>
          <a:p>
            <a:r>
              <a:rPr lang="de-DE" dirty="0"/>
              <a:t>Formatvorlage des Untertitelmasters durch Klicken bearbeiten</a:t>
            </a:r>
          </a:p>
          <a:p>
            <a:pPr lvl="1"/>
            <a:r>
              <a:rPr lang="de-DE" dirty="0"/>
              <a:t>Zweite Ebene</a:t>
            </a:r>
          </a:p>
        </p:txBody>
      </p:sp>
    </p:spTree>
    <p:extLst>
      <p:ext uri="{BB962C8B-B14F-4D97-AF65-F5344CB8AC3E}">
        <p14:creationId xmlns:p14="http://schemas.microsoft.com/office/powerpoint/2010/main" val="1507832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s ">
    <p:spTree>
      <p:nvGrpSpPr>
        <p:cNvPr id="1" name=""/>
        <p:cNvGrpSpPr/>
        <p:nvPr/>
      </p:nvGrpSpPr>
      <p:grpSpPr>
        <a:xfrm>
          <a:off x="0" y="0"/>
          <a:ext cx="0" cy="0"/>
          <a:chOff x="0" y="0"/>
          <a:chExt cx="0" cy="0"/>
        </a:xfrm>
      </p:grpSpPr>
      <p:sp>
        <p:nvSpPr>
          <p:cNvPr id="3" name="Datumsplatzhalter 2"/>
          <p:cNvSpPr>
            <a:spLocks noGrp="1"/>
          </p:cNvSpPr>
          <p:nvPr>
            <p:ph type="dt" sz="half" idx="10"/>
          </p:nvPr>
        </p:nvSpPr>
        <p:spPr/>
        <p:txBody>
          <a:bodyPr/>
          <a:lstStyle/>
          <a:p>
            <a:r>
              <a:rPr lang="de-DE"/>
              <a:t>21.01.2025</a:t>
            </a:r>
            <a:endParaRPr lang="de-DE" dirty="0"/>
          </a:p>
        </p:txBody>
      </p:sp>
      <p:sp>
        <p:nvSpPr>
          <p:cNvPr id="4" name="Fußzeilenplatzhalter 3"/>
          <p:cNvSpPr>
            <a:spLocks noGrp="1"/>
          </p:cNvSpPr>
          <p:nvPr>
            <p:ph type="ftr" sz="quarter" idx="11"/>
          </p:nvPr>
        </p:nvSpPr>
        <p:spPr/>
        <p:txBody>
          <a:bodyPr/>
          <a:lstStyle>
            <a:lvl1pPr algn="just">
              <a:defRPr/>
            </a:lvl1pPr>
          </a:lstStyle>
          <a:p>
            <a:r>
              <a:rPr lang="de-DE"/>
              <a:t>Karsten Reinhardt</a:t>
            </a:r>
            <a:endParaRPr lang="de-DE" dirty="0"/>
          </a:p>
        </p:txBody>
      </p:sp>
      <p:sp>
        <p:nvSpPr>
          <p:cNvPr id="5" name="Foliennummernplatzhalter 4"/>
          <p:cNvSpPr>
            <a:spLocks noGrp="1"/>
          </p:cNvSpPr>
          <p:nvPr>
            <p:ph type="sldNum" sz="quarter" idx="12"/>
          </p:nvPr>
        </p:nvSpPr>
        <p:spPr/>
        <p:txBody>
          <a:bodyPr/>
          <a:lstStyle/>
          <a:p>
            <a:fld id="{B6C01C00-BF13-48D5-80DE-58EA1E6873EB}" type="slidenum">
              <a:rPr lang="de-DE" smtClean="0"/>
              <a:pPr/>
              <a:t>‹Nr.›</a:t>
            </a:fld>
            <a:endParaRPr lang="de-DE" dirty="0"/>
          </a:p>
        </p:txBody>
      </p:sp>
      <p:sp>
        <p:nvSpPr>
          <p:cNvPr id="6" name="Titel 1"/>
          <p:cNvSpPr>
            <a:spLocks noGrp="1"/>
          </p:cNvSpPr>
          <p:nvPr>
            <p:ph type="title"/>
          </p:nvPr>
        </p:nvSpPr>
        <p:spPr>
          <a:xfrm>
            <a:off x="180000" y="827499"/>
            <a:ext cx="8784000" cy="504000"/>
          </a:xfrm>
          <a:prstGeom prst="rect">
            <a:avLst/>
          </a:prstGeom>
        </p:spPr>
        <p:txBody>
          <a:bodyPr lIns="36000" tIns="0" rIns="0" bIns="0">
            <a:noAutofit/>
          </a:bodyPr>
          <a:lstStyle>
            <a:lvl1pPr algn="l">
              <a:lnSpc>
                <a:spcPct val="110000"/>
              </a:lnSpc>
              <a:defRPr sz="3200" b="1">
                <a:solidFill>
                  <a:schemeClr val="tx2"/>
                </a:solidFill>
              </a:defRPr>
            </a:lvl1pPr>
          </a:lstStyle>
          <a:p>
            <a:r>
              <a:rPr lang="de-DE" dirty="0"/>
              <a:t>Titelmasterformat durch Klicken bearbeiten</a:t>
            </a:r>
          </a:p>
        </p:txBody>
      </p:sp>
      <p:sp>
        <p:nvSpPr>
          <p:cNvPr id="7" name="Inhaltsplatzhalter 8"/>
          <p:cNvSpPr>
            <a:spLocks noGrp="1"/>
          </p:cNvSpPr>
          <p:nvPr>
            <p:ph sz="quarter" idx="14"/>
          </p:nvPr>
        </p:nvSpPr>
        <p:spPr>
          <a:xfrm>
            <a:off x="180000" y="1512000"/>
            <a:ext cx="8784000" cy="4860000"/>
          </a:xfrm>
          <a:prstGeom prst="rect">
            <a:avLst/>
          </a:prstGeom>
        </p:spPr>
        <p:txBody>
          <a:bodyPr lIns="36000" tIns="0" rIns="0" bIns="0">
            <a:noAutofit/>
          </a:bodyPr>
          <a:lstStyle>
            <a:lvl1pPr marL="342900" indent="-342900">
              <a:lnSpc>
                <a:spcPct val="130000"/>
              </a:lnSpc>
              <a:spcBef>
                <a:spcPts val="0"/>
              </a:spcBef>
              <a:buClr>
                <a:schemeClr val="bg2"/>
              </a:buClr>
              <a:buFont typeface="+mj-lt"/>
              <a:buAutoNum type="arabicPeriod"/>
              <a:defRPr sz="1700" b="1">
                <a:solidFill>
                  <a:schemeClr val="tx2"/>
                </a:solidFill>
                <a:latin typeface="Arial" pitchFamily="34" charset="0"/>
                <a:cs typeface="Arial" pitchFamily="34" charset="0"/>
              </a:defRPr>
            </a:lvl1pPr>
            <a:lvl2pPr marL="541338" indent="-274638">
              <a:lnSpc>
                <a:spcPct val="130000"/>
              </a:lnSpc>
              <a:spcBef>
                <a:spcPts val="0"/>
              </a:spcBef>
              <a:buClr>
                <a:schemeClr val="bg2"/>
              </a:buClr>
              <a:buFont typeface="Wingdings" pitchFamily="2" charset="2"/>
              <a:buChar char="§"/>
              <a:defRPr sz="1400" b="0">
                <a:solidFill>
                  <a:schemeClr val="tx2"/>
                </a:solidFill>
                <a:latin typeface="Arial" pitchFamily="34" charset="0"/>
                <a:cs typeface="Arial" pitchFamily="34" charset="0"/>
              </a:defRPr>
            </a:lvl2pPr>
            <a:lvl3pPr marL="808038" indent="-266700">
              <a:lnSpc>
                <a:spcPct val="130000"/>
              </a:lnSpc>
              <a:buClr>
                <a:schemeClr val="bg2"/>
              </a:buClr>
              <a:buFont typeface="Wingdings" pitchFamily="2" charset="2"/>
              <a:buChar char="§"/>
              <a:defRPr sz="1400">
                <a:solidFill>
                  <a:schemeClr val="tx2"/>
                </a:solidFill>
                <a:latin typeface="Arial" pitchFamily="34" charset="0"/>
                <a:cs typeface="Arial" pitchFamily="34" charset="0"/>
              </a:defRPr>
            </a:lvl3pPr>
            <a:lvl4pPr marL="1074738" indent="-266700">
              <a:lnSpc>
                <a:spcPct val="130000"/>
              </a:lnSpc>
              <a:buClr>
                <a:schemeClr val="bg2"/>
              </a:buClr>
              <a:buFont typeface="Wingdings" pitchFamily="2" charset="2"/>
              <a:buChar char="§"/>
              <a:defRPr sz="1400">
                <a:solidFill>
                  <a:schemeClr val="tx2"/>
                </a:solidFill>
                <a:latin typeface="Arial" pitchFamily="34" charset="0"/>
                <a:cs typeface="Arial" pitchFamily="34" charset="0"/>
              </a:defRPr>
            </a:lvl4pPr>
            <a:lvl5pPr marL="1341438" indent="-266700">
              <a:lnSpc>
                <a:spcPct val="130000"/>
              </a:lnSpc>
              <a:buClr>
                <a:schemeClr val="bg2"/>
              </a:buClr>
              <a:buFont typeface="Wingdings" pitchFamily="2" charset="2"/>
              <a:buChar char="§"/>
              <a:defRPr sz="1400">
                <a:solidFill>
                  <a:schemeClr val="tx2"/>
                </a:solidFill>
                <a:latin typeface="Arial" pitchFamily="34" charset="0"/>
                <a:cs typeface="Arial" pitchFamily="34" charset="0"/>
              </a:defRPr>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1667192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anorama picture, text">
    <p:spTree>
      <p:nvGrpSpPr>
        <p:cNvPr id="1" name=""/>
        <p:cNvGrpSpPr/>
        <p:nvPr/>
      </p:nvGrpSpPr>
      <p:grpSpPr>
        <a:xfrm>
          <a:off x="0" y="0"/>
          <a:ext cx="0" cy="0"/>
          <a:chOff x="0" y="0"/>
          <a:chExt cx="0" cy="0"/>
        </a:xfrm>
      </p:grpSpPr>
      <p:sp>
        <p:nvSpPr>
          <p:cNvPr id="15" name="Datumsplatzhalter 3"/>
          <p:cNvSpPr>
            <a:spLocks noGrp="1"/>
          </p:cNvSpPr>
          <p:nvPr>
            <p:ph type="dt" sz="half" idx="2"/>
          </p:nvPr>
        </p:nvSpPr>
        <p:spPr>
          <a:xfrm>
            <a:off x="2412000" y="6677954"/>
            <a:ext cx="972000" cy="124906"/>
          </a:xfrm>
          <a:prstGeom prst="rect">
            <a:avLst/>
          </a:prstGeom>
        </p:spPr>
        <p:txBody>
          <a:bodyPr vert="horz" wrap="square" lIns="0" tIns="0" rIns="0" bIns="0" rtlCol="0" anchor="ctr">
            <a:noAutofit/>
          </a:bodyPr>
          <a:lstStyle>
            <a:lvl1pPr algn="l">
              <a:lnSpc>
                <a:spcPct val="110000"/>
              </a:lnSpc>
              <a:defRPr sz="1200" b="0">
                <a:solidFill>
                  <a:schemeClr val="accent3"/>
                </a:solidFill>
                <a:latin typeface="Arial" pitchFamily="34" charset="0"/>
                <a:cs typeface="Arial" pitchFamily="34" charset="0"/>
              </a:defRPr>
            </a:lvl1pPr>
          </a:lstStyle>
          <a:p>
            <a:r>
              <a:rPr lang="de-DE"/>
              <a:t>21.01.2025</a:t>
            </a:r>
            <a:endParaRPr lang="de-DE" dirty="0"/>
          </a:p>
        </p:txBody>
      </p:sp>
      <p:sp>
        <p:nvSpPr>
          <p:cNvPr id="16" name="Fußzeilenplatzhalter 4"/>
          <p:cNvSpPr>
            <a:spLocks noGrp="1"/>
          </p:cNvSpPr>
          <p:nvPr>
            <p:ph type="ftr" sz="quarter" idx="3"/>
          </p:nvPr>
        </p:nvSpPr>
        <p:spPr>
          <a:xfrm>
            <a:off x="180000" y="6678000"/>
            <a:ext cx="2159752" cy="124906"/>
          </a:xfrm>
          <a:prstGeom prst="rect">
            <a:avLst/>
          </a:prstGeom>
        </p:spPr>
        <p:txBody>
          <a:bodyPr vert="horz" wrap="square" lIns="36000" tIns="0" rIns="0" bIns="0" rtlCol="0" anchor="ctr">
            <a:noAutofit/>
          </a:bodyPr>
          <a:lstStyle>
            <a:lvl1pPr algn="just">
              <a:lnSpc>
                <a:spcPct val="110000"/>
              </a:lnSpc>
              <a:defRPr sz="1200" b="0">
                <a:solidFill>
                  <a:schemeClr val="accent3"/>
                </a:solidFill>
                <a:latin typeface="Arial" pitchFamily="34" charset="0"/>
                <a:cs typeface="Arial" pitchFamily="34" charset="0"/>
              </a:defRPr>
            </a:lvl1pPr>
          </a:lstStyle>
          <a:p>
            <a:r>
              <a:rPr lang="de-DE"/>
              <a:t>Karsten Reinhardt</a:t>
            </a:r>
            <a:endParaRPr lang="de-DE" dirty="0"/>
          </a:p>
        </p:txBody>
      </p:sp>
      <p:sp>
        <p:nvSpPr>
          <p:cNvPr id="17" name="Foliennummernplatzhalter 5"/>
          <p:cNvSpPr>
            <a:spLocks noGrp="1"/>
          </p:cNvSpPr>
          <p:nvPr>
            <p:ph type="sldNum" sz="quarter" idx="4"/>
          </p:nvPr>
        </p:nvSpPr>
        <p:spPr>
          <a:xfrm>
            <a:off x="8460432" y="6677954"/>
            <a:ext cx="436100" cy="124906"/>
          </a:xfrm>
          <a:prstGeom prst="rect">
            <a:avLst/>
          </a:prstGeom>
        </p:spPr>
        <p:txBody>
          <a:bodyPr vert="horz" wrap="square" lIns="0" tIns="0" rIns="0" bIns="0" rtlCol="0" anchor="ctr">
            <a:noAutofit/>
          </a:bodyPr>
          <a:lstStyle>
            <a:lvl1pPr algn="r">
              <a:lnSpc>
                <a:spcPct val="110000"/>
              </a:lnSpc>
              <a:defRPr sz="1200" b="0">
                <a:solidFill>
                  <a:schemeClr val="accent3"/>
                </a:solidFill>
                <a:latin typeface="Arial" pitchFamily="34" charset="0"/>
                <a:cs typeface="Arial" pitchFamily="34" charset="0"/>
              </a:defRPr>
            </a:lvl1pPr>
          </a:lstStyle>
          <a:p>
            <a:fld id="{B6C01C00-BF13-48D5-80DE-58EA1E6873EB}" type="slidenum">
              <a:rPr lang="de-DE" smtClean="0"/>
              <a:pPr/>
              <a:t>‹Nr.›</a:t>
            </a:fld>
            <a:endParaRPr lang="de-DE" dirty="0"/>
          </a:p>
        </p:txBody>
      </p:sp>
      <p:sp>
        <p:nvSpPr>
          <p:cNvPr id="9" name="Bildplatzhalter 2"/>
          <p:cNvSpPr>
            <a:spLocks noGrp="1"/>
          </p:cNvSpPr>
          <p:nvPr>
            <p:ph type="pic" sz="quarter" idx="10"/>
          </p:nvPr>
        </p:nvSpPr>
        <p:spPr>
          <a:xfrm>
            <a:off x="180000" y="1512000"/>
            <a:ext cx="8784000" cy="2520000"/>
          </a:xfrm>
        </p:spPr>
        <p:txBody>
          <a:bodyPr>
            <a:noAutofit/>
          </a:bodyPr>
          <a:lstStyle>
            <a:lvl1pPr>
              <a:lnSpc>
                <a:spcPct val="110000"/>
              </a:lnSpc>
              <a:defRPr/>
            </a:lvl1pPr>
          </a:lstStyle>
          <a:p>
            <a:endParaRPr lang="de-DE" dirty="0"/>
          </a:p>
        </p:txBody>
      </p:sp>
      <p:sp>
        <p:nvSpPr>
          <p:cNvPr id="12" name="Textplatzhalter 7"/>
          <p:cNvSpPr>
            <a:spLocks noGrp="1"/>
          </p:cNvSpPr>
          <p:nvPr>
            <p:ph type="body" sz="quarter" idx="14"/>
          </p:nvPr>
        </p:nvSpPr>
        <p:spPr>
          <a:xfrm>
            <a:off x="179512" y="4140000"/>
            <a:ext cx="8784000" cy="2232000"/>
          </a:xfrm>
          <a:prstGeom prst="rect">
            <a:avLst/>
          </a:prstGeom>
        </p:spPr>
        <p:txBody>
          <a:bodyPr lIns="36000" tIns="0" rIns="0" bIns="0">
            <a:noAutofit/>
          </a:bodyPr>
          <a:lstStyle>
            <a:lvl1pPr marL="285750" indent="-285750">
              <a:lnSpc>
                <a:spcPct val="130000"/>
              </a:lnSpc>
              <a:spcBef>
                <a:spcPts val="0"/>
              </a:spcBef>
              <a:buClr>
                <a:schemeClr val="bg2"/>
              </a:buClr>
              <a:buFont typeface="Wingdings" pitchFamily="2" charset="2"/>
              <a:buChar char="§"/>
              <a:defRPr sz="1700" b="0">
                <a:solidFill>
                  <a:schemeClr val="tx2"/>
                </a:solidFill>
              </a:defRPr>
            </a:lvl1pPr>
            <a:lvl2pPr marL="541338" indent="-274638">
              <a:lnSpc>
                <a:spcPct val="130000"/>
              </a:lnSpc>
              <a:spcBef>
                <a:spcPts val="0"/>
              </a:spcBef>
              <a:buClr>
                <a:schemeClr val="bg2"/>
              </a:buClr>
              <a:buFont typeface="Wingdings" pitchFamily="2" charset="2"/>
              <a:buChar char="§"/>
              <a:defRPr sz="1700" b="0">
                <a:solidFill>
                  <a:schemeClr val="tx2"/>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de-DE" dirty="0"/>
              <a:t>Textmasterformat bearbeiten</a:t>
            </a:r>
          </a:p>
          <a:p>
            <a:pPr lvl="1"/>
            <a:r>
              <a:rPr lang="de-DE" dirty="0"/>
              <a:t>Zweite Ebene</a:t>
            </a:r>
          </a:p>
        </p:txBody>
      </p:sp>
      <p:sp>
        <p:nvSpPr>
          <p:cNvPr id="13" name="Titel 1"/>
          <p:cNvSpPr>
            <a:spLocks noGrp="1"/>
          </p:cNvSpPr>
          <p:nvPr>
            <p:ph type="title"/>
          </p:nvPr>
        </p:nvSpPr>
        <p:spPr>
          <a:xfrm>
            <a:off x="180000" y="827499"/>
            <a:ext cx="8784000" cy="504000"/>
          </a:xfrm>
          <a:prstGeom prst="rect">
            <a:avLst/>
          </a:prstGeom>
        </p:spPr>
        <p:txBody>
          <a:bodyPr lIns="36000" tIns="0" rIns="0" bIns="0">
            <a:noAutofit/>
          </a:bodyPr>
          <a:lstStyle>
            <a:lvl1pPr algn="l">
              <a:lnSpc>
                <a:spcPct val="110000"/>
              </a:lnSpc>
              <a:defRPr sz="3200" b="1">
                <a:solidFill>
                  <a:schemeClr val="tx2"/>
                </a:solidFill>
              </a:defRPr>
            </a:lvl1pPr>
          </a:lstStyle>
          <a:p>
            <a:r>
              <a:rPr lang="de-DE" dirty="0"/>
              <a:t>Titelmasterformat durch Klicken bearbeiten</a:t>
            </a:r>
          </a:p>
        </p:txBody>
      </p:sp>
    </p:spTree>
    <p:extLst>
      <p:ext uri="{BB962C8B-B14F-4D97-AF65-F5344CB8AC3E}">
        <p14:creationId xmlns:p14="http://schemas.microsoft.com/office/powerpoint/2010/main" val="3040044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ubhead, text or graphical element ">
    <p:spTree>
      <p:nvGrpSpPr>
        <p:cNvPr id="1" name=""/>
        <p:cNvGrpSpPr/>
        <p:nvPr/>
      </p:nvGrpSpPr>
      <p:grpSpPr>
        <a:xfrm>
          <a:off x="0" y="0"/>
          <a:ext cx="0" cy="0"/>
          <a:chOff x="0" y="0"/>
          <a:chExt cx="0" cy="0"/>
        </a:xfrm>
      </p:grpSpPr>
      <p:sp>
        <p:nvSpPr>
          <p:cNvPr id="2" name="Titel 1"/>
          <p:cNvSpPr>
            <a:spLocks noGrp="1"/>
          </p:cNvSpPr>
          <p:nvPr>
            <p:ph type="title"/>
          </p:nvPr>
        </p:nvSpPr>
        <p:spPr>
          <a:xfrm>
            <a:off x="180000" y="827499"/>
            <a:ext cx="8784000" cy="504000"/>
          </a:xfrm>
          <a:prstGeom prst="rect">
            <a:avLst/>
          </a:prstGeom>
        </p:spPr>
        <p:txBody>
          <a:bodyPr lIns="36000" tIns="0" rIns="0" bIns="0">
            <a:noAutofit/>
          </a:bodyPr>
          <a:lstStyle>
            <a:lvl1pPr algn="l">
              <a:lnSpc>
                <a:spcPct val="110000"/>
              </a:lnSpc>
              <a:defRPr sz="3200" b="1">
                <a:solidFill>
                  <a:schemeClr val="tx2"/>
                </a:solidFill>
              </a:defRPr>
            </a:lvl1pPr>
          </a:lstStyle>
          <a:p>
            <a:r>
              <a:rPr lang="de-DE" dirty="0"/>
              <a:t>Titelmasterformat durch Klicken bearbeiten</a:t>
            </a:r>
          </a:p>
        </p:txBody>
      </p:sp>
      <p:sp>
        <p:nvSpPr>
          <p:cNvPr id="7" name="Textplatzhalter 6"/>
          <p:cNvSpPr>
            <a:spLocks noGrp="1"/>
          </p:cNvSpPr>
          <p:nvPr>
            <p:ph type="body" sz="quarter" idx="13"/>
          </p:nvPr>
        </p:nvSpPr>
        <p:spPr>
          <a:xfrm>
            <a:off x="179999" y="1368000"/>
            <a:ext cx="8784000" cy="652251"/>
          </a:xfrm>
          <a:prstGeom prst="rect">
            <a:avLst/>
          </a:prstGeom>
        </p:spPr>
        <p:txBody>
          <a:bodyPr lIns="36000" tIns="0" rIns="0" bIns="0">
            <a:noAutofit/>
          </a:bodyPr>
          <a:lstStyle>
            <a:lvl1pPr marL="0" indent="0">
              <a:lnSpc>
                <a:spcPct val="130000"/>
              </a:lnSpc>
              <a:spcBef>
                <a:spcPts val="0"/>
              </a:spcBef>
              <a:buFontTx/>
              <a:buNone/>
              <a:defRPr sz="1700">
                <a:solidFill>
                  <a:schemeClr val="accent1"/>
                </a:solidFill>
                <a:latin typeface="Arial" pitchFamily="34" charset="0"/>
                <a:cs typeface="Arial" pitchFamily="34" charset="0"/>
              </a:defRPr>
            </a:lvl1pPr>
            <a:lvl2pPr>
              <a:defRPr>
                <a:solidFill>
                  <a:schemeClr val="tx1">
                    <a:lumMod val="40000"/>
                    <a:lumOff val="60000"/>
                  </a:schemeClr>
                </a:solidFill>
              </a:defRPr>
            </a:lvl2pPr>
            <a:lvl3pPr>
              <a:defRPr>
                <a:solidFill>
                  <a:schemeClr val="tx1">
                    <a:lumMod val="40000"/>
                    <a:lumOff val="60000"/>
                  </a:schemeClr>
                </a:solidFill>
              </a:defRPr>
            </a:lvl3pPr>
            <a:lvl4pPr>
              <a:defRPr>
                <a:solidFill>
                  <a:schemeClr val="tx1">
                    <a:lumMod val="40000"/>
                    <a:lumOff val="60000"/>
                  </a:schemeClr>
                </a:solidFill>
              </a:defRPr>
            </a:lvl4pPr>
            <a:lvl5pPr>
              <a:defRPr>
                <a:solidFill>
                  <a:schemeClr val="tx1">
                    <a:lumMod val="40000"/>
                    <a:lumOff val="60000"/>
                  </a:schemeClr>
                </a:solidFill>
              </a:defRPr>
            </a:lvl5pPr>
          </a:lstStyle>
          <a:p>
            <a:pPr lvl="0"/>
            <a:r>
              <a:rPr lang="de-DE" dirty="0"/>
              <a:t>Textmasterformat bearbeiten</a:t>
            </a:r>
          </a:p>
        </p:txBody>
      </p:sp>
      <p:sp>
        <p:nvSpPr>
          <p:cNvPr id="9" name="Inhaltsplatzhalter 8"/>
          <p:cNvSpPr>
            <a:spLocks noGrp="1"/>
          </p:cNvSpPr>
          <p:nvPr>
            <p:ph sz="quarter" idx="14"/>
          </p:nvPr>
        </p:nvSpPr>
        <p:spPr>
          <a:xfrm>
            <a:off x="180000" y="2088000"/>
            <a:ext cx="8784000" cy="4356000"/>
          </a:xfrm>
          <a:prstGeom prst="rect">
            <a:avLst/>
          </a:prstGeom>
        </p:spPr>
        <p:txBody>
          <a:bodyPr lIns="36000" tIns="0" rIns="0" bIns="0">
            <a:noAutofit/>
          </a:bodyPr>
          <a:lstStyle>
            <a:lvl1pPr marL="285750" indent="-285750">
              <a:lnSpc>
                <a:spcPct val="130000"/>
              </a:lnSpc>
              <a:spcBef>
                <a:spcPts val="0"/>
              </a:spcBef>
              <a:buClr>
                <a:schemeClr val="bg2"/>
              </a:buClr>
              <a:buFont typeface="Wingdings" pitchFamily="2" charset="2"/>
              <a:buChar char="§"/>
              <a:defRPr sz="2200" b="0">
                <a:solidFill>
                  <a:schemeClr val="tx2"/>
                </a:solidFill>
                <a:latin typeface="Arial" pitchFamily="34" charset="0"/>
                <a:cs typeface="Arial" pitchFamily="34" charset="0"/>
              </a:defRPr>
            </a:lvl1pPr>
            <a:lvl2pPr marL="541338" indent="-274638">
              <a:lnSpc>
                <a:spcPct val="130000"/>
              </a:lnSpc>
              <a:spcBef>
                <a:spcPts val="0"/>
              </a:spcBef>
              <a:buClr>
                <a:schemeClr val="bg2"/>
              </a:buClr>
              <a:buFont typeface="Wingdings" pitchFamily="2" charset="2"/>
              <a:buChar char="§"/>
              <a:defRPr sz="1700" b="0">
                <a:solidFill>
                  <a:schemeClr val="tx2"/>
                </a:solidFill>
                <a:latin typeface="Arial" pitchFamily="34" charset="0"/>
                <a:cs typeface="Arial" pitchFamily="34" charset="0"/>
              </a:defRPr>
            </a:lvl2pPr>
            <a:lvl3pPr marL="808038" indent="-266700">
              <a:lnSpc>
                <a:spcPct val="130000"/>
              </a:lnSpc>
              <a:buClr>
                <a:schemeClr val="bg2"/>
              </a:buClr>
              <a:buFont typeface="Wingdings" pitchFamily="2" charset="2"/>
              <a:buChar char="§"/>
              <a:tabLst/>
              <a:defRPr sz="1700">
                <a:solidFill>
                  <a:schemeClr val="tx2"/>
                </a:solidFill>
                <a:latin typeface="Arial" pitchFamily="34" charset="0"/>
                <a:cs typeface="Arial" pitchFamily="34" charset="0"/>
              </a:defRPr>
            </a:lvl3pPr>
            <a:lvl4pPr marL="1074738" indent="-266700">
              <a:lnSpc>
                <a:spcPct val="130000"/>
              </a:lnSpc>
              <a:buClr>
                <a:schemeClr val="bg2"/>
              </a:buClr>
              <a:buFont typeface="Wingdings" pitchFamily="2" charset="2"/>
              <a:buChar char="§"/>
              <a:defRPr sz="1700">
                <a:solidFill>
                  <a:schemeClr val="tx2"/>
                </a:solidFill>
                <a:latin typeface="Arial" pitchFamily="34" charset="0"/>
                <a:cs typeface="Arial" pitchFamily="34" charset="0"/>
              </a:defRPr>
            </a:lvl4pPr>
            <a:lvl5pPr marL="1341438" indent="-266700">
              <a:lnSpc>
                <a:spcPct val="130000"/>
              </a:lnSpc>
              <a:buClr>
                <a:schemeClr val="bg2"/>
              </a:buClr>
              <a:buFont typeface="Wingdings" pitchFamily="2" charset="2"/>
              <a:buChar char="§"/>
              <a:defRPr sz="1700">
                <a:solidFill>
                  <a:schemeClr val="tx2"/>
                </a:solidFill>
                <a:latin typeface="Arial" pitchFamily="34" charset="0"/>
                <a:cs typeface="Arial" pitchFamily="34" charset="0"/>
              </a:defRPr>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2" name="Datumsplatzhalter 3"/>
          <p:cNvSpPr>
            <a:spLocks noGrp="1"/>
          </p:cNvSpPr>
          <p:nvPr>
            <p:ph type="dt" sz="half" idx="2"/>
          </p:nvPr>
        </p:nvSpPr>
        <p:spPr>
          <a:xfrm>
            <a:off x="2412000" y="6677954"/>
            <a:ext cx="972000" cy="124906"/>
          </a:xfrm>
          <a:prstGeom prst="rect">
            <a:avLst/>
          </a:prstGeom>
        </p:spPr>
        <p:txBody>
          <a:bodyPr vert="horz" wrap="square" lIns="0" tIns="0" rIns="0" bIns="0" rtlCol="0" anchor="ctr">
            <a:noAutofit/>
          </a:bodyPr>
          <a:lstStyle>
            <a:lvl1pPr algn="l">
              <a:lnSpc>
                <a:spcPct val="110000"/>
              </a:lnSpc>
              <a:defRPr sz="1200" b="0">
                <a:solidFill>
                  <a:schemeClr val="accent3"/>
                </a:solidFill>
                <a:latin typeface="Arial" pitchFamily="34" charset="0"/>
                <a:cs typeface="Arial" pitchFamily="34" charset="0"/>
              </a:defRPr>
            </a:lvl1pPr>
          </a:lstStyle>
          <a:p>
            <a:r>
              <a:rPr lang="de-DE"/>
              <a:t>21.01.2025</a:t>
            </a:r>
            <a:endParaRPr lang="de-DE" dirty="0"/>
          </a:p>
        </p:txBody>
      </p:sp>
      <p:sp>
        <p:nvSpPr>
          <p:cNvPr id="13" name="Fußzeilenplatzhalter 4"/>
          <p:cNvSpPr>
            <a:spLocks noGrp="1"/>
          </p:cNvSpPr>
          <p:nvPr>
            <p:ph type="ftr" sz="quarter" idx="3"/>
          </p:nvPr>
        </p:nvSpPr>
        <p:spPr>
          <a:xfrm>
            <a:off x="180000" y="6678000"/>
            <a:ext cx="2159752" cy="124906"/>
          </a:xfrm>
          <a:prstGeom prst="rect">
            <a:avLst/>
          </a:prstGeom>
        </p:spPr>
        <p:txBody>
          <a:bodyPr vert="horz" wrap="square" lIns="36000" tIns="0" rIns="0" bIns="0" rtlCol="0" anchor="ctr">
            <a:noAutofit/>
          </a:bodyPr>
          <a:lstStyle>
            <a:lvl1pPr algn="just">
              <a:lnSpc>
                <a:spcPct val="110000"/>
              </a:lnSpc>
              <a:defRPr sz="1200" b="0">
                <a:solidFill>
                  <a:schemeClr val="accent3"/>
                </a:solidFill>
                <a:latin typeface="Arial" pitchFamily="34" charset="0"/>
                <a:cs typeface="Arial" pitchFamily="34" charset="0"/>
              </a:defRPr>
            </a:lvl1pPr>
          </a:lstStyle>
          <a:p>
            <a:r>
              <a:rPr lang="de-DE"/>
              <a:t>Karsten Reinhardt</a:t>
            </a:r>
            <a:endParaRPr lang="de-DE" dirty="0"/>
          </a:p>
        </p:txBody>
      </p:sp>
      <p:sp>
        <p:nvSpPr>
          <p:cNvPr id="14" name="Foliennummernplatzhalter 5"/>
          <p:cNvSpPr>
            <a:spLocks noGrp="1"/>
          </p:cNvSpPr>
          <p:nvPr>
            <p:ph type="sldNum" sz="quarter" idx="4"/>
          </p:nvPr>
        </p:nvSpPr>
        <p:spPr>
          <a:xfrm>
            <a:off x="8460432" y="6677954"/>
            <a:ext cx="436100" cy="124906"/>
          </a:xfrm>
          <a:prstGeom prst="rect">
            <a:avLst/>
          </a:prstGeom>
        </p:spPr>
        <p:txBody>
          <a:bodyPr vert="horz" wrap="square" lIns="0" tIns="0" rIns="0" bIns="0" rtlCol="0" anchor="ctr">
            <a:noAutofit/>
          </a:bodyPr>
          <a:lstStyle>
            <a:lvl1pPr algn="r">
              <a:lnSpc>
                <a:spcPct val="110000"/>
              </a:lnSpc>
              <a:defRPr sz="1200" b="0">
                <a:solidFill>
                  <a:schemeClr val="accent3"/>
                </a:solidFill>
                <a:latin typeface="Arial" pitchFamily="34" charset="0"/>
                <a:cs typeface="Arial" pitchFamily="34" charset="0"/>
              </a:defRPr>
            </a:lvl1pPr>
          </a:lstStyle>
          <a:p>
            <a:fld id="{B6C01C00-BF13-48D5-80DE-58EA1E6873EB}" type="slidenum">
              <a:rPr lang="de-DE" smtClean="0"/>
              <a:pPr/>
              <a:t>‹Nr.›</a:t>
            </a:fld>
            <a:endParaRPr lang="de-DE" dirty="0"/>
          </a:p>
        </p:txBody>
      </p:sp>
    </p:spTree>
    <p:extLst>
      <p:ext uri="{BB962C8B-B14F-4D97-AF65-F5344CB8AC3E}">
        <p14:creationId xmlns:p14="http://schemas.microsoft.com/office/powerpoint/2010/main" val="3755963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ubhead, small text">
    <p:spTree>
      <p:nvGrpSpPr>
        <p:cNvPr id="1" name=""/>
        <p:cNvGrpSpPr/>
        <p:nvPr/>
      </p:nvGrpSpPr>
      <p:grpSpPr>
        <a:xfrm>
          <a:off x="0" y="0"/>
          <a:ext cx="0" cy="0"/>
          <a:chOff x="0" y="0"/>
          <a:chExt cx="0" cy="0"/>
        </a:xfrm>
      </p:grpSpPr>
      <p:sp>
        <p:nvSpPr>
          <p:cNvPr id="2" name="Titel 1"/>
          <p:cNvSpPr>
            <a:spLocks noGrp="1"/>
          </p:cNvSpPr>
          <p:nvPr>
            <p:ph type="title"/>
          </p:nvPr>
        </p:nvSpPr>
        <p:spPr>
          <a:xfrm>
            <a:off x="180000" y="827499"/>
            <a:ext cx="8784000" cy="504000"/>
          </a:xfrm>
          <a:prstGeom prst="rect">
            <a:avLst/>
          </a:prstGeom>
        </p:spPr>
        <p:txBody>
          <a:bodyPr lIns="36000" tIns="0" rIns="0" bIns="0">
            <a:noAutofit/>
          </a:bodyPr>
          <a:lstStyle>
            <a:lvl1pPr algn="l">
              <a:lnSpc>
                <a:spcPct val="110000"/>
              </a:lnSpc>
              <a:defRPr sz="3200" b="1">
                <a:solidFill>
                  <a:schemeClr val="tx2"/>
                </a:solidFill>
              </a:defRPr>
            </a:lvl1pPr>
          </a:lstStyle>
          <a:p>
            <a:r>
              <a:rPr lang="de-DE" dirty="0"/>
              <a:t>Titelmasterformat durch Klicken bearbeiten</a:t>
            </a:r>
          </a:p>
        </p:txBody>
      </p:sp>
      <p:sp>
        <p:nvSpPr>
          <p:cNvPr id="7" name="Textplatzhalter 6"/>
          <p:cNvSpPr>
            <a:spLocks noGrp="1"/>
          </p:cNvSpPr>
          <p:nvPr>
            <p:ph type="body" sz="quarter" idx="13"/>
          </p:nvPr>
        </p:nvSpPr>
        <p:spPr>
          <a:xfrm>
            <a:off x="179999" y="1368000"/>
            <a:ext cx="8784000" cy="652251"/>
          </a:xfrm>
          <a:prstGeom prst="rect">
            <a:avLst/>
          </a:prstGeom>
        </p:spPr>
        <p:txBody>
          <a:bodyPr lIns="36000" tIns="0" rIns="0" bIns="0">
            <a:noAutofit/>
          </a:bodyPr>
          <a:lstStyle>
            <a:lvl1pPr marL="0" indent="0">
              <a:lnSpc>
                <a:spcPct val="130000"/>
              </a:lnSpc>
              <a:spcBef>
                <a:spcPts val="0"/>
              </a:spcBef>
              <a:buFontTx/>
              <a:buNone/>
              <a:defRPr sz="1700">
                <a:solidFill>
                  <a:schemeClr val="accent1"/>
                </a:solidFill>
                <a:latin typeface="Arial" pitchFamily="34" charset="0"/>
                <a:cs typeface="Arial" pitchFamily="34" charset="0"/>
              </a:defRPr>
            </a:lvl1pPr>
            <a:lvl2pPr>
              <a:defRPr>
                <a:solidFill>
                  <a:schemeClr val="tx1">
                    <a:lumMod val="40000"/>
                    <a:lumOff val="60000"/>
                  </a:schemeClr>
                </a:solidFill>
              </a:defRPr>
            </a:lvl2pPr>
            <a:lvl3pPr>
              <a:defRPr>
                <a:solidFill>
                  <a:schemeClr val="tx1">
                    <a:lumMod val="40000"/>
                    <a:lumOff val="60000"/>
                  </a:schemeClr>
                </a:solidFill>
              </a:defRPr>
            </a:lvl3pPr>
            <a:lvl4pPr>
              <a:defRPr>
                <a:solidFill>
                  <a:schemeClr val="tx1">
                    <a:lumMod val="40000"/>
                    <a:lumOff val="60000"/>
                  </a:schemeClr>
                </a:solidFill>
              </a:defRPr>
            </a:lvl4pPr>
            <a:lvl5pPr>
              <a:defRPr>
                <a:solidFill>
                  <a:schemeClr val="tx1">
                    <a:lumMod val="40000"/>
                    <a:lumOff val="60000"/>
                  </a:schemeClr>
                </a:solidFill>
              </a:defRPr>
            </a:lvl5pPr>
          </a:lstStyle>
          <a:p>
            <a:pPr lvl="0"/>
            <a:r>
              <a:rPr lang="de-DE" dirty="0"/>
              <a:t>Textmasterformat bearbeiten</a:t>
            </a:r>
          </a:p>
        </p:txBody>
      </p:sp>
      <p:sp>
        <p:nvSpPr>
          <p:cNvPr id="9" name="Inhaltsplatzhalter 8"/>
          <p:cNvSpPr>
            <a:spLocks noGrp="1"/>
          </p:cNvSpPr>
          <p:nvPr>
            <p:ph sz="quarter" idx="14"/>
          </p:nvPr>
        </p:nvSpPr>
        <p:spPr>
          <a:xfrm>
            <a:off x="180000" y="2088000"/>
            <a:ext cx="8784000" cy="4356000"/>
          </a:xfrm>
          <a:prstGeom prst="rect">
            <a:avLst/>
          </a:prstGeom>
        </p:spPr>
        <p:txBody>
          <a:bodyPr lIns="36000" tIns="0" rIns="0" bIns="0">
            <a:noAutofit/>
          </a:bodyPr>
          <a:lstStyle>
            <a:lvl1pPr marL="285750" indent="-285750">
              <a:lnSpc>
                <a:spcPct val="130000"/>
              </a:lnSpc>
              <a:spcBef>
                <a:spcPts val="0"/>
              </a:spcBef>
              <a:buClr>
                <a:schemeClr val="bg2"/>
              </a:buClr>
              <a:buFont typeface="Wingdings" pitchFamily="2" charset="2"/>
              <a:buChar char="§"/>
              <a:defRPr sz="1700" b="0">
                <a:solidFill>
                  <a:schemeClr val="tx2"/>
                </a:solidFill>
                <a:latin typeface="Arial" pitchFamily="34" charset="0"/>
                <a:cs typeface="Arial" pitchFamily="34" charset="0"/>
              </a:defRPr>
            </a:lvl1pPr>
            <a:lvl2pPr marL="541338" indent="-274638">
              <a:lnSpc>
                <a:spcPct val="130000"/>
              </a:lnSpc>
              <a:spcBef>
                <a:spcPts val="0"/>
              </a:spcBef>
              <a:buClr>
                <a:schemeClr val="bg2"/>
              </a:buClr>
              <a:buFont typeface="Wingdings" pitchFamily="2" charset="2"/>
              <a:buChar char="§"/>
              <a:defRPr sz="1400" b="0">
                <a:solidFill>
                  <a:schemeClr val="tx2"/>
                </a:solidFill>
                <a:latin typeface="Arial" pitchFamily="34" charset="0"/>
                <a:cs typeface="Arial" pitchFamily="34" charset="0"/>
              </a:defRPr>
            </a:lvl2pPr>
            <a:lvl3pPr marL="808038" indent="-266700">
              <a:lnSpc>
                <a:spcPct val="130000"/>
              </a:lnSpc>
              <a:buClr>
                <a:schemeClr val="bg2"/>
              </a:buClr>
              <a:buFont typeface="Wingdings" pitchFamily="2" charset="2"/>
              <a:buChar char="§"/>
              <a:tabLst/>
              <a:defRPr sz="1400">
                <a:solidFill>
                  <a:schemeClr val="tx2"/>
                </a:solidFill>
                <a:latin typeface="Arial" pitchFamily="34" charset="0"/>
                <a:cs typeface="Arial" pitchFamily="34" charset="0"/>
              </a:defRPr>
            </a:lvl3pPr>
            <a:lvl4pPr marL="1074738" indent="-266700">
              <a:lnSpc>
                <a:spcPct val="130000"/>
              </a:lnSpc>
              <a:buClr>
                <a:schemeClr val="bg2"/>
              </a:buClr>
              <a:buFont typeface="Wingdings" pitchFamily="2" charset="2"/>
              <a:buChar char="§"/>
              <a:defRPr sz="1400">
                <a:solidFill>
                  <a:schemeClr val="tx2"/>
                </a:solidFill>
                <a:latin typeface="Arial" pitchFamily="34" charset="0"/>
                <a:cs typeface="Arial" pitchFamily="34" charset="0"/>
              </a:defRPr>
            </a:lvl4pPr>
            <a:lvl5pPr marL="1341438" indent="-266700">
              <a:lnSpc>
                <a:spcPct val="130000"/>
              </a:lnSpc>
              <a:buClr>
                <a:schemeClr val="bg2"/>
              </a:buClr>
              <a:buFont typeface="Wingdings" pitchFamily="2" charset="2"/>
              <a:buChar char="§"/>
              <a:defRPr sz="1400">
                <a:solidFill>
                  <a:schemeClr val="tx2"/>
                </a:solidFill>
                <a:latin typeface="Arial" pitchFamily="34" charset="0"/>
                <a:cs typeface="Arial" pitchFamily="34" charset="0"/>
              </a:defRPr>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2" name="Datumsplatzhalter 3"/>
          <p:cNvSpPr>
            <a:spLocks noGrp="1"/>
          </p:cNvSpPr>
          <p:nvPr>
            <p:ph type="dt" sz="half" idx="2"/>
          </p:nvPr>
        </p:nvSpPr>
        <p:spPr>
          <a:xfrm>
            <a:off x="2412000" y="6677954"/>
            <a:ext cx="972000" cy="124906"/>
          </a:xfrm>
          <a:prstGeom prst="rect">
            <a:avLst/>
          </a:prstGeom>
        </p:spPr>
        <p:txBody>
          <a:bodyPr vert="horz" wrap="square" lIns="0" tIns="0" rIns="0" bIns="0" rtlCol="0" anchor="ctr">
            <a:noAutofit/>
          </a:bodyPr>
          <a:lstStyle>
            <a:lvl1pPr algn="l">
              <a:lnSpc>
                <a:spcPct val="110000"/>
              </a:lnSpc>
              <a:defRPr sz="1200" b="0">
                <a:solidFill>
                  <a:schemeClr val="accent3"/>
                </a:solidFill>
                <a:latin typeface="Arial" pitchFamily="34" charset="0"/>
                <a:cs typeface="Arial" pitchFamily="34" charset="0"/>
              </a:defRPr>
            </a:lvl1pPr>
          </a:lstStyle>
          <a:p>
            <a:r>
              <a:rPr lang="de-DE"/>
              <a:t>21.01.2025</a:t>
            </a:r>
            <a:endParaRPr lang="de-DE" dirty="0"/>
          </a:p>
        </p:txBody>
      </p:sp>
      <p:sp>
        <p:nvSpPr>
          <p:cNvPr id="13" name="Fußzeilenplatzhalter 4"/>
          <p:cNvSpPr>
            <a:spLocks noGrp="1"/>
          </p:cNvSpPr>
          <p:nvPr>
            <p:ph type="ftr" sz="quarter" idx="3"/>
          </p:nvPr>
        </p:nvSpPr>
        <p:spPr>
          <a:xfrm>
            <a:off x="180000" y="6678000"/>
            <a:ext cx="2159752" cy="124906"/>
          </a:xfrm>
          <a:prstGeom prst="rect">
            <a:avLst/>
          </a:prstGeom>
        </p:spPr>
        <p:txBody>
          <a:bodyPr vert="horz" wrap="square" lIns="36000" tIns="0" rIns="0" bIns="0" rtlCol="0" anchor="ctr">
            <a:noAutofit/>
          </a:bodyPr>
          <a:lstStyle>
            <a:lvl1pPr algn="just">
              <a:lnSpc>
                <a:spcPct val="110000"/>
              </a:lnSpc>
              <a:defRPr sz="1200" b="0">
                <a:solidFill>
                  <a:schemeClr val="accent3"/>
                </a:solidFill>
                <a:latin typeface="Arial" pitchFamily="34" charset="0"/>
                <a:cs typeface="Arial" pitchFamily="34" charset="0"/>
              </a:defRPr>
            </a:lvl1pPr>
          </a:lstStyle>
          <a:p>
            <a:r>
              <a:rPr lang="de-DE"/>
              <a:t>Karsten Reinhardt</a:t>
            </a:r>
            <a:endParaRPr lang="de-DE" dirty="0"/>
          </a:p>
        </p:txBody>
      </p:sp>
      <p:sp>
        <p:nvSpPr>
          <p:cNvPr id="14" name="Foliennummernplatzhalter 5"/>
          <p:cNvSpPr>
            <a:spLocks noGrp="1"/>
          </p:cNvSpPr>
          <p:nvPr>
            <p:ph type="sldNum" sz="quarter" idx="4"/>
          </p:nvPr>
        </p:nvSpPr>
        <p:spPr>
          <a:xfrm>
            <a:off x="8460432" y="6677954"/>
            <a:ext cx="436100" cy="124906"/>
          </a:xfrm>
          <a:prstGeom prst="rect">
            <a:avLst/>
          </a:prstGeom>
        </p:spPr>
        <p:txBody>
          <a:bodyPr vert="horz" wrap="square" lIns="0" tIns="0" rIns="0" bIns="0" rtlCol="0" anchor="ctr">
            <a:noAutofit/>
          </a:bodyPr>
          <a:lstStyle>
            <a:lvl1pPr algn="r">
              <a:lnSpc>
                <a:spcPct val="110000"/>
              </a:lnSpc>
              <a:defRPr sz="1200" b="0">
                <a:solidFill>
                  <a:schemeClr val="accent3"/>
                </a:solidFill>
                <a:latin typeface="Arial" pitchFamily="34" charset="0"/>
                <a:cs typeface="Arial" pitchFamily="34" charset="0"/>
              </a:defRPr>
            </a:lvl1pPr>
          </a:lstStyle>
          <a:p>
            <a:fld id="{B6C01C00-BF13-48D5-80DE-58EA1E6873EB}" type="slidenum">
              <a:rPr lang="de-DE" smtClean="0"/>
              <a:pPr/>
              <a:t>‹Nr.›</a:t>
            </a:fld>
            <a:endParaRPr lang="de-DE" dirty="0"/>
          </a:p>
        </p:txBody>
      </p:sp>
    </p:spTree>
    <p:extLst>
      <p:ext uri="{BB962C8B-B14F-4D97-AF65-F5344CB8AC3E}">
        <p14:creationId xmlns:p14="http://schemas.microsoft.com/office/powerpoint/2010/main" val="1920173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arge text or graphical element ">
    <p:spTree>
      <p:nvGrpSpPr>
        <p:cNvPr id="1" name=""/>
        <p:cNvGrpSpPr/>
        <p:nvPr/>
      </p:nvGrpSpPr>
      <p:grpSpPr>
        <a:xfrm>
          <a:off x="0" y="0"/>
          <a:ext cx="0" cy="0"/>
          <a:chOff x="0" y="0"/>
          <a:chExt cx="0" cy="0"/>
        </a:xfrm>
      </p:grpSpPr>
      <p:sp>
        <p:nvSpPr>
          <p:cNvPr id="2" name="Titel 1"/>
          <p:cNvSpPr>
            <a:spLocks noGrp="1"/>
          </p:cNvSpPr>
          <p:nvPr>
            <p:ph type="title"/>
          </p:nvPr>
        </p:nvSpPr>
        <p:spPr>
          <a:xfrm>
            <a:off x="180000" y="827499"/>
            <a:ext cx="8784000" cy="504000"/>
          </a:xfrm>
          <a:prstGeom prst="rect">
            <a:avLst/>
          </a:prstGeom>
        </p:spPr>
        <p:txBody>
          <a:bodyPr lIns="36000" tIns="0" rIns="0" bIns="0">
            <a:noAutofit/>
          </a:bodyPr>
          <a:lstStyle>
            <a:lvl1pPr algn="l">
              <a:lnSpc>
                <a:spcPct val="110000"/>
              </a:lnSpc>
              <a:defRPr sz="3200" b="1">
                <a:solidFill>
                  <a:schemeClr val="tx2"/>
                </a:solidFill>
              </a:defRPr>
            </a:lvl1pPr>
          </a:lstStyle>
          <a:p>
            <a:r>
              <a:rPr lang="de-DE" dirty="0"/>
              <a:t>Titelmasterformat durch Klicken bearbeiten</a:t>
            </a:r>
          </a:p>
        </p:txBody>
      </p:sp>
      <p:sp>
        <p:nvSpPr>
          <p:cNvPr id="9" name="Inhaltsplatzhalter 8"/>
          <p:cNvSpPr>
            <a:spLocks noGrp="1"/>
          </p:cNvSpPr>
          <p:nvPr>
            <p:ph sz="quarter" idx="14"/>
          </p:nvPr>
        </p:nvSpPr>
        <p:spPr>
          <a:xfrm>
            <a:off x="180000" y="1512000"/>
            <a:ext cx="8784000" cy="4968000"/>
          </a:xfrm>
          <a:prstGeom prst="rect">
            <a:avLst/>
          </a:prstGeom>
        </p:spPr>
        <p:txBody>
          <a:bodyPr lIns="36000" tIns="0" rIns="0" bIns="0">
            <a:noAutofit/>
          </a:bodyPr>
          <a:lstStyle>
            <a:lvl1pPr marL="285750" indent="-285750">
              <a:lnSpc>
                <a:spcPct val="130000"/>
              </a:lnSpc>
              <a:spcBef>
                <a:spcPts val="0"/>
              </a:spcBef>
              <a:buClr>
                <a:schemeClr val="bg2"/>
              </a:buClr>
              <a:buFont typeface="Wingdings" pitchFamily="2" charset="2"/>
              <a:buChar char="§"/>
              <a:defRPr sz="1700" b="0">
                <a:solidFill>
                  <a:schemeClr val="tx2"/>
                </a:solidFill>
                <a:latin typeface="Arial" pitchFamily="34" charset="0"/>
                <a:cs typeface="Arial" pitchFamily="34" charset="0"/>
              </a:defRPr>
            </a:lvl1pPr>
            <a:lvl2pPr marL="541338" indent="-274638">
              <a:lnSpc>
                <a:spcPct val="130000"/>
              </a:lnSpc>
              <a:spcBef>
                <a:spcPts val="0"/>
              </a:spcBef>
              <a:buClr>
                <a:schemeClr val="bg2"/>
              </a:buClr>
              <a:buFont typeface="Wingdings" pitchFamily="2" charset="2"/>
              <a:buChar char="§"/>
              <a:defRPr sz="1400" b="0">
                <a:solidFill>
                  <a:schemeClr val="tx2"/>
                </a:solidFill>
                <a:latin typeface="Arial" pitchFamily="34" charset="0"/>
                <a:cs typeface="Arial" pitchFamily="34" charset="0"/>
              </a:defRPr>
            </a:lvl2pPr>
            <a:lvl3pPr marL="808038" indent="-266700">
              <a:lnSpc>
                <a:spcPct val="130000"/>
              </a:lnSpc>
              <a:buClr>
                <a:schemeClr val="bg2"/>
              </a:buClr>
              <a:buFont typeface="Wingdings" pitchFamily="2" charset="2"/>
              <a:buChar char="§"/>
              <a:defRPr sz="1400">
                <a:solidFill>
                  <a:schemeClr val="tx2"/>
                </a:solidFill>
                <a:latin typeface="Arial" pitchFamily="34" charset="0"/>
                <a:cs typeface="Arial" pitchFamily="34" charset="0"/>
              </a:defRPr>
            </a:lvl3pPr>
            <a:lvl4pPr marL="1074738" indent="-266700">
              <a:lnSpc>
                <a:spcPct val="130000"/>
              </a:lnSpc>
              <a:buClr>
                <a:schemeClr val="bg2"/>
              </a:buClr>
              <a:buFont typeface="Wingdings" pitchFamily="2" charset="2"/>
              <a:buChar char="§"/>
              <a:defRPr sz="1400">
                <a:solidFill>
                  <a:schemeClr val="tx2"/>
                </a:solidFill>
                <a:latin typeface="Arial" pitchFamily="34" charset="0"/>
                <a:cs typeface="Arial" pitchFamily="34" charset="0"/>
              </a:defRPr>
            </a:lvl4pPr>
            <a:lvl5pPr marL="1341438" indent="-266700">
              <a:lnSpc>
                <a:spcPct val="130000"/>
              </a:lnSpc>
              <a:buClr>
                <a:schemeClr val="bg2"/>
              </a:buClr>
              <a:buFont typeface="Wingdings" pitchFamily="2" charset="2"/>
              <a:buChar char="§"/>
              <a:defRPr sz="1400">
                <a:solidFill>
                  <a:schemeClr val="tx2"/>
                </a:solidFill>
                <a:latin typeface="Arial" pitchFamily="34" charset="0"/>
                <a:cs typeface="Arial" pitchFamily="34" charset="0"/>
              </a:defRPr>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2" name="Datumsplatzhalter 3"/>
          <p:cNvSpPr>
            <a:spLocks noGrp="1"/>
          </p:cNvSpPr>
          <p:nvPr>
            <p:ph type="dt" sz="half" idx="2"/>
          </p:nvPr>
        </p:nvSpPr>
        <p:spPr>
          <a:xfrm>
            <a:off x="2412000" y="6677954"/>
            <a:ext cx="972000" cy="124906"/>
          </a:xfrm>
          <a:prstGeom prst="rect">
            <a:avLst/>
          </a:prstGeom>
        </p:spPr>
        <p:txBody>
          <a:bodyPr vert="horz" wrap="square" lIns="0" tIns="0" rIns="0" bIns="0" rtlCol="0" anchor="ctr">
            <a:noAutofit/>
          </a:bodyPr>
          <a:lstStyle>
            <a:lvl1pPr algn="l">
              <a:lnSpc>
                <a:spcPct val="110000"/>
              </a:lnSpc>
              <a:defRPr sz="1200" b="0">
                <a:solidFill>
                  <a:schemeClr val="accent3"/>
                </a:solidFill>
                <a:latin typeface="Arial" pitchFamily="34" charset="0"/>
                <a:cs typeface="Arial" pitchFamily="34" charset="0"/>
              </a:defRPr>
            </a:lvl1pPr>
          </a:lstStyle>
          <a:p>
            <a:r>
              <a:rPr lang="de-DE"/>
              <a:t>21.01.2025</a:t>
            </a:r>
            <a:endParaRPr lang="de-DE" dirty="0"/>
          </a:p>
        </p:txBody>
      </p:sp>
      <p:sp>
        <p:nvSpPr>
          <p:cNvPr id="13" name="Fußzeilenplatzhalter 4"/>
          <p:cNvSpPr>
            <a:spLocks noGrp="1"/>
          </p:cNvSpPr>
          <p:nvPr>
            <p:ph type="ftr" sz="quarter" idx="3"/>
          </p:nvPr>
        </p:nvSpPr>
        <p:spPr>
          <a:xfrm>
            <a:off x="180000" y="6678000"/>
            <a:ext cx="2159752" cy="124906"/>
          </a:xfrm>
          <a:prstGeom prst="rect">
            <a:avLst/>
          </a:prstGeom>
        </p:spPr>
        <p:txBody>
          <a:bodyPr vert="horz" wrap="square" lIns="36000" tIns="0" rIns="0" bIns="0" rtlCol="0" anchor="ctr">
            <a:noAutofit/>
          </a:bodyPr>
          <a:lstStyle>
            <a:lvl1pPr algn="just">
              <a:lnSpc>
                <a:spcPct val="110000"/>
              </a:lnSpc>
              <a:defRPr sz="1200" b="0">
                <a:solidFill>
                  <a:schemeClr val="accent3"/>
                </a:solidFill>
                <a:latin typeface="Arial" pitchFamily="34" charset="0"/>
                <a:cs typeface="Arial" pitchFamily="34" charset="0"/>
              </a:defRPr>
            </a:lvl1pPr>
          </a:lstStyle>
          <a:p>
            <a:r>
              <a:rPr lang="de-DE"/>
              <a:t>Karsten Reinhardt</a:t>
            </a:r>
            <a:endParaRPr lang="de-DE" dirty="0"/>
          </a:p>
        </p:txBody>
      </p:sp>
      <p:sp>
        <p:nvSpPr>
          <p:cNvPr id="14" name="Foliennummernplatzhalter 5"/>
          <p:cNvSpPr>
            <a:spLocks noGrp="1"/>
          </p:cNvSpPr>
          <p:nvPr>
            <p:ph type="sldNum" sz="quarter" idx="4"/>
          </p:nvPr>
        </p:nvSpPr>
        <p:spPr>
          <a:xfrm>
            <a:off x="8460432" y="6677954"/>
            <a:ext cx="436100" cy="124906"/>
          </a:xfrm>
          <a:prstGeom prst="rect">
            <a:avLst/>
          </a:prstGeom>
        </p:spPr>
        <p:txBody>
          <a:bodyPr vert="horz" wrap="square" lIns="0" tIns="0" rIns="0" bIns="0" rtlCol="0" anchor="ctr">
            <a:noAutofit/>
          </a:bodyPr>
          <a:lstStyle>
            <a:lvl1pPr algn="r">
              <a:lnSpc>
                <a:spcPct val="110000"/>
              </a:lnSpc>
              <a:defRPr sz="1200" b="0">
                <a:solidFill>
                  <a:schemeClr val="accent3"/>
                </a:solidFill>
                <a:latin typeface="Arial" pitchFamily="34" charset="0"/>
                <a:cs typeface="Arial" pitchFamily="34" charset="0"/>
              </a:defRPr>
            </a:lvl1pPr>
          </a:lstStyle>
          <a:p>
            <a:fld id="{B6C01C00-BF13-48D5-80DE-58EA1E6873EB}" type="slidenum">
              <a:rPr lang="de-DE" smtClean="0"/>
              <a:pPr/>
              <a:t>‹Nr.›</a:t>
            </a:fld>
            <a:endParaRPr lang="de-DE" dirty="0"/>
          </a:p>
        </p:txBody>
      </p:sp>
    </p:spTree>
    <p:extLst>
      <p:ext uri="{BB962C8B-B14F-4D97-AF65-F5344CB8AC3E}">
        <p14:creationId xmlns:p14="http://schemas.microsoft.com/office/powerpoint/2010/main" val="2194749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ubhead, text, picture+frame">
    <p:spTree>
      <p:nvGrpSpPr>
        <p:cNvPr id="1" name=""/>
        <p:cNvGrpSpPr/>
        <p:nvPr/>
      </p:nvGrpSpPr>
      <p:grpSpPr>
        <a:xfrm>
          <a:off x="0" y="0"/>
          <a:ext cx="0" cy="0"/>
          <a:chOff x="0" y="0"/>
          <a:chExt cx="0" cy="0"/>
        </a:xfrm>
      </p:grpSpPr>
      <p:sp>
        <p:nvSpPr>
          <p:cNvPr id="2" name="Titel 1"/>
          <p:cNvSpPr>
            <a:spLocks noGrp="1"/>
          </p:cNvSpPr>
          <p:nvPr>
            <p:ph type="title"/>
          </p:nvPr>
        </p:nvSpPr>
        <p:spPr>
          <a:xfrm>
            <a:off x="180000" y="828000"/>
            <a:ext cx="8784000" cy="504000"/>
          </a:xfrm>
          <a:prstGeom prst="rect">
            <a:avLst/>
          </a:prstGeom>
        </p:spPr>
        <p:txBody>
          <a:bodyPr lIns="36000" tIns="0" rIns="0" bIns="0">
            <a:noAutofit/>
          </a:bodyPr>
          <a:lstStyle>
            <a:lvl1pPr algn="l">
              <a:lnSpc>
                <a:spcPct val="110000"/>
              </a:lnSpc>
              <a:defRPr sz="3200" b="1">
                <a:solidFill>
                  <a:schemeClr val="tx2"/>
                </a:solidFill>
              </a:defRPr>
            </a:lvl1pPr>
          </a:lstStyle>
          <a:p>
            <a:r>
              <a:rPr lang="de-DE" dirty="0"/>
              <a:t>Titelmasterformat durch Klicken bearbeiten</a:t>
            </a:r>
          </a:p>
        </p:txBody>
      </p:sp>
      <p:sp>
        <p:nvSpPr>
          <p:cNvPr id="7" name="Inhaltsplatzhalter 9"/>
          <p:cNvSpPr>
            <a:spLocks noGrp="1"/>
          </p:cNvSpPr>
          <p:nvPr>
            <p:ph sz="quarter" idx="15"/>
          </p:nvPr>
        </p:nvSpPr>
        <p:spPr>
          <a:xfrm>
            <a:off x="4644000" y="2160000"/>
            <a:ext cx="4320000" cy="3780000"/>
          </a:xfrm>
          <a:ln w="6350">
            <a:solidFill>
              <a:schemeClr val="accent1"/>
            </a:solidFill>
          </a:ln>
        </p:spPr>
        <p:txBody>
          <a:bodyPr lIns="0" tIns="0" rIns="0" bIns="0">
            <a:noAutofit/>
          </a:bodyPr>
          <a:lstStyle>
            <a:lvl1pPr marL="0" indent="0">
              <a:lnSpc>
                <a:spcPct val="110000"/>
              </a:lnSpc>
              <a:buClr>
                <a:schemeClr val="bg2"/>
              </a:buClr>
              <a:buFont typeface="Wingdings" pitchFamily="2" charset="2"/>
              <a:buNone/>
              <a:defRPr sz="1700" b="0">
                <a:latin typeface="Arial" pitchFamily="34" charset="0"/>
                <a:cs typeface="Arial" pitchFamily="34" charset="0"/>
              </a:defRPr>
            </a:lvl1pPr>
            <a:lvl2pPr marL="400736" indent="0">
              <a:lnSpc>
                <a:spcPct val="110000"/>
              </a:lnSpc>
              <a:buClr>
                <a:schemeClr val="bg2"/>
              </a:buClr>
              <a:buFont typeface="Wingdings" pitchFamily="2" charset="2"/>
              <a:buNone/>
              <a:defRPr sz="1700" b="0">
                <a:latin typeface="Arial" pitchFamily="34" charset="0"/>
                <a:cs typeface="Arial" pitchFamily="34" charset="0"/>
              </a:defRPr>
            </a:lvl2pPr>
          </a:lstStyle>
          <a:p>
            <a:pPr lvl="0"/>
            <a:r>
              <a:rPr lang="de-DE" dirty="0"/>
              <a:t>Textmasterformat bearbeiten</a:t>
            </a:r>
          </a:p>
        </p:txBody>
      </p:sp>
      <p:sp>
        <p:nvSpPr>
          <p:cNvPr id="8" name="Inhaltsplatzhalter 8"/>
          <p:cNvSpPr>
            <a:spLocks noGrp="1"/>
          </p:cNvSpPr>
          <p:nvPr>
            <p:ph sz="quarter" idx="14"/>
          </p:nvPr>
        </p:nvSpPr>
        <p:spPr>
          <a:xfrm>
            <a:off x="180000" y="2088000"/>
            <a:ext cx="4284000" cy="4320000"/>
          </a:xfrm>
          <a:prstGeom prst="rect">
            <a:avLst/>
          </a:prstGeom>
        </p:spPr>
        <p:txBody>
          <a:bodyPr lIns="36000" tIns="0" rIns="0" bIns="0">
            <a:noAutofit/>
          </a:bodyPr>
          <a:lstStyle>
            <a:lvl1pPr marL="285750" indent="-285750">
              <a:lnSpc>
                <a:spcPct val="130000"/>
              </a:lnSpc>
              <a:spcBef>
                <a:spcPts val="0"/>
              </a:spcBef>
              <a:buClr>
                <a:schemeClr val="bg2"/>
              </a:buClr>
              <a:buFont typeface="Wingdings" pitchFamily="2" charset="2"/>
              <a:buChar char="§"/>
              <a:defRPr sz="1700" b="0">
                <a:solidFill>
                  <a:schemeClr val="tx2"/>
                </a:solidFill>
                <a:latin typeface="Arial" pitchFamily="34" charset="0"/>
                <a:cs typeface="Arial" pitchFamily="34" charset="0"/>
              </a:defRPr>
            </a:lvl1pPr>
            <a:lvl2pPr marL="541338" indent="-274638">
              <a:lnSpc>
                <a:spcPct val="130000"/>
              </a:lnSpc>
              <a:spcBef>
                <a:spcPts val="0"/>
              </a:spcBef>
              <a:buClr>
                <a:schemeClr val="bg2"/>
              </a:buClr>
              <a:buFont typeface="Wingdings" pitchFamily="2" charset="2"/>
              <a:buChar char="§"/>
              <a:defRPr sz="1400" b="0">
                <a:solidFill>
                  <a:schemeClr val="tx2"/>
                </a:solidFill>
                <a:latin typeface="Arial" pitchFamily="34" charset="0"/>
                <a:cs typeface="Arial" pitchFamily="34" charset="0"/>
              </a:defRPr>
            </a:lvl2pPr>
            <a:lvl3pPr marL="808038" indent="-266700">
              <a:lnSpc>
                <a:spcPct val="130000"/>
              </a:lnSpc>
              <a:buClr>
                <a:schemeClr val="bg2"/>
              </a:buClr>
              <a:buFont typeface="Wingdings" pitchFamily="2" charset="2"/>
              <a:buChar char="§"/>
              <a:defRPr sz="1400">
                <a:solidFill>
                  <a:schemeClr val="tx2"/>
                </a:solidFill>
                <a:latin typeface="Arial" pitchFamily="34" charset="0"/>
                <a:cs typeface="Arial" pitchFamily="34" charset="0"/>
              </a:defRPr>
            </a:lvl3pPr>
            <a:lvl4pPr marL="1074738" indent="-266700">
              <a:lnSpc>
                <a:spcPct val="130000"/>
              </a:lnSpc>
              <a:buClr>
                <a:schemeClr val="bg2"/>
              </a:buClr>
              <a:buFont typeface="Wingdings" pitchFamily="2" charset="2"/>
              <a:buChar char="§"/>
              <a:defRPr sz="1400">
                <a:solidFill>
                  <a:schemeClr val="tx2"/>
                </a:solidFill>
                <a:latin typeface="Arial" pitchFamily="34" charset="0"/>
                <a:cs typeface="Arial" pitchFamily="34" charset="0"/>
              </a:defRPr>
            </a:lvl4pPr>
            <a:lvl5pPr marL="1341438" indent="-266700">
              <a:lnSpc>
                <a:spcPct val="130000"/>
              </a:lnSpc>
              <a:buClr>
                <a:schemeClr val="bg2"/>
              </a:buClr>
              <a:buFont typeface="Wingdings" pitchFamily="2" charset="2"/>
              <a:buChar char="§"/>
              <a:defRPr sz="1400">
                <a:solidFill>
                  <a:schemeClr val="tx2"/>
                </a:solidFill>
                <a:latin typeface="Arial" pitchFamily="34" charset="0"/>
                <a:cs typeface="Arial" pitchFamily="34" charset="0"/>
              </a:defRPr>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 name="Textplatzhalter 6"/>
          <p:cNvSpPr>
            <a:spLocks noGrp="1"/>
          </p:cNvSpPr>
          <p:nvPr>
            <p:ph type="body" sz="quarter" idx="13"/>
          </p:nvPr>
        </p:nvSpPr>
        <p:spPr>
          <a:xfrm>
            <a:off x="179999" y="1368000"/>
            <a:ext cx="8784000" cy="652251"/>
          </a:xfrm>
          <a:prstGeom prst="rect">
            <a:avLst/>
          </a:prstGeom>
        </p:spPr>
        <p:txBody>
          <a:bodyPr lIns="36000" tIns="0" rIns="0" bIns="0">
            <a:noAutofit/>
          </a:bodyPr>
          <a:lstStyle>
            <a:lvl1pPr marL="0" indent="0">
              <a:lnSpc>
                <a:spcPct val="130000"/>
              </a:lnSpc>
              <a:spcBef>
                <a:spcPts val="0"/>
              </a:spcBef>
              <a:buFontTx/>
              <a:buNone/>
              <a:defRPr sz="1700">
                <a:solidFill>
                  <a:schemeClr val="accent1"/>
                </a:solidFill>
                <a:latin typeface="Arial" pitchFamily="34" charset="0"/>
                <a:cs typeface="Arial" pitchFamily="34" charset="0"/>
              </a:defRPr>
            </a:lvl1pPr>
            <a:lvl2pPr>
              <a:defRPr>
                <a:solidFill>
                  <a:schemeClr val="tx1">
                    <a:lumMod val="40000"/>
                    <a:lumOff val="60000"/>
                  </a:schemeClr>
                </a:solidFill>
              </a:defRPr>
            </a:lvl2pPr>
            <a:lvl3pPr>
              <a:defRPr>
                <a:solidFill>
                  <a:schemeClr val="tx1">
                    <a:lumMod val="40000"/>
                    <a:lumOff val="60000"/>
                  </a:schemeClr>
                </a:solidFill>
              </a:defRPr>
            </a:lvl3pPr>
            <a:lvl4pPr>
              <a:defRPr>
                <a:solidFill>
                  <a:schemeClr val="tx1">
                    <a:lumMod val="40000"/>
                    <a:lumOff val="60000"/>
                  </a:schemeClr>
                </a:solidFill>
              </a:defRPr>
            </a:lvl4pPr>
            <a:lvl5pPr>
              <a:defRPr>
                <a:solidFill>
                  <a:schemeClr val="tx1">
                    <a:lumMod val="40000"/>
                    <a:lumOff val="60000"/>
                  </a:schemeClr>
                </a:solidFill>
              </a:defRPr>
            </a:lvl5pPr>
          </a:lstStyle>
          <a:p>
            <a:pPr lvl="0"/>
            <a:r>
              <a:rPr lang="de-DE" dirty="0"/>
              <a:t>Textmasterformat bearbeiten</a:t>
            </a:r>
          </a:p>
        </p:txBody>
      </p:sp>
      <p:sp>
        <p:nvSpPr>
          <p:cNvPr id="13" name="Datumsplatzhalter 3"/>
          <p:cNvSpPr>
            <a:spLocks noGrp="1"/>
          </p:cNvSpPr>
          <p:nvPr>
            <p:ph type="dt" sz="half" idx="2"/>
          </p:nvPr>
        </p:nvSpPr>
        <p:spPr>
          <a:xfrm>
            <a:off x="2412000" y="6677954"/>
            <a:ext cx="972000" cy="124906"/>
          </a:xfrm>
          <a:prstGeom prst="rect">
            <a:avLst/>
          </a:prstGeom>
        </p:spPr>
        <p:txBody>
          <a:bodyPr vert="horz" wrap="square" lIns="0" tIns="0" rIns="0" bIns="0" rtlCol="0" anchor="ctr">
            <a:noAutofit/>
          </a:bodyPr>
          <a:lstStyle>
            <a:lvl1pPr algn="l">
              <a:lnSpc>
                <a:spcPct val="110000"/>
              </a:lnSpc>
              <a:defRPr sz="1200" b="0">
                <a:solidFill>
                  <a:schemeClr val="accent3"/>
                </a:solidFill>
                <a:latin typeface="Arial" pitchFamily="34" charset="0"/>
                <a:cs typeface="Arial" pitchFamily="34" charset="0"/>
              </a:defRPr>
            </a:lvl1pPr>
          </a:lstStyle>
          <a:p>
            <a:r>
              <a:rPr lang="de-DE"/>
              <a:t>21.01.2025</a:t>
            </a:r>
            <a:endParaRPr lang="de-DE" dirty="0"/>
          </a:p>
        </p:txBody>
      </p:sp>
      <p:sp>
        <p:nvSpPr>
          <p:cNvPr id="14" name="Fußzeilenplatzhalter 4"/>
          <p:cNvSpPr>
            <a:spLocks noGrp="1"/>
          </p:cNvSpPr>
          <p:nvPr>
            <p:ph type="ftr" sz="quarter" idx="3"/>
          </p:nvPr>
        </p:nvSpPr>
        <p:spPr>
          <a:xfrm>
            <a:off x="180000" y="6678000"/>
            <a:ext cx="2159752" cy="124906"/>
          </a:xfrm>
          <a:prstGeom prst="rect">
            <a:avLst/>
          </a:prstGeom>
        </p:spPr>
        <p:txBody>
          <a:bodyPr vert="horz" wrap="square" lIns="36000" tIns="0" rIns="0" bIns="0" rtlCol="0" anchor="ctr">
            <a:noAutofit/>
          </a:bodyPr>
          <a:lstStyle>
            <a:lvl1pPr algn="just">
              <a:lnSpc>
                <a:spcPct val="110000"/>
              </a:lnSpc>
              <a:defRPr sz="1200" b="0">
                <a:solidFill>
                  <a:schemeClr val="accent3"/>
                </a:solidFill>
                <a:latin typeface="Arial" pitchFamily="34" charset="0"/>
                <a:cs typeface="Arial" pitchFamily="34" charset="0"/>
              </a:defRPr>
            </a:lvl1pPr>
          </a:lstStyle>
          <a:p>
            <a:r>
              <a:rPr lang="de-DE"/>
              <a:t>Karsten Reinhardt</a:t>
            </a:r>
            <a:endParaRPr lang="de-DE" dirty="0"/>
          </a:p>
        </p:txBody>
      </p:sp>
      <p:sp>
        <p:nvSpPr>
          <p:cNvPr id="18" name="Foliennummernplatzhalter 5"/>
          <p:cNvSpPr>
            <a:spLocks noGrp="1"/>
          </p:cNvSpPr>
          <p:nvPr>
            <p:ph type="sldNum" sz="quarter" idx="4"/>
          </p:nvPr>
        </p:nvSpPr>
        <p:spPr>
          <a:xfrm>
            <a:off x="8460432" y="6677954"/>
            <a:ext cx="436100" cy="124906"/>
          </a:xfrm>
          <a:prstGeom prst="rect">
            <a:avLst/>
          </a:prstGeom>
        </p:spPr>
        <p:txBody>
          <a:bodyPr vert="horz" wrap="square" lIns="0" tIns="0" rIns="0" bIns="0" rtlCol="0" anchor="ctr">
            <a:noAutofit/>
          </a:bodyPr>
          <a:lstStyle>
            <a:lvl1pPr algn="r">
              <a:lnSpc>
                <a:spcPct val="110000"/>
              </a:lnSpc>
              <a:defRPr sz="1200" b="0">
                <a:solidFill>
                  <a:schemeClr val="accent3"/>
                </a:solidFill>
                <a:latin typeface="Arial" pitchFamily="34" charset="0"/>
                <a:cs typeface="Arial" pitchFamily="34" charset="0"/>
              </a:defRPr>
            </a:lvl1pPr>
          </a:lstStyle>
          <a:p>
            <a:fld id="{B6C01C00-BF13-48D5-80DE-58EA1E6873EB}" type="slidenum">
              <a:rPr lang="de-DE" smtClean="0"/>
              <a:pPr/>
              <a:t>‹Nr.›</a:t>
            </a:fld>
            <a:endParaRPr lang="de-DE" dirty="0"/>
          </a:p>
        </p:txBody>
      </p:sp>
      <p:sp>
        <p:nvSpPr>
          <p:cNvPr id="4" name="Textplatzhalter 3"/>
          <p:cNvSpPr>
            <a:spLocks noGrp="1"/>
          </p:cNvSpPr>
          <p:nvPr>
            <p:ph type="body" sz="quarter" idx="16"/>
          </p:nvPr>
        </p:nvSpPr>
        <p:spPr>
          <a:xfrm>
            <a:off x="4644000" y="6012000"/>
            <a:ext cx="4320000" cy="396000"/>
          </a:xfrm>
        </p:spPr>
        <p:txBody>
          <a:bodyPr lIns="0" tIns="0" rIns="0" bIns="0"/>
          <a:lstStyle>
            <a:lvl1pPr marL="0" indent="0">
              <a:lnSpc>
                <a:spcPct val="120000"/>
              </a:lnSpc>
              <a:buNone/>
              <a:defRPr sz="1200" i="1"/>
            </a:lvl1pPr>
          </a:lstStyle>
          <a:p>
            <a:pPr lvl="0"/>
            <a:r>
              <a:rPr lang="de-DE" dirty="0"/>
              <a:t>Textmasterformat bearbeiten</a:t>
            </a:r>
          </a:p>
        </p:txBody>
      </p:sp>
    </p:spTree>
    <p:extLst>
      <p:ext uri="{BB962C8B-B14F-4D97-AF65-F5344CB8AC3E}">
        <p14:creationId xmlns:p14="http://schemas.microsoft.com/office/powerpoint/2010/main" val="2102102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hteck 7"/>
          <p:cNvSpPr/>
          <p:nvPr userDrawn="1"/>
        </p:nvSpPr>
        <p:spPr>
          <a:xfrm>
            <a:off x="0" y="0"/>
            <a:ext cx="9144000" cy="653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0147" tIns="40074" rIns="80147" bIns="40074" rtlCol="0" anchor="ctr">
            <a:noAutofit/>
          </a:bodyPr>
          <a:lstStyle/>
          <a:p>
            <a:pPr algn="ctr">
              <a:lnSpc>
                <a:spcPct val="110000"/>
              </a:lnSpc>
            </a:pPr>
            <a:endParaRPr lang="de-DE" sz="900" dirty="0">
              <a:solidFill>
                <a:schemeClr val="bg1"/>
              </a:solidFill>
              <a:latin typeface="Arial" pitchFamily="34" charset="0"/>
              <a:cs typeface="Arial" pitchFamily="34" charset="0"/>
            </a:endParaRPr>
          </a:p>
        </p:txBody>
      </p:sp>
      <p:sp>
        <p:nvSpPr>
          <p:cNvPr id="2" name="Textplatzhalter 1"/>
          <p:cNvSpPr>
            <a:spLocks noGrp="1"/>
          </p:cNvSpPr>
          <p:nvPr>
            <p:ph type="body" idx="1"/>
          </p:nvPr>
        </p:nvSpPr>
        <p:spPr>
          <a:xfrm>
            <a:off x="180000" y="1494000"/>
            <a:ext cx="8784000" cy="4525963"/>
          </a:xfrm>
          <a:prstGeom prst="rect">
            <a:avLst/>
          </a:prstGeom>
        </p:spPr>
        <p:txBody>
          <a:bodyPr vert="horz" lIns="36000" tIns="0" rIns="0" bIns="0" rtlCol="0">
            <a:noAutofit/>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1" name="Rechteck 10"/>
          <p:cNvSpPr/>
          <p:nvPr userDrawn="1"/>
        </p:nvSpPr>
        <p:spPr>
          <a:xfrm>
            <a:off x="0" y="6606000"/>
            <a:ext cx="9144000" cy="252000"/>
          </a:xfrm>
          <a:prstGeom prst="rect">
            <a:avLst/>
          </a:prstGeom>
          <a:solidFill>
            <a:srgbClr val="647889"/>
          </a:solidFill>
          <a:ln>
            <a:noFill/>
          </a:ln>
        </p:spPr>
        <p:style>
          <a:lnRef idx="2">
            <a:schemeClr val="accent1">
              <a:shade val="50000"/>
            </a:schemeClr>
          </a:lnRef>
          <a:fillRef idx="1">
            <a:schemeClr val="accent1"/>
          </a:fillRef>
          <a:effectRef idx="0">
            <a:schemeClr val="accent1"/>
          </a:effectRef>
          <a:fontRef idx="minor">
            <a:schemeClr val="lt1"/>
          </a:fontRef>
        </p:style>
        <p:txBody>
          <a:bodyPr lIns="80147" tIns="40074" rIns="80147" bIns="40074" rtlCol="0" anchor="ctr">
            <a:noAutofit/>
          </a:bodyPr>
          <a:lstStyle/>
          <a:p>
            <a:pPr algn="ctr">
              <a:lnSpc>
                <a:spcPct val="110000"/>
              </a:lnSpc>
            </a:pPr>
            <a:endParaRPr lang="de-DE" sz="900" dirty="0">
              <a:solidFill>
                <a:schemeClr val="accent3"/>
              </a:solidFill>
              <a:latin typeface="Arial" pitchFamily="34" charset="0"/>
              <a:cs typeface="Arial" pitchFamily="34" charset="0"/>
            </a:endParaRPr>
          </a:p>
        </p:txBody>
      </p:sp>
      <p:sp>
        <p:nvSpPr>
          <p:cNvPr id="13" name="Datumsplatzhalter 3"/>
          <p:cNvSpPr>
            <a:spLocks noGrp="1"/>
          </p:cNvSpPr>
          <p:nvPr>
            <p:ph type="dt" sz="half" idx="2"/>
          </p:nvPr>
        </p:nvSpPr>
        <p:spPr>
          <a:xfrm>
            <a:off x="2412000" y="6677954"/>
            <a:ext cx="972000" cy="124906"/>
          </a:xfrm>
          <a:prstGeom prst="rect">
            <a:avLst/>
          </a:prstGeom>
        </p:spPr>
        <p:txBody>
          <a:bodyPr vert="horz" wrap="square" lIns="0" tIns="0" rIns="0" bIns="0" rtlCol="0" anchor="ctr">
            <a:noAutofit/>
          </a:bodyPr>
          <a:lstStyle>
            <a:lvl1pPr algn="l">
              <a:lnSpc>
                <a:spcPct val="110000"/>
              </a:lnSpc>
              <a:defRPr sz="1200" b="0">
                <a:solidFill>
                  <a:schemeClr val="accent3"/>
                </a:solidFill>
                <a:latin typeface="Arial" pitchFamily="34" charset="0"/>
                <a:cs typeface="Arial" pitchFamily="34" charset="0"/>
              </a:defRPr>
            </a:lvl1pPr>
          </a:lstStyle>
          <a:p>
            <a:r>
              <a:rPr lang="de-DE"/>
              <a:t>21.01.2025</a:t>
            </a:r>
            <a:endParaRPr lang="de-DE" dirty="0"/>
          </a:p>
        </p:txBody>
      </p:sp>
      <p:sp>
        <p:nvSpPr>
          <p:cNvPr id="14" name="Fußzeilenplatzhalter 4"/>
          <p:cNvSpPr>
            <a:spLocks noGrp="1"/>
          </p:cNvSpPr>
          <p:nvPr>
            <p:ph type="ftr" sz="quarter" idx="3"/>
          </p:nvPr>
        </p:nvSpPr>
        <p:spPr>
          <a:xfrm>
            <a:off x="180000" y="6678000"/>
            <a:ext cx="2159752" cy="124906"/>
          </a:xfrm>
          <a:prstGeom prst="rect">
            <a:avLst/>
          </a:prstGeom>
        </p:spPr>
        <p:txBody>
          <a:bodyPr vert="horz" wrap="square" lIns="36000" tIns="0" rIns="0" bIns="0" rtlCol="0" anchor="ctr">
            <a:noAutofit/>
          </a:bodyPr>
          <a:lstStyle>
            <a:lvl1pPr algn="just">
              <a:lnSpc>
                <a:spcPct val="110000"/>
              </a:lnSpc>
              <a:defRPr sz="1200" b="0">
                <a:solidFill>
                  <a:schemeClr val="accent3"/>
                </a:solidFill>
                <a:latin typeface="Arial" pitchFamily="34" charset="0"/>
                <a:cs typeface="Arial" pitchFamily="34" charset="0"/>
              </a:defRPr>
            </a:lvl1pPr>
          </a:lstStyle>
          <a:p>
            <a:r>
              <a:rPr lang="de-DE"/>
              <a:t>Karsten Reinhardt</a:t>
            </a:r>
            <a:endParaRPr lang="de-DE" dirty="0"/>
          </a:p>
        </p:txBody>
      </p:sp>
      <p:sp>
        <p:nvSpPr>
          <p:cNvPr id="15" name="Foliennummernplatzhalter 5"/>
          <p:cNvSpPr>
            <a:spLocks noGrp="1"/>
          </p:cNvSpPr>
          <p:nvPr>
            <p:ph type="sldNum" sz="quarter" idx="4"/>
          </p:nvPr>
        </p:nvSpPr>
        <p:spPr>
          <a:xfrm>
            <a:off x="8460432" y="6677954"/>
            <a:ext cx="436100" cy="124906"/>
          </a:xfrm>
          <a:prstGeom prst="rect">
            <a:avLst/>
          </a:prstGeom>
        </p:spPr>
        <p:txBody>
          <a:bodyPr vert="horz" wrap="square" lIns="0" tIns="0" rIns="0" bIns="0" rtlCol="0" anchor="ctr">
            <a:noAutofit/>
          </a:bodyPr>
          <a:lstStyle>
            <a:lvl1pPr algn="r">
              <a:lnSpc>
                <a:spcPct val="110000"/>
              </a:lnSpc>
              <a:defRPr sz="1200" b="0">
                <a:solidFill>
                  <a:schemeClr val="accent3"/>
                </a:solidFill>
                <a:latin typeface="Arial" pitchFamily="34" charset="0"/>
                <a:cs typeface="Arial" pitchFamily="34" charset="0"/>
              </a:defRPr>
            </a:lvl1pPr>
          </a:lstStyle>
          <a:p>
            <a:fld id="{B6C01C00-BF13-48D5-80DE-58EA1E6873EB}" type="slidenum">
              <a:rPr lang="de-DE" smtClean="0"/>
              <a:pPr/>
              <a:t>‹Nr.›</a:t>
            </a:fld>
            <a:endParaRPr lang="de-DE" dirty="0"/>
          </a:p>
        </p:txBody>
      </p:sp>
      <p:sp>
        <p:nvSpPr>
          <p:cNvPr id="16" name="Rechteck 15"/>
          <p:cNvSpPr/>
          <p:nvPr userDrawn="1"/>
        </p:nvSpPr>
        <p:spPr>
          <a:xfrm>
            <a:off x="6804248" y="6639850"/>
            <a:ext cx="1126912" cy="135422"/>
          </a:xfrm>
          <a:prstGeom prst="rect">
            <a:avLst/>
          </a:prstGeom>
        </p:spPr>
        <p:txBody>
          <a:bodyPr wrap="none" lIns="0" tIns="0" rIns="0" bIns="0">
            <a:noAutofit/>
          </a:bodyPr>
          <a:lstStyle/>
          <a:p>
            <a:pPr>
              <a:lnSpc>
                <a:spcPct val="110000"/>
              </a:lnSpc>
            </a:pPr>
            <a:r>
              <a:rPr lang="de-DE" sz="1200" dirty="0">
                <a:solidFill>
                  <a:schemeClr val="accent3"/>
                </a:solidFill>
                <a:latin typeface="Arial" pitchFamily="34" charset="0"/>
                <a:cs typeface="Arial" pitchFamily="34" charset="0"/>
              </a:rPr>
              <a:t>www.pepperl-fuchs.com </a:t>
            </a:r>
          </a:p>
        </p:txBody>
      </p:sp>
      <p:pic>
        <p:nvPicPr>
          <p:cNvPr id="10" name="Picture 2" descr="D:\Susanne\Jobs\Pepperl &amp; Fuchs\P+F - PPTs\P+F-Logo.png"/>
          <p:cNvPicPr>
            <a:picLocks noChangeAspect="1" noChangeArrowheads="1"/>
          </p:cNvPicPr>
          <p:nvPr userDrawn="1"/>
        </p:nvPicPr>
        <p:blipFill>
          <a:blip r:embed="rId19" cstate="print">
            <a:extLst>
              <a:ext uri="{28A0092B-C50C-407E-A947-70E740481C1C}">
                <a14:useLocalDpi xmlns:a14="http://schemas.microsoft.com/office/drawing/2010/main" val="0"/>
              </a:ext>
            </a:extLst>
          </a:blip>
          <a:srcRect/>
          <a:stretch>
            <a:fillRect/>
          </a:stretch>
        </p:blipFill>
        <p:spPr bwMode="auto">
          <a:xfrm>
            <a:off x="216000" y="261214"/>
            <a:ext cx="2286000" cy="2841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1891204"/>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80" r:id="rId4"/>
    <p:sldLayoutId id="2147483674" r:id="rId5"/>
    <p:sldLayoutId id="2147483658" r:id="rId6"/>
    <p:sldLayoutId id="2147483672" r:id="rId7"/>
    <p:sldLayoutId id="2147483673" r:id="rId8"/>
    <p:sldLayoutId id="2147483666" r:id="rId9"/>
    <p:sldLayoutId id="2147483679" r:id="rId10"/>
    <p:sldLayoutId id="2147483668" r:id="rId11"/>
    <p:sldLayoutId id="2147483661" r:id="rId12"/>
    <p:sldLayoutId id="2147483671" r:id="rId13"/>
    <p:sldLayoutId id="2147483667" r:id="rId14"/>
    <p:sldLayoutId id="2147483678" r:id="rId15"/>
    <p:sldLayoutId id="2147483676" r:id="rId16"/>
    <p:sldLayoutId id="2147483677" r:id="rId1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p:txStyles>
    <p:titleStyle>
      <a:lvl1pPr algn="ctr" defTabSz="801472" rtl="0" eaLnBrk="1" latinLnBrk="0" hangingPunct="1">
        <a:spcBef>
          <a:spcPct val="0"/>
        </a:spcBef>
        <a:buNone/>
        <a:defRPr sz="3900" kern="1200">
          <a:solidFill>
            <a:schemeClr val="tx1"/>
          </a:solidFill>
          <a:latin typeface="+mj-lt"/>
          <a:ea typeface="+mj-ea"/>
          <a:cs typeface="+mj-cs"/>
        </a:defRPr>
      </a:lvl1pPr>
    </p:titleStyle>
    <p:bodyStyle>
      <a:lvl1pPr marL="300552" indent="-300552" algn="l" defTabSz="801472" rtl="0" eaLnBrk="1" latinLnBrk="0" hangingPunct="1">
        <a:lnSpc>
          <a:spcPct val="130000"/>
        </a:lnSpc>
        <a:spcBef>
          <a:spcPts val="0"/>
        </a:spcBef>
        <a:buClr>
          <a:schemeClr val="bg2"/>
        </a:buClr>
        <a:buFont typeface="Wingdings" pitchFamily="2" charset="2"/>
        <a:buChar char="§"/>
        <a:defRPr sz="1700" kern="1200">
          <a:solidFill>
            <a:schemeClr val="tx2"/>
          </a:solidFill>
          <a:latin typeface="+mn-lt"/>
          <a:ea typeface="+mn-ea"/>
          <a:cs typeface="+mn-cs"/>
        </a:defRPr>
      </a:lvl1pPr>
      <a:lvl2pPr marL="541338" indent="-274638" algn="l" defTabSz="801472" rtl="0" eaLnBrk="1" latinLnBrk="0" hangingPunct="1">
        <a:lnSpc>
          <a:spcPct val="130000"/>
        </a:lnSpc>
        <a:spcBef>
          <a:spcPts val="0"/>
        </a:spcBef>
        <a:buClr>
          <a:schemeClr val="bg2"/>
        </a:buClr>
        <a:buFont typeface="Wingdings" pitchFamily="2" charset="2"/>
        <a:buChar char="§"/>
        <a:defRPr sz="1400" kern="1200">
          <a:solidFill>
            <a:schemeClr val="tx2"/>
          </a:solidFill>
          <a:latin typeface="+mn-lt"/>
          <a:ea typeface="+mn-ea"/>
          <a:cs typeface="+mn-cs"/>
        </a:defRPr>
      </a:lvl2pPr>
      <a:lvl3pPr marL="808038" indent="-266700" algn="l" defTabSz="801472" rtl="0" eaLnBrk="1" latinLnBrk="0" hangingPunct="1">
        <a:lnSpc>
          <a:spcPct val="130000"/>
        </a:lnSpc>
        <a:spcBef>
          <a:spcPct val="20000"/>
        </a:spcBef>
        <a:buClr>
          <a:schemeClr val="bg2"/>
        </a:buClr>
        <a:buFont typeface="Wingdings" pitchFamily="2" charset="2"/>
        <a:buChar char="§"/>
        <a:defRPr sz="1400" kern="1200">
          <a:solidFill>
            <a:schemeClr val="tx2"/>
          </a:solidFill>
          <a:latin typeface="+mn-lt"/>
          <a:ea typeface="+mn-ea"/>
          <a:cs typeface="+mn-cs"/>
        </a:defRPr>
      </a:lvl3pPr>
      <a:lvl4pPr marL="1074738" indent="-266700" algn="l" defTabSz="801472" rtl="0" eaLnBrk="1" latinLnBrk="0" hangingPunct="1">
        <a:lnSpc>
          <a:spcPct val="130000"/>
        </a:lnSpc>
        <a:spcBef>
          <a:spcPct val="20000"/>
        </a:spcBef>
        <a:buClr>
          <a:schemeClr val="bg2"/>
        </a:buClr>
        <a:buFont typeface="Wingdings" pitchFamily="2" charset="2"/>
        <a:buChar char="§"/>
        <a:defRPr sz="1400" kern="1200">
          <a:solidFill>
            <a:schemeClr val="tx2"/>
          </a:solidFill>
          <a:latin typeface="+mn-lt"/>
          <a:ea typeface="+mn-ea"/>
          <a:cs typeface="+mn-cs"/>
        </a:defRPr>
      </a:lvl4pPr>
      <a:lvl5pPr marL="1341438" indent="-266700" algn="l" defTabSz="801472" rtl="0" eaLnBrk="1" latinLnBrk="0" hangingPunct="1">
        <a:lnSpc>
          <a:spcPct val="130000"/>
        </a:lnSpc>
        <a:spcBef>
          <a:spcPct val="20000"/>
        </a:spcBef>
        <a:buClr>
          <a:schemeClr val="bg2"/>
        </a:buClr>
        <a:buFont typeface="Wingdings" pitchFamily="2" charset="2"/>
        <a:buChar char="§"/>
        <a:defRPr sz="1400" kern="1200">
          <a:solidFill>
            <a:schemeClr val="tx2"/>
          </a:solidFill>
          <a:latin typeface="+mn-lt"/>
          <a:ea typeface="+mn-ea"/>
          <a:cs typeface="+mn-cs"/>
        </a:defRPr>
      </a:lvl5pPr>
      <a:lvl6pPr marL="2204047" indent="-200368" algn="l" defTabSz="801472"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04783" indent="-200368" algn="l" defTabSz="801472"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05519" indent="-200368" algn="l" defTabSz="801472"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06254" indent="-200368" algn="l" defTabSz="801472"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de-DE"/>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slide" Target="slide5.xml"/><Relationship Id="rId1" Type="http://schemas.openxmlformats.org/officeDocument/2006/relationships/slideLayout" Target="../slideLayouts/slideLayout4.xml"/><Relationship Id="rId4" Type="http://schemas.openxmlformats.org/officeDocument/2006/relationships/image" Target="../media/image24.jpg"/></Relationships>
</file>

<file path=ppt/slides/_rels/slide10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08.png"/><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09.png"/><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3" Type="http://schemas.openxmlformats.org/officeDocument/2006/relationships/image" Target="../media/image110.jpg"/><Relationship Id="rId2" Type="http://schemas.openxmlformats.org/officeDocument/2006/relationships/slide" Target="slide5.xml"/><Relationship Id="rId1" Type="http://schemas.openxmlformats.org/officeDocument/2006/relationships/slideLayout" Target="../slideLayouts/slideLayout4.xml"/><Relationship Id="rId4" Type="http://schemas.openxmlformats.org/officeDocument/2006/relationships/image" Target="../media/image111.jpg"/></Relationships>
</file>

<file path=ppt/slides/_rels/slide10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12.jpg"/><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13.jpg"/><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14.jpg"/><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15.jpg"/><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16.jpg"/><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17.jpg"/><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18.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4.xml"/><Relationship Id="rId5" Type="http://schemas.openxmlformats.org/officeDocument/2006/relationships/slide" Target="slide5.xml"/><Relationship Id="rId4" Type="http://schemas.openxmlformats.org/officeDocument/2006/relationships/image" Target="../media/image27.jpg"/></Relationships>
</file>

<file path=ppt/slides/_rels/slide1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09.png"/><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19.jpg"/><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3" Type="http://schemas.openxmlformats.org/officeDocument/2006/relationships/image" Target="../media/image120.jpg"/><Relationship Id="rId2" Type="http://schemas.openxmlformats.org/officeDocument/2006/relationships/slide" Target="slide5.xml"/><Relationship Id="rId1" Type="http://schemas.openxmlformats.org/officeDocument/2006/relationships/slideLayout" Target="../slideLayouts/slideLayout4.xml"/><Relationship Id="rId4" Type="http://schemas.openxmlformats.org/officeDocument/2006/relationships/image" Target="../media/image121.jpg"/></Relationships>
</file>

<file path=ppt/slides/_rels/slide11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22.jpg"/><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23.jpg"/><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24.jpg"/><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25.jpg"/><Relationship Id="rId1" Type="http://schemas.openxmlformats.org/officeDocument/2006/relationships/slideLayout" Target="../slideLayouts/slideLayout4.xml"/></Relationships>
</file>

<file path=ppt/slides/_rels/slide11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26.jpg"/><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27.jpg"/><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3" Type="http://schemas.openxmlformats.org/officeDocument/2006/relationships/image" Target="../media/image128.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28.jpg"/><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29.jpg"/><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30.jpg"/><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31.png"/><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32.jpg"/><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33.jpg"/><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34.jpg"/><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35.jpg"/><Relationship Id="rId1" Type="http://schemas.openxmlformats.org/officeDocument/2006/relationships/slideLayout" Target="../slideLayouts/slideLayout4.xml"/></Relationships>
</file>

<file path=ppt/slides/_rels/slide12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36.jpg"/><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37.jpg"/><Relationship Id="rId1" Type="http://schemas.openxmlformats.org/officeDocument/2006/relationships/slideLayout" Target="../slideLayouts/slideLayout4.xml"/></Relationships>
</file>

<file path=ppt/slides/_rels/slide129.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Layout" Target="../slideLayouts/slideLayout4.xml"/><Relationship Id="rId5" Type="http://schemas.openxmlformats.org/officeDocument/2006/relationships/slide" Target="slide5.xml"/><Relationship Id="rId4" Type="http://schemas.openxmlformats.org/officeDocument/2006/relationships/image" Target="../media/image31.jpg"/></Relationships>
</file>

<file path=ppt/slides/_rels/slide13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38.jpg"/><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3" Type="http://schemas.openxmlformats.org/officeDocument/2006/relationships/image" Target="../media/image139.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40.jpg"/><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41.jpg"/><Relationship Id="rId1" Type="http://schemas.openxmlformats.org/officeDocument/2006/relationships/slideLayout" Target="../slideLayouts/slideLayout4.xml"/></Relationships>
</file>

<file path=ppt/slides/_rels/slide13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42.jpg"/><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slide" Target="slide5.xml"/><Relationship Id="rId1" Type="http://schemas.openxmlformats.org/officeDocument/2006/relationships/slideLayout" Target="../slideLayouts/slideLayout4.xml"/><Relationship Id="rId4" Type="http://schemas.openxmlformats.org/officeDocument/2006/relationships/image" Target="../media/image144.jpg"/></Relationships>
</file>

<file path=ppt/slides/_rels/slide136.xml.rels><?xml version="1.0" encoding="UTF-8" standalone="yes"?>
<Relationships xmlns="http://schemas.openxmlformats.org/package/2006/relationships"><Relationship Id="rId3" Type="http://schemas.openxmlformats.org/officeDocument/2006/relationships/image" Target="../media/image145.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37.xml.rels><?xml version="1.0" encoding="UTF-8" standalone="yes"?>
<Relationships xmlns="http://schemas.openxmlformats.org/package/2006/relationships"><Relationship Id="rId3" Type="http://schemas.openxmlformats.org/officeDocument/2006/relationships/image" Target="../media/image146.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3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47.png"/><Relationship Id="rId1" Type="http://schemas.openxmlformats.org/officeDocument/2006/relationships/slideLayout" Target="../slideLayouts/slideLayout4.xml"/><Relationship Id="rId4" Type="http://schemas.openxmlformats.org/officeDocument/2006/relationships/image" Target="../media/image148.jpg"/></Relationships>
</file>

<file path=ppt/slides/_rels/slide139.xml.rels><?xml version="1.0" encoding="UTF-8" standalone="yes"?>
<Relationships xmlns="http://schemas.openxmlformats.org/package/2006/relationships"><Relationship Id="rId3" Type="http://schemas.openxmlformats.org/officeDocument/2006/relationships/image" Target="../media/image149.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slide" Target="slide5.xml"/><Relationship Id="rId1" Type="http://schemas.openxmlformats.org/officeDocument/2006/relationships/slideLayout" Target="../slideLayouts/slideLayout4.xml"/><Relationship Id="rId4" Type="http://schemas.openxmlformats.org/officeDocument/2006/relationships/image" Target="../media/image29.jpg"/></Relationships>
</file>

<file path=ppt/slides/_rels/slide140.xml.rels><?xml version="1.0" encoding="UTF-8" standalone="yes"?>
<Relationships xmlns="http://schemas.openxmlformats.org/package/2006/relationships"><Relationship Id="rId3" Type="http://schemas.openxmlformats.org/officeDocument/2006/relationships/image" Target="../media/image150.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41.xml.rels><?xml version="1.0" encoding="UTF-8" standalone="yes"?>
<Relationships xmlns="http://schemas.openxmlformats.org/package/2006/relationships"><Relationship Id="rId3" Type="http://schemas.openxmlformats.org/officeDocument/2006/relationships/image" Target="../media/image151.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42.xml.rels><?xml version="1.0" encoding="UTF-8" standalone="yes"?>
<Relationships xmlns="http://schemas.openxmlformats.org/package/2006/relationships"><Relationship Id="rId3" Type="http://schemas.openxmlformats.org/officeDocument/2006/relationships/image" Target="../media/image152.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43.xml.rels><?xml version="1.0" encoding="UTF-8" standalone="yes"?>
<Relationships xmlns="http://schemas.openxmlformats.org/package/2006/relationships"><Relationship Id="rId3" Type="http://schemas.openxmlformats.org/officeDocument/2006/relationships/image" Target="../media/image153.jpg"/><Relationship Id="rId2" Type="http://schemas.openxmlformats.org/officeDocument/2006/relationships/slide" Target="slide5.xml"/><Relationship Id="rId1" Type="http://schemas.openxmlformats.org/officeDocument/2006/relationships/slideLayout" Target="../slideLayouts/slideLayout4.xml"/><Relationship Id="rId4" Type="http://schemas.openxmlformats.org/officeDocument/2006/relationships/image" Target="../media/image154.jpg"/></Relationships>
</file>

<file path=ppt/slides/_rels/slide144.xml.rels><?xml version="1.0" encoding="UTF-8" standalone="yes"?>
<Relationships xmlns="http://schemas.openxmlformats.org/package/2006/relationships"><Relationship Id="rId3" Type="http://schemas.openxmlformats.org/officeDocument/2006/relationships/image" Target="../media/image155.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45.xml.rels><?xml version="1.0" encoding="UTF-8" standalone="yes"?>
<Relationships xmlns="http://schemas.openxmlformats.org/package/2006/relationships"><Relationship Id="rId3" Type="http://schemas.openxmlformats.org/officeDocument/2006/relationships/image" Target="../media/image156.jpg"/><Relationship Id="rId2" Type="http://schemas.openxmlformats.org/officeDocument/2006/relationships/slide" Target="slide5.xml"/><Relationship Id="rId1" Type="http://schemas.openxmlformats.org/officeDocument/2006/relationships/slideLayout" Target="../slideLayouts/slideLayout4.xml"/><Relationship Id="rId4" Type="http://schemas.openxmlformats.org/officeDocument/2006/relationships/image" Target="../media/image157.jpg"/></Relationships>
</file>

<file path=ppt/slides/_rels/slide146.xml.rels><?xml version="1.0" encoding="UTF-8" standalone="yes"?>
<Relationships xmlns="http://schemas.openxmlformats.org/package/2006/relationships"><Relationship Id="rId3" Type="http://schemas.openxmlformats.org/officeDocument/2006/relationships/image" Target="../media/image158.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47.xml.rels><?xml version="1.0" encoding="UTF-8" standalone="yes"?>
<Relationships xmlns="http://schemas.openxmlformats.org/package/2006/relationships"><Relationship Id="rId3" Type="http://schemas.openxmlformats.org/officeDocument/2006/relationships/image" Target="../media/image159.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48.xml.rels><?xml version="1.0" encoding="UTF-8" standalone="yes"?>
<Relationships xmlns="http://schemas.openxmlformats.org/package/2006/relationships"><Relationship Id="rId3" Type="http://schemas.openxmlformats.org/officeDocument/2006/relationships/image" Target="../media/image160.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49.xml.rels><?xml version="1.0" encoding="UTF-8" standalone="yes"?>
<Relationships xmlns="http://schemas.openxmlformats.org/package/2006/relationships"><Relationship Id="rId3" Type="http://schemas.openxmlformats.org/officeDocument/2006/relationships/image" Target="../media/image161.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50.xml.rels><?xml version="1.0" encoding="UTF-8" standalone="yes"?>
<Relationships xmlns="http://schemas.openxmlformats.org/package/2006/relationships"><Relationship Id="rId3" Type="http://schemas.openxmlformats.org/officeDocument/2006/relationships/image" Target="../media/image162.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51.xml.rels><?xml version="1.0" encoding="UTF-8" standalone="yes"?>
<Relationships xmlns="http://schemas.openxmlformats.org/package/2006/relationships"><Relationship Id="rId3" Type="http://schemas.openxmlformats.org/officeDocument/2006/relationships/image" Target="../media/image163.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52.xml.rels><?xml version="1.0" encoding="UTF-8" standalone="yes"?>
<Relationships xmlns="http://schemas.openxmlformats.org/package/2006/relationships"><Relationship Id="rId3" Type="http://schemas.openxmlformats.org/officeDocument/2006/relationships/image" Target="../media/image164.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53.xml.rels><?xml version="1.0" encoding="UTF-8" standalone="yes"?>
<Relationships xmlns="http://schemas.openxmlformats.org/package/2006/relationships"><Relationship Id="rId3" Type="http://schemas.openxmlformats.org/officeDocument/2006/relationships/image" Target="../media/image165.jpe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54.xml.rels><?xml version="1.0" encoding="UTF-8" standalone="yes"?>
<Relationships xmlns="http://schemas.openxmlformats.org/package/2006/relationships"><Relationship Id="rId3" Type="http://schemas.openxmlformats.org/officeDocument/2006/relationships/image" Target="../media/image166.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55.xml.rels><?xml version="1.0" encoding="UTF-8" standalone="yes"?>
<Relationships xmlns="http://schemas.openxmlformats.org/package/2006/relationships"><Relationship Id="rId3" Type="http://schemas.openxmlformats.org/officeDocument/2006/relationships/image" Target="../media/image167.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56.xml.rels><?xml version="1.0" encoding="UTF-8" standalone="yes"?>
<Relationships xmlns="http://schemas.openxmlformats.org/package/2006/relationships"><Relationship Id="rId3" Type="http://schemas.openxmlformats.org/officeDocument/2006/relationships/image" Target="../media/image168.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57.xml.rels><?xml version="1.0" encoding="UTF-8" standalone="yes"?>
<Relationships xmlns="http://schemas.openxmlformats.org/package/2006/relationships"><Relationship Id="rId3" Type="http://schemas.openxmlformats.org/officeDocument/2006/relationships/image" Target="../media/image169.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58.xml.rels><?xml version="1.0" encoding="UTF-8" standalone="yes"?>
<Relationships xmlns="http://schemas.openxmlformats.org/package/2006/relationships"><Relationship Id="rId3" Type="http://schemas.openxmlformats.org/officeDocument/2006/relationships/image" Target="../media/image170.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59.xml.rels><?xml version="1.0" encoding="UTF-8" standalone="yes"?>
<Relationships xmlns="http://schemas.openxmlformats.org/package/2006/relationships"><Relationship Id="rId3" Type="http://schemas.openxmlformats.org/officeDocument/2006/relationships/image" Target="../media/image171.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60.xml.rels><?xml version="1.0" encoding="UTF-8" standalone="yes"?>
<Relationships xmlns="http://schemas.openxmlformats.org/package/2006/relationships"><Relationship Id="rId3" Type="http://schemas.openxmlformats.org/officeDocument/2006/relationships/image" Target="../media/image172.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61.xml.rels><?xml version="1.0" encoding="UTF-8" standalone="yes"?>
<Relationships xmlns="http://schemas.openxmlformats.org/package/2006/relationships"><Relationship Id="rId3" Type="http://schemas.openxmlformats.org/officeDocument/2006/relationships/image" Target="../media/image173.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62.xml.rels><?xml version="1.0" encoding="UTF-8" standalone="yes"?>
<Relationships xmlns="http://schemas.openxmlformats.org/package/2006/relationships"><Relationship Id="rId3" Type="http://schemas.openxmlformats.org/officeDocument/2006/relationships/hyperlink" Target="mailto:kreinhardt@de.pepperl-fuchs.com"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163.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32.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33.jp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34.jpg"/><Relationship Id="rId1" Type="http://schemas.openxmlformats.org/officeDocument/2006/relationships/slideLayout" Target="../slideLayouts/slideLayout4.xml"/><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36.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slide" Target="slide5.xml"/><Relationship Id="rId1" Type="http://schemas.openxmlformats.org/officeDocument/2006/relationships/slideLayout" Target="../slideLayouts/slideLayout4.xml"/><Relationship Id="rId4" Type="http://schemas.openxmlformats.org/officeDocument/2006/relationships/image" Target="../media/image38.jpg"/></Relationships>
</file>

<file path=ppt/slides/_rels/slide2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39.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slide" Target="slide5.xml"/><Relationship Id="rId1" Type="http://schemas.openxmlformats.org/officeDocument/2006/relationships/slideLayout" Target="../slideLayouts/slideLayout4.xml"/><Relationship Id="rId4" Type="http://schemas.openxmlformats.org/officeDocument/2006/relationships/image" Target="../media/image44.jpg"/></Relationships>
</file>

<file path=ppt/slides/_rels/slide3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45.jp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46.jp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47.jpg"/><Relationship Id="rId1" Type="http://schemas.openxmlformats.org/officeDocument/2006/relationships/slideLayout" Target="../slideLayouts/slideLayout4.xml"/><Relationship Id="rId4" Type="http://schemas.openxmlformats.org/officeDocument/2006/relationships/slide" Target="slide5.xml"/></Relationships>
</file>

<file path=ppt/slides/_rels/slide3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49.jp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50.jp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51.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slide" Target="slide5.xml"/><Relationship Id="rId1" Type="http://schemas.openxmlformats.org/officeDocument/2006/relationships/slideLayout" Target="../slideLayouts/slideLayout4.xml"/><Relationship Id="rId4" Type="http://schemas.openxmlformats.org/officeDocument/2006/relationships/image" Target="../media/image56.jpg"/></Relationships>
</file>

<file path=ppt/slides/_rels/slide4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57.jp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58.jp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47.jpg"/><Relationship Id="rId1" Type="http://schemas.openxmlformats.org/officeDocument/2006/relationships/slideLayout" Target="../slideLayouts/slideLayout4.xml"/><Relationship Id="rId4" Type="http://schemas.openxmlformats.org/officeDocument/2006/relationships/slide" Target="slide5.xml"/></Relationships>
</file>

<file path=ppt/slides/_rels/slide4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59.jp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60.jp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61.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3" Type="http://schemas.openxmlformats.org/officeDocument/2006/relationships/slide" Target="slide30.xml"/><Relationship Id="rId18" Type="http://schemas.openxmlformats.org/officeDocument/2006/relationships/slide" Target="slide82.xml"/><Relationship Id="rId26" Type="http://schemas.openxmlformats.org/officeDocument/2006/relationships/slide" Target="slide138.xml"/><Relationship Id="rId39" Type="http://schemas.openxmlformats.org/officeDocument/2006/relationships/slide" Target="slide155.xml"/><Relationship Id="rId21" Type="http://schemas.openxmlformats.org/officeDocument/2006/relationships/slide" Target="slide109.xml"/><Relationship Id="rId34" Type="http://schemas.openxmlformats.org/officeDocument/2006/relationships/slide" Target="slide150.xml"/><Relationship Id="rId42" Type="http://schemas.openxmlformats.org/officeDocument/2006/relationships/slide" Target="slide158.xml"/><Relationship Id="rId7" Type="http://schemas.openxmlformats.org/officeDocument/2006/relationships/slide" Target="slide13.xml"/><Relationship Id="rId2" Type="http://schemas.openxmlformats.org/officeDocument/2006/relationships/notesSlide" Target="../notesSlides/notesSlide3.xml"/><Relationship Id="rId16" Type="http://schemas.openxmlformats.org/officeDocument/2006/relationships/slide" Target="slide60.xml"/><Relationship Id="rId29" Type="http://schemas.openxmlformats.org/officeDocument/2006/relationships/slide" Target="slide144.xml"/><Relationship Id="rId1" Type="http://schemas.openxmlformats.org/officeDocument/2006/relationships/slideLayout" Target="../slideLayouts/slideLayout4.xml"/><Relationship Id="rId6" Type="http://schemas.openxmlformats.org/officeDocument/2006/relationships/slide" Target="slide12.xml"/><Relationship Id="rId11" Type="http://schemas.openxmlformats.org/officeDocument/2006/relationships/slide" Target="slide20.xml"/><Relationship Id="rId24" Type="http://schemas.openxmlformats.org/officeDocument/2006/relationships/slide" Target="slide129.xml"/><Relationship Id="rId32" Type="http://schemas.openxmlformats.org/officeDocument/2006/relationships/slide" Target="slide148.xml"/><Relationship Id="rId37" Type="http://schemas.openxmlformats.org/officeDocument/2006/relationships/slide" Target="slide153.xml"/><Relationship Id="rId40" Type="http://schemas.openxmlformats.org/officeDocument/2006/relationships/slide" Target="slide156.xml"/><Relationship Id="rId45" Type="http://schemas.openxmlformats.org/officeDocument/2006/relationships/slide" Target="slide161.xml"/><Relationship Id="rId5" Type="http://schemas.openxmlformats.org/officeDocument/2006/relationships/slide" Target="slide9.xml"/><Relationship Id="rId15" Type="http://schemas.openxmlformats.org/officeDocument/2006/relationships/slide" Target="slide50.xml"/><Relationship Id="rId23" Type="http://schemas.openxmlformats.org/officeDocument/2006/relationships/slide" Target="slide122.xml"/><Relationship Id="rId28" Type="http://schemas.openxmlformats.org/officeDocument/2006/relationships/slide" Target="slide142.xml"/><Relationship Id="rId36" Type="http://schemas.openxmlformats.org/officeDocument/2006/relationships/slide" Target="slide152.xml"/><Relationship Id="rId10" Type="http://schemas.openxmlformats.org/officeDocument/2006/relationships/slide" Target="slide19.xml"/><Relationship Id="rId19" Type="http://schemas.openxmlformats.org/officeDocument/2006/relationships/slide" Target="slide91.xml"/><Relationship Id="rId31" Type="http://schemas.openxmlformats.org/officeDocument/2006/relationships/slide" Target="slide147.xml"/><Relationship Id="rId44" Type="http://schemas.openxmlformats.org/officeDocument/2006/relationships/slide" Target="slide160.xml"/><Relationship Id="rId4" Type="http://schemas.openxmlformats.org/officeDocument/2006/relationships/slide" Target="slide7.xml"/><Relationship Id="rId9" Type="http://schemas.openxmlformats.org/officeDocument/2006/relationships/slide" Target="slide14.xml"/><Relationship Id="rId14" Type="http://schemas.openxmlformats.org/officeDocument/2006/relationships/slide" Target="slide40.xml"/><Relationship Id="rId22" Type="http://schemas.openxmlformats.org/officeDocument/2006/relationships/slide" Target="slide119.xml"/><Relationship Id="rId27" Type="http://schemas.openxmlformats.org/officeDocument/2006/relationships/slide" Target="slide141.xml"/><Relationship Id="rId30" Type="http://schemas.openxmlformats.org/officeDocument/2006/relationships/slide" Target="slide146.xml"/><Relationship Id="rId35" Type="http://schemas.openxmlformats.org/officeDocument/2006/relationships/slide" Target="slide151.xml"/><Relationship Id="rId43" Type="http://schemas.openxmlformats.org/officeDocument/2006/relationships/slide" Target="slide159.xml"/><Relationship Id="rId8" Type="http://schemas.openxmlformats.org/officeDocument/2006/relationships/slide" Target="slide22.xml"/><Relationship Id="rId3" Type="http://schemas.openxmlformats.org/officeDocument/2006/relationships/slide" Target="slide6.xml"/><Relationship Id="rId12" Type="http://schemas.openxmlformats.org/officeDocument/2006/relationships/slide" Target="slide23.xml"/><Relationship Id="rId17" Type="http://schemas.openxmlformats.org/officeDocument/2006/relationships/slide" Target="slide71.xml"/><Relationship Id="rId25" Type="http://schemas.openxmlformats.org/officeDocument/2006/relationships/slide" Target="slide135.xml"/><Relationship Id="rId33" Type="http://schemas.openxmlformats.org/officeDocument/2006/relationships/slide" Target="slide149.xml"/><Relationship Id="rId38" Type="http://schemas.openxmlformats.org/officeDocument/2006/relationships/slide" Target="slide154.xml"/><Relationship Id="rId20" Type="http://schemas.openxmlformats.org/officeDocument/2006/relationships/slide" Target="slide100.xml"/><Relationship Id="rId41" Type="http://schemas.openxmlformats.org/officeDocument/2006/relationships/slide" Target="slide157.xml"/></Relationships>
</file>

<file path=ppt/slides/_rels/slide5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63.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slide" Target="slide5.xml"/><Relationship Id="rId1" Type="http://schemas.openxmlformats.org/officeDocument/2006/relationships/slideLayout" Target="../slideLayouts/slideLayout4.xml"/><Relationship Id="rId4" Type="http://schemas.openxmlformats.org/officeDocument/2006/relationships/image" Target="../media/image66.jpg"/></Relationships>
</file>

<file path=ppt/slides/_rels/slide5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67.jp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68.jp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47.jpg"/><Relationship Id="rId1" Type="http://schemas.openxmlformats.org/officeDocument/2006/relationships/slideLayout" Target="../slideLayouts/slideLayout4.xml"/><Relationship Id="rId4" Type="http://schemas.openxmlformats.org/officeDocument/2006/relationships/slide" Target="slide5.xml"/></Relationships>
</file>

<file path=ppt/slides/_rels/slide5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69.jp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70.jp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71.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slide" Target="slide5.xml"/><Relationship Id="rId1" Type="http://schemas.openxmlformats.org/officeDocument/2006/relationships/slideLayout" Target="../slideLayouts/slideLayout4.xml"/><Relationship Id="rId5" Type="http://schemas.openxmlformats.org/officeDocument/2006/relationships/image" Target="../media/image11.jpg"/><Relationship Id="rId4" Type="http://schemas.openxmlformats.org/officeDocument/2006/relationships/image" Target="../media/image10.jpg"/></Relationships>
</file>

<file path=ppt/slides/_rels/slide6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75.jp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slide" Target="slide5.xml"/><Relationship Id="rId1" Type="http://schemas.openxmlformats.org/officeDocument/2006/relationships/slideLayout" Target="../slideLayouts/slideLayout4.xml"/><Relationship Id="rId4" Type="http://schemas.openxmlformats.org/officeDocument/2006/relationships/image" Target="../media/image77.jpg"/></Relationships>
</file>

<file path=ppt/slides/_rels/slide6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78.jp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79.jp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47.jpg"/><Relationship Id="rId1" Type="http://schemas.openxmlformats.org/officeDocument/2006/relationships/slideLayout" Target="../slideLayouts/slideLayout4.xml"/><Relationship Id="rId4" Type="http://schemas.openxmlformats.org/officeDocument/2006/relationships/slide" Target="slide5.xml"/></Relationships>
</file>

<file path=ppt/slides/_rels/slide6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80.jp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81.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 Target="slide5.xml"/><Relationship Id="rId1" Type="http://schemas.openxmlformats.org/officeDocument/2006/relationships/slideLayout" Target="../slideLayouts/slideLayout4.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3.jpg"/></Relationships>
</file>

<file path=ppt/slides/_rels/slide7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82.jp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85.png"/><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86.jpg"/><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slide" Target="slide5.xml"/><Relationship Id="rId1" Type="http://schemas.openxmlformats.org/officeDocument/2006/relationships/slideLayout" Target="../slideLayouts/slideLayout4.xml"/><Relationship Id="rId4" Type="http://schemas.openxmlformats.org/officeDocument/2006/relationships/image" Target="../media/image88.jpg"/></Relationships>
</file>

<file path=ppt/slides/_rels/slide7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89.jpg"/><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68.jpg"/><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47.jpg"/><Relationship Id="rId1" Type="http://schemas.openxmlformats.org/officeDocument/2006/relationships/slideLayout" Target="../slideLayouts/slideLayout4.xml"/><Relationship Id="rId4" Type="http://schemas.openxmlformats.org/officeDocument/2006/relationships/slide" Target="slide5.xml"/></Relationships>
</file>

<file path=ppt/slides/_rels/slide7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90.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4.xml"/><Relationship Id="rId6" Type="http://schemas.openxmlformats.org/officeDocument/2006/relationships/slide" Target="slide5.xml"/><Relationship Id="rId5" Type="http://schemas.openxmlformats.org/officeDocument/2006/relationships/image" Target="../media/image19.jpeg"/><Relationship Id="rId4" Type="http://schemas.openxmlformats.org/officeDocument/2006/relationships/image" Target="../media/image18.jpg"/></Relationships>
</file>

<file path=ppt/slides/_rels/slide8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91.jpg"/><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92.jpg"/><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slide" Target="slide5.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slide" Target="slide5.xml"/><Relationship Id="rId1" Type="http://schemas.openxmlformats.org/officeDocument/2006/relationships/slideLayout" Target="../slideLayouts/slideLayout4.xml"/><Relationship Id="rId4" Type="http://schemas.openxmlformats.org/officeDocument/2006/relationships/image" Target="../media/image96.jpg"/></Relationships>
</file>

<file path=ppt/slides/_rels/slide8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45.jpg"/><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58.jpg"/><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97.jpg"/><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98.jpg"/><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99.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slide" Target="slide5.xml"/><Relationship Id="rId1" Type="http://schemas.openxmlformats.org/officeDocument/2006/relationships/slideLayout" Target="../slideLayouts/slideLayout4.xml"/><Relationship Id="rId5" Type="http://schemas.openxmlformats.org/officeDocument/2006/relationships/image" Target="../media/image22.jpg"/><Relationship Id="rId4" Type="http://schemas.openxmlformats.org/officeDocument/2006/relationships/image" Target="../media/image21.jpg"/></Relationships>
</file>

<file path=ppt/slides/_rels/slide9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00.jpg"/><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01.png"/><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02.png"/><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slide" Target="slide5.xml"/><Relationship Id="rId1" Type="http://schemas.openxmlformats.org/officeDocument/2006/relationships/slideLayout" Target="../slideLayouts/slideLayout4.xml"/><Relationship Id="rId4" Type="http://schemas.openxmlformats.org/officeDocument/2006/relationships/image" Target="../media/image104.jpg"/></Relationships>
</file>

<file path=ppt/slides/_rels/slide9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57.jpg"/><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58.jpg"/><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97.jpg"/><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05.jpg"/><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06.jpg"/><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07.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501008"/>
            <a:ext cx="9144000" cy="2628900"/>
          </a:xfrm>
          <a:prstGeom prst="rect">
            <a:avLst/>
          </a:prstGeom>
        </p:spPr>
      </p:pic>
    </p:spTree>
    <p:extLst>
      <p:ext uri="{BB962C8B-B14F-4D97-AF65-F5344CB8AC3E}">
        <p14:creationId xmlns:p14="http://schemas.microsoft.com/office/powerpoint/2010/main" val="10014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10</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a:xfrm>
            <a:off x="180000" y="1512000"/>
            <a:ext cx="8784000" cy="1514000"/>
          </a:xfrm>
        </p:spPr>
        <p:txBody>
          <a:bodyPr/>
          <a:lstStyle/>
          <a:p>
            <a:pPr marL="0" indent="0">
              <a:buNone/>
            </a:pPr>
            <a:r>
              <a:rPr lang="en-US" dirty="0"/>
              <a:t>Change EtherCAT telegram length</a:t>
            </a:r>
          </a:p>
          <a:p>
            <a:pPr marL="285750" indent="-285750">
              <a:buFont typeface="Arial" panose="020B0604020202020204" pitchFamily="34" charset="0"/>
              <a:buChar char="•"/>
            </a:pPr>
            <a:r>
              <a:rPr lang="en-US" sz="1400" b="0" dirty="0"/>
              <a:t>ESC access </a:t>
            </a:r>
            <a:r>
              <a:rPr lang="en-US" sz="1400" b="0" dirty="0">
                <a:sym typeface="Wingdings" panose="05000000000000000000" pitchFamily="2" charset="2"/>
              </a:rPr>
              <a:t> EEPROM  Smart View  Write EEPROM  Select new module size</a:t>
            </a:r>
            <a:endParaRPr lang="en-US" sz="1400" b="0" dirty="0"/>
          </a:p>
        </p:txBody>
      </p:sp>
      <p:sp>
        <p:nvSpPr>
          <p:cNvPr id="7" name="Interaktive Schaltfläche: Zur Startseite wechseln 6">
            <a:hlinkClick r:id="rId2" action="ppaction://hlinksldjump" highlightClick="1"/>
            <a:extLst>
              <a:ext uri="{FF2B5EF4-FFF2-40B4-BE49-F238E27FC236}">
                <a16:creationId xmlns:a16="http://schemas.microsoft.com/office/drawing/2014/main" id="{1B9FAED0-4D72-4AAC-8CC0-9AECE1E2D0CF}"/>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Gerade Verbindung mit Pfeil 10">
            <a:extLst>
              <a:ext uri="{FF2B5EF4-FFF2-40B4-BE49-F238E27FC236}">
                <a16:creationId xmlns:a16="http://schemas.microsoft.com/office/drawing/2014/main" id="{AE36CE76-957C-4309-875C-A8CDDB249538}"/>
              </a:ext>
            </a:extLst>
          </p:cNvPr>
          <p:cNvCxnSpPr>
            <a:cxnSpLocks/>
          </p:cNvCxnSpPr>
          <p:nvPr/>
        </p:nvCxnSpPr>
        <p:spPr>
          <a:xfrm>
            <a:off x="107504" y="4389812"/>
            <a:ext cx="258563" cy="17123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Gerade Verbindung mit Pfeil 11">
            <a:extLst>
              <a:ext uri="{FF2B5EF4-FFF2-40B4-BE49-F238E27FC236}">
                <a16:creationId xmlns:a16="http://schemas.microsoft.com/office/drawing/2014/main" id="{570F1826-1617-459A-9DA7-1B04AAECD768}"/>
              </a:ext>
            </a:extLst>
          </p:cNvPr>
          <p:cNvCxnSpPr>
            <a:cxnSpLocks/>
          </p:cNvCxnSpPr>
          <p:nvPr/>
        </p:nvCxnSpPr>
        <p:spPr>
          <a:xfrm flipH="1" flipV="1">
            <a:off x="1619672" y="5670462"/>
            <a:ext cx="288032" cy="36003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Gerade Verbindung mit Pfeil 13">
            <a:extLst>
              <a:ext uri="{FF2B5EF4-FFF2-40B4-BE49-F238E27FC236}">
                <a16:creationId xmlns:a16="http://schemas.microsoft.com/office/drawing/2014/main" id="{AE998655-63A4-4C13-BD31-715F401886B7}"/>
              </a:ext>
            </a:extLst>
          </p:cNvPr>
          <p:cNvCxnSpPr>
            <a:cxnSpLocks/>
          </p:cNvCxnSpPr>
          <p:nvPr/>
        </p:nvCxnSpPr>
        <p:spPr>
          <a:xfrm>
            <a:off x="2898000" y="6037234"/>
            <a:ext cx="258563" cy="17123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Rechteck 14">
            <a:extLst>
              <a:ext uri="{FF2B5EF4-FFF2-40B4-BE49-F238E27FC236}">
                <a16:creationId xmlns:a16="http://schemas.microsoft.com/office/drawing/2014/main" id="{BCD9DEEF-30F7-4927-928A-814CDD26D737}"/>
              </a:ext>
            </a:extLst>
          </p:cNvPr>
          <p:cNvSpPr/>
          <p:nvPr/>
        </p:nvSpPr>
        <p:spPr>
          <a:xfrm>
            <a:off x="6876256" y="3573015"/>
            <a:ext cx="1576120" cy="25898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Grafik 8">
            <a:extLst>
              <a:ext uri="{FF2B5EF4-FFF2-40B4-BE49-F238E27FC236}">
                <a16:creationId xmlns:a16="http://schemas.microsoft.com/office/drawing/2014/main" id="{FEF99FFF-F5FC-48D8-901A-479A64C6E8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4" y="3083025"/>
            <a:ext cx="4455033" cy="3450753"/>
          </a:xfrm>
          <a:prstGeom prst="rect">
            <a:avLst/>
          </a:prstGeom>
        </p:spPr>
      </p:pic>
      <p:pic>
        <p:nvPicPr>
          <p:cNvPr id="18" name="Grafik 17">
            <a:extLst>
              <a:ext uri="{FF2B5EF4-FFF2-40B4-BE49-F238E27FC236}">
                <a16:creationId xmlns:a16="http://schemas.microsoft.com/office/drawing/2014/main" id="{8A95451E-B419-471E-A97E-024E28FB8B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0" y="3083025"/>
            <a:ext cx="4464496" cy="3450753"/>
          </a:xfrm>
          <a:prstGeom prst="rect">
            <a:avLst/>
          </a:prstGeom>
        </p:spPr>
      </p:pic>
      <p:cxnSp>
        <p:nvCxnSpPr>
          <p:cNvPr id="19" name="Gerade Verbindung mit Pfeil 18">
            <a:extLst>
              <a:ext uri="{FF2B5EF4-FFF2-40B4-BE49-F238E27FC236}">
                <a16:creationId xmlns:a16="http://schemas.microsoft.com/office/drawing/2014/main" id="{C8D3A7F9-1152-4A4C-A87F-79E8F61E17C1}"/>
              </a:ext>
            </a:extLst>
          </p:cNvPr>
          <p:cNvCxnSpPr>
            <a:cxnSpLocks/>
          </p:cNvCxnSpPr>
          <p:nvPr/>
        </p:nvCxnSpPr>
        <p:spPr>
          <a:xfrm>
            <a:off x="236785" y="3953022"/>
            <a:ext cx="258563" cy="17123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Gerade Verbindung mit Pfeil 19">
            <a:extLst>
              <a:ext uri="{FF2B5EF4-FFF2-40B4-BE49-F238E27FC236}">
                <a16:creationId xmlns:a16="http://schemas.microsoft.com/office/drawing/2014/main" id="{7264C0FE-D8F7-4DF1-9951-9D699CF098E0}"/>
              </a:ext>
            </a:extLst>
          </p:cNvPr>
          <p:cNvCxnSpPr>
            <a:cxnSpLocks/>
          </p:cNvCxnSpPr>
          <p:nvPr/>
        </p:nvCxnSpPr>
        <p:spPr>
          <a:xfrm>
            <a:off x="708766" y="5764864"/>
            <a:ext cx="258563" cy="17123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1" name="Rechteck 20">
            <a:extLst>
              <a:ext uri="{FF2B5EF4-FFF2-40B4-BE49-F238E27FC236}">
                <a16:creationId xmlns:a16="http://schemas.microsoft.com/office/drawing/2014/main" id="{CF1A5902-8EE9-4E41-A9AE-F62265702038}"/>
              </a:ext>
            </a:extLst>
          </p:cNvPr>
          <p:cNvSpPr/>
          <p:nvPr/>
        </p:nvSpPr>
        <p:spPr>
          <a:xfrm>
            <a:off x="4691818" y="3573015"/>
            <a:ext cx="1600318" cy="76731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22" name="Gerade Verbindung mit Pfeil 21">
            <a:extLst>
              <a:ext uri="{FF2B5EF4-FFF2-40B4-BE49-F238E27FC236}">
                <a16:creationId xmlns:a16="http://schemas.microsoft.com/office/drawing/2014/main" id="{C890616C-A8EC-44E5-B62A-C1259F734A88}"/>
              </a:ext>
            </a:extLst>
          </p:cNvPr>
          <p:cNvCxnSpPr>
            <a:cxnSpLocks/>
          </p:cNvCxnSpPr>
          <p:nvPr/>
        </p:nvCxnSpPr>
        <p:spPr>
          <a:xfrm>
            <a:off x="8201869" y="3206501"/>
            <a:ext cx="258563" cy="17123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59609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7A090EA9-273F-4310-A090-7CEEC64B42E6}"/>
              </a:ext>
            </a:extLst>
          </p:cNvPr>
          <p:cNvPicPr>
            <a:picLocks noChangeAspect="1"/>
          </p:cNvPicPr>
          <p:nvPr/>
        </p:nvPicPr>
        <p:blipFill rotWithShape="1">
          <a:blip r:embed="rId2">
            <a:extLst>
              <a:ext uri="{28A0092B-C50C-407E-A947-70E740481C1C}">
                <a14:useLocalDpi xmlns:a14="http://schemas.microsoft.com/office/drawing/2010/main" val="0"/>
              </a:ext>
            </a:extLst>
          </a:blip>
          <a:srcRect t="11106" r="34250"/>
          <a:stretch/>
        </p:blipFill>
        <p:spPr>
          <a:xfrm>
            <a:off x="123444" y="3286455"/>
            <a:ext cx="4680000" cy="1964856"/>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100</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9: Enhanced Read Words</a:t>
            </a:r>
          </a:p>
          <a:p>
            <a:pPr marL="285750" indent="-285750">
              <a:buFont typeface="Arial" panose="020B0604020202020204" pitchFamily="34" charset="0"/>
              <a:buChar char="•"/>
            </a:pPr>
            <a:r>
              <a:rPr lang="en-US" sz="1200" b="0" dirty="0"/>
              <a:t>Continuous read operation on the user data area (user memory) of a data carrier; access to 2-byte data blocks</a:t>
            </a:r>
          </a:p>
          <a:p>
            <a:pPr marL="285750" indent="-285750">
              <a:buFont typeface="Arial" panose="020B0604020202020204" pitchFamily="34" charset="0"/>
              <a:buChar char="•"/>
            </a:pPr>
            <a:r>
              <a:rPr lang="en-US" sz="1200" b="0" dirty="0"/>
              <a:t>I_b_UserMemory_UID := False and I_b_EPC := False and I_b_SingleEnhanced := True</a:t>
            </a:r>
          </a:p>
          <a:p>
            <a:pPr marL="285750" indent="-285750">
              <a:buFont typeface="Arial" panose="020B0604020202020204" pitchFamily="34" charset="0"/>
              <a:buChar char="•"/>
            </a:pPr>
            <a:r>
              <a:rPr lang="en-US" sz="1200" b="0" dirty="0"/>
              <a:t>I_w_StartAddress := 16#0000 (variable) and I_i_WordNumber := 2 (variable)</a:t>
            </a:r>
          </a:p>
          <a:p>
            <a:pPr marL="285750" indent="-285750">
              <a:buFont typeface="Arial" panose="020B0604020202020204" pitchFamily="34" charset="0"/>
              <a:buChar char="•"/>
            </a:pPr>
            <a:r>
              <a:rPr lang="en-US" sz="1200" b="0" dirty="0"/>
              <a:t>Start by positive edge on I_b_StartRead; end via Quit command or initialization</a:t>
            </a:r>
          </a:p>
          <a:p>
            <a:pPr marL="285750" indent="-285750">
              <a:buFont typeface="Arial" panose="020B0604020202020204" pitchFamily="34" charset="0"/>
              <a:buChar char="•"/>
            </a:pPr>
            <a:r>
              <a:rPr lang="en-US" sz="1200" b="0" dirty="0"/>
              <a:t>Receipt of new data is signaled via signal change 0 </a:t>
            </a:r>
            <a:r>
              <a:rPr lang="en-US" sz="1200" b="0" dirty="0">
                <a:sym typeface="Wingdings" panose="05000000000000000000" pitchFamily="2" charset="2"/>
              </a:rPr>
              <a:t></a:t>
            </a:r>
            <a:r>
              <a:rPr lang="en-US" sz="1200" b="0" dirty="0"/>
              <a:t> 1 at IO_b_NewData</a:t>
            </a:r>
          </a:p>
          <a:p>
            <a:pPr marL="285750" indent="-285750">
              <a:buFont typeface="Arial" panose="020B0604020202020204" pitchFamily="34" charset="0"/>
              <a:buChar char="•"/>
            </a:pPr>
            <a:r>
              <a:rPr lang="en-US" sz="1200" b="0" dirty="0"/>
              <a:t>Reset of IO_b_NewData by the user</a:t>
            </a:r>
          </a:p>
        </p:txBody>
      </p:sp>
      <p:sp>
        <p:nvSpPr>
          <p:cNvPr id="19" name="Interaktive Schaltfläche: Zur Startseite wechseln 18">
            <a:hlinkClick r:id="rId3" action="ppaction://hlinksldjump" highlightClick="1"/>
            <a:extLst>
              <a:ext uri="{FF2B5EF4-FFF2-40B4-BE49-F238E27FC236}">
                <a16:creationId xmlns:a16="http://schemas.microsoft.com/office/drawing/2014/main" id="{5D0D6CB6-D5E6-40CF-8D9F-56600130031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feld 21">
            <a:extLst>
              <a:ext uri="{FF2B5EF4-FFF2-40B4-BE49-F238E27FC236}">
                <a16:creationId xmlns:a16="http://schemas.microsoft.com/office/drawing/2014/main" id="{6F384D32-D4F2-47E0-B0B4-E91B6156A62F}"/>
              </a:ext>
            </a:extLst>
          </p:cNvPr>
          <p:cNvSpPr txBox="1"/>
          <p:nvPr/>
        </p:nvSpPr>
        <p:spPr>
          <a:xfrm>
            <a:off x="123444" y="5393301"/>
            <a:ext cx="1892613"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Start read process; no tag in the detection zone:</a:t>
            </a:r>
          </a:p>
          <a:p>
            <a:r>
              <a:rPr lang="en-US" sz="900" dirty="0">
                <a:solidFill>
                  <a:schemeClr val="tx2"/>
                </a:solidFill>
              </a:rPr>
              <a:t>SingleEnhanced 	:= True</a:t>
            </a:r>
          </a:p>
          <a:p>
            <a:r>
              <a:rPr lang="en-US" sz="900" dirty="0">
                <a:solidFill>
                  <a:schemeClr val="tx2"/>
                </a:solidFill>
              </a:rPr>
              <a:t>User_UID 	:= False</a:t>
            </a:r>
          </a:p>
          <a:p>
            <a:r>
              <a:rPr lang="en-US" sz="900" dirty="0">
                <a:solidFill>
                  <a:schemeClr val="tx2"/>
                </a:solidFill>
              </a:rPr>
              <a:t>EPC 	:= False</a:t>
            </a:r>
          </a:p>
          <a:p>
            <a:r>
              <a:rPr lang="en-US" sz="900" dirty="0" err="1">
                <a:solidFill>
                  <a:schemeClr val="tx2"/>
                </a:solidFill>
              </a:rPr>
              <a:t>StartRead</a:t>
            </a:r>
            <a:r>
              <a:rPr lang="en-US" sz="900" dirty="0">
                <a:solidFill>
                  <a:schemeClr val="tx2"/>
                </a:solidFill>
              </a:rPr>
              <a:t> 	:= True</a:t>
            </a:r>
          </a:p>
          <a:p>
            <a:r>
              <a:rPr lang="en-US" sz="900" dirty="0">
                <a:solidFill>
                  <a:schemeClr val="tx2"/>
                </a:solidFill>
              </a:rPr>
              <a:t>Status 	= 16#05</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sp>
        <p:nvSpPr>
          <p:cNvPr id="23" name="Textfeld 22">
            <a:extLst>
              <a:ext uri="{FF2B5EF4-FFF2-40B4-BE49-F238E27FC236}">
                <a16:creationId xmlns:a16="http://schemas.microsoft.com/office/drawing/2014/main" id="{D8E3B5DC-6987-420C-982C-5E2F3638F7CC}"/>
              </a:ext>
            </a:extLst>
          </p:cNvPr>
          <p:cNvSpPr txBox="1"/>
          <p:nvPr/>
        </p:nvSpPr>
        <p:spPr>
          <a:xfrm>
            <a:off x="2092632" y="5400323"/>
            <a:ext cx="1892613"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Tag in the detection zone; receive of read in data Tag A:</a:t>
            </a:r>
          </a:p>
          <a:p>
            <a:r>
              <a:rPr lang="en-US" sz="900" dirty="0">
                <a:solidFill>
                  <a:schemeClr val="tx2"/>
                </a:solidFill>
              </a:rPr>
              <a:t>Busy 	= True</a:t>
            </a:r>
          </a:p>
          <a:p>
            <a:r>
              <a:rPr lang="en-US" sz="900" dirty="0">
                <a:solidFill>
                  <a:schemeClr val="tx2"/>
                </a:solidFill>
              </a:rPr>
              <a:t>Done 	= True</a:t>
            </a:r>
          </a:p>
          <a:p>
            <a:r>
              <a:rPr lang="en-US" sz="900" dirty="0">
                <a:solidFill>
                  <a:schemeClr val="tx2"/>
                </a:solidFill>
              </a:rPr>
              <a:t>Finish	= False</a:t>
            </a:r>
          </a:p>
          <a:p>
            <a:r>
              <a:rPr lang="en-US" sz="900" dirty="0">
                <a:solidFill>
                  <a:schemeClr val="tx2"/>
                </a:solidFill>
              </a:rPr>
              <a:t>NoDataCarrier 	= False</a:t>
            </a:r>
          </a:p>
          <a:p>
            <a:r>
              <a:rPr lang="en-US" sz="900" dirty="0">
                <a:solidFill>
                  <a:schemeClr val="tx2"/>
                </a:solidFill>
              </a:rPr>
              <a:t>Status 	= 16#00</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sp>
        <p:nvSpPr>
          <p:cNvPr id="24" name="Textfeld 23">
            <a:extLst>
              <a:ext uri="{FF2B5EF4-FFF2-40B4-BE49-F238E27FC236}">
                <a16:creationId xmlns:a16="http://schemas.microsoft.com/office/drawing/2014/main" id="{C297AE86-F62C-4B9C-B781-BD92F6347111}"/>
              </a:ext>
            </a:extLst>
          </p:cNvPr>
          <p:cNvSpPr txBox="1"/>
          <p:nvPr/>
        </p:nvSpPr>
        <p:spPr>
          <a:xfrm>
            <a:off x="6651630" y="2460643"/>
            <a:ext cx="1821093"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Cancel read process via Quit</a:t>
            </a:r>
          </a:p>
          <a:p>
            <a:r>
              <a:rPr lang="en-US" sz="900" dirty="0">
                <a:solidFill>
                  <a:schemeClr val="tx2"/>
                </a:solidFill>
                <a:sym typeface="Wingdings" panose="05000000000000000000" pitchFamily="2" charset="2"/>
              </a:rPr>
              <a:t>Quit 	:= True </a:t>
            </a:r>
          </a:p>
          <a:p>
            <a:r>
              <a:rPr lang="en-US" sz="900" dirty="0">
                <a:solidFill>
                  <a:schemeClr val="tx2"/>
                </a:solidFill>
                <a:sym typeface="Wingdings" panose="05000000000000000000" pitchFamily="2" charset="2"/>
              </a:rPr>
              <a:t>Busy	= False </a:t>
            </a:r>
          </a:p>
          <a:p>
            <a:r>
              <a:rPr lang="en-US" sz="900" dirty="0">
                <a:solidFill>
                  <a:schemeClr val="tx2"/>
                </a:solidFill>
                <a:sym typeface="Wingdings" panose="05000000000000000000" pitchFamily="2" charset="2"/>
              </a:rPr>
              <a:t>Done 	= True</a:t>
            </a:r>
          </a:p>
          <a:p>
            <a:r>
              <a:rPr lang="en-US" sz="900" dirty="0">
                <a:solidFill>
                  <a:schemeClr val="tx2"/>
                </a:solidFill>
                <a:sym typeface="Wingdings" panose="05000000000000000000" pitchFamily="2" charset="2"/>
              </a:rPr>
              <a:t>Finish 	= True</a:t>
            </a:r>
          </a:p>
          <a:p>
            <a:r>
              <a:rPr lang="en-US" sz="900" dirty="0">
                <a:solidFill>
                  <a:schemeClr val="tx2"/>
                </a:solidFill>
                <a:sym typeface="Wingdings" panose="05000000000000000000" pitchFamily="2" charset="2"/>
              </a:rPr>
              <a:t>NoDataCarrier	= False</a:t>
            </a:r>
          </a:p>
          <a:p>
            <a:r>
              <a:rPr lang="en-US" sz="900" dirty="0">
                <a:solidFill>
                  <a:schemeClr val="tx2"/>
                </a:solidFill>
              </a:rPr>
              <a:t>Status 	= 16#00</a:t>
            </a:r>
            <a:endParaRPr lang="en-US" sz="900" dirty="0">
              <a:solidFill>
                <a:schemeClr val="tx2"/>
              </a:solidFill>
              <a:sym typeface="Wingdings" panose="05000000000000000000" pitchFamily="2" charset="2"/>
            </a:endParaRP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sp>
        <p:nvSpPr>
          <p:cNvPr id="25" name="Textfeld 24">
            <a:extLst>
              <a:ext uri="{FF2B5EF4-FFF2-40B4-BE49-F238E27FC236}">
                <a16:creationId xmlns:a16="http://schemas.microsoft.com/office/drawing/2014/main" id="{1AC59A03-C8B2-4B25-8F84-BC9F017968E8}"/>
              </a:ext>
            </a:extLst>
          </p:cNvPr>
          <p:cNvSpPr txBox="1"/>
          <p:nvPr/>
        </p:nvSpPr>
        <p:spPr>
          <a:xfrm>
            <a:off x="4427984" y="5400323"/>
            <a:ext cx="2304256"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Start read process; read process active; tag inside detection zone:</a:t>
            </a:r>
          </a:p>
          <a:p>
            <a:r>
              <a:rPr lang="en-US" sz="900" dirty="0">
                <a:solidFill>
                  <a:schemeClr val="tx2"/>
                </a:solidFill>
              </a:rPr>
              <a:t>SingleEnhanced 	:= True</a:t>
            </a:r>
          </a:p>
          <a:p>
            <a:r>
              <a:rPr lang="en-US" sz="900" dirty="0">
                <a:solidFill>
                  <a:schemeClr val="tx2"/>
                </a:solidFill>
              </a:rPr>
              <a:t>User_UID 	:= False</a:t>
            </a:r>
          </a:p>
          <a:p>
            <a:r>
              <a:rPr lang="en-US" sz="900" dirty="0">
                <a:solidFill>
                  <a:schemeClr val="tx2"/>
                </a:solidFill>
              </a:rPr>
              <a:t>EPC 	:= False</a:t>
            </a:r>
          </a:p>
          <a:p>
            <a:r>
              <a:rPr lang="en-US" sz="900" dirty="0" err="1">
                <a:solidFill>
                  <a:schemeClr val="tx2"/>
                </a:solidFill>
              </a:rPr>
              <a:t>StartRead</a:t>
            </a:r>
            <a:r>
              <a:rPr lang="en-US" sz="900" dirty="0">
                <a:solidFill>
                  <a:schemeClr val="tx2"/>
                </a:solidFill>
              </a:rPr>
              <a:t> 	:= True</a:t>
            </a:r>
          </a:p>
          <a:p>
            <a:r>
              <a:rPr lang="en-US" sz="900" dirty="0">
                <a:solidFill>
                  <a:schemeClr val="tx2"/>
                </a:solidFill>
              </a:rPr>
              <a:t>Status 	= 16#00</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sp>
        <p:nvSpPr>
          <p:cNvPr id="26" name="Textfeld 25">
            <a:extLst>
              <a:ext uri="{FF2B5EF4-FFF2-40B4-BE49-F238E27FC236}">
                <a16:creationId xmlns:a16="http://schemas.microsoft.com/office/drawing/2014/main" id="{C02BAA98-AE19-42C9-9C71-A6B03B302E0C}"/>
              </a:ext>
            </a:extLst>
          </p:cNvPr>
          <p:cNvSpPr txBox="1"/>
          <p:nvPr/>
        </p:nvSpPr>
        <p:spPr>
          <a:xfrm>
            <a:off x="6649170" y="3754399"/>
            <a:ext cx="1821093"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Read process active; Tag leave detection zone</a:t>
            </a:r>
          </a:p>
          <a:p>
            <a:r>
              <a:rPr lang="en-US" sz="900" dirty="0">
                <a:solidFill>
                  <a:schemeClr val="tx2"/>
                </a:solidFill>
                <a:sym typeface="Wingdings" panose="05000000000000000000" pitchFamily="2" charset="2"/>
              </a:rPr>
              <a:t>Busy	= True </a:t>
            </a:r>
          </a:p>
          <a:p>
            <a:r>
              <a:rPr lang="en-US" sz="900" dirty="0">
                <a:solidFill>
                  <a:schemeClr val="tx2"/>
                </a:solidFill>
                <a:sym typeface="Wingdings" panose="05000000000000000000" pitchFamily="2" charset="2"/>
              </a:rPr>
              <a:t>Done 	= False</a:t>
            </a:r>
          </a:p>
          <a:p>
            <a:r>
              <a:rPr lang="en-US" sz="900" dirty="0">
                <a:solidFill>
                  <a:schemeClr val="tx2"/>
                </a:solidFill>
                <a:sym typeface="Wingdings" panose="05000000000000000000" pitchFamily="2" charset="2"/>
              </a:rPr>
              <a:t>Finish 	= False</a:t>
            </a:r>
          </a:p>
          <a:p>
            <a:r>
              <a:rPr lang="en-US" sz="900" dirty="0">
                <a:solidFill>
                  <a:schemeClr val="tx2"/>
                </a:solidFill>
                <a:sym typeface="Wingdings" panose="05000000000000000000" pitchFamily="2" charset="2"/>
              </a:rPr>
              <a:t>NoDataCarrier	= True</a:t>
            </a:r>
          </a:p>
          <a:p>
            <a:r>
              <a:rPr lang="en-US" sz="900" dirty="0">
                <a:solidFill>
                  <a:schemeClr val="tx2"/>
                </a:solidFill>
                <a:sym typeface="Wingdings" panose="05000000000000000000" pitchFamily="2" charset="2"/>
              </a:rPr>
              <a:t>Status	= 16#05</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cxnSp>
        <p:nvCxnSpPr>
          <p:cNvPr id="27" name="Gerade Verbindung mit Pfeil 26">
            <a:extLst>
              <a:ext uri="{FF2B5EF4-FFF2-40B4-BE49-F238E27FC236}">
                <a16:creationId xmlns:a16="http://schemas.microsoft.com/office/drawing/2014/main" id="{EE65DCB5-3B8E-4A23-B7E7-046F42A2146E}"/>
              </a:ext>
            </a:extLst>
          </p:cNvPr>
          <p:cNvCxnSpPr>
            <a:cxnSpLocks/>
            <a:stCxn id="22" idx="0"/>
          </p:cNvCxnSpPr>
          <p:nvPr/>
        </p:nvCxnSpPr>
        <p:spPr>
          <a:xfrm flipV="1">
            <a:off x="1069751" y="4005064"/>
            <a:ext cx="336053" cy="138823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Gerade Verbindung mit Pfeil 30">
            <a:extLst>
              <a:ext uri="{FF2B5EF4-FFF2-40B4-BE49-F238E27FC236}">
                <a16:creationId xmlns:a16="http://schemas.microsoft.com/office/drawing/2014/main" id="{7410A807-371B-4483-8D2B-F7CFE0520F5F}"/>
              </a:ext>
            </a:extLst>
          </p:cNvPr>
          <p:cNvCxnSpPr>
            <a:cxnSpLocks/>
            <a:stCxn id="22" idx="0"/>
          </p:cNvCxnSpPr>
          <p:nvPr/>
        </p:nvCxnSpPr>
        <p:spPr>
          <a:xfrm flipV="1">
            <a:off x="1069751" y="4935098"/>
            <a:ext cx="434431" cy="45820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Gerade Verbindung mit Pfeil 33">
            <a:extLst>
              <a:ext uri="{FF2B5EF4-FFF2-40B4-BE49-F238E27FC236}">
                <a16:creationId xmlns:a16="http://schemas.microsoft.com/office/drawing/2014/main" id="{24A3279E-886F-4421-B631-4C8586ADFFE2}"/>
              </a:ext>
            </a:extLst>
          </p:cNvPr>
          <p:cNvCxnSpPr>
            <a:cxnSpLocks/>
            <a:stCxn id="22" idx="0"/>
          </p:cNvCxnSpPr>
          <p:nvPr/>
        </p:nvCxnSpPr>
        <p:spPr>
          <a:xfrm flipV="1">
            <a:off x="1069751" y="5164199"/>
            <a:ext cx="484460" cy="22910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0" name="Gerade Verbindung mit Pfeil 39">
            <a:extLst>
              <a:ext uri="{FF2B5EF4-FFF2-40B4-BE49-F238E27FC236}">
                <a16:creationId xmlns:a16="http://schemas.microsoft.com/office/drawing/2014/main" id="{57B452DF-63AF-49D7-89B7-D6BE9115FF88}"/>
              </a:ext>
            </a:extLst>
          </p:cNvPr>
          <p:cNvCxnSpPr>
            <a:cxnSpLocks/>
            <a:stCxn id="23" idx="0"/>
          </p:cNvCxnSpPr>
          <p:nvPr/>
        </p:nvCxnSpPr>
        <p:spPr>
          <a:xfrm flipH="1" flipV="1">
            <a:off x="2072613" y="4544455"/>
            <a:ext cx="966326" cy="85586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4" name="Gerade Verbindung mit Pfeil 43">
            <a:extLst>
              <a:ext uri="{FF2B5EF4-FFF2-40B4-BE49-F238E27FC236}">
                <a16:creationId xmlns:a16="http://schemas.microsoft.com/office/drawing/2014/main" id="{672D7AF9-EAFE-4891-A310-2596B5CBAEBD}"/>
              </a:ext>
            </a:extLst>
          </p:cNvPr>
          <p:cNvCxnSpPr>
            <a:cxnSpLocks/>
            <a:stCxn id="23" idx="0"/>
          </p:cNvCxnSpPr>
          <p:nvPr/>
        </p:nvCxnSpPr>
        <p:spPr>
          <a:xfrm flipH="1" flipV="1">
            <a:off x="2046491" y="4935098"/>
            <a:ext cx="992448" cy="46522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7" name="Gerade Verbindung mit Pfeil 46">
            <a:extLst>
              <a:ext uri="{FF2B5EF4-FFF2-40B4-BE49-F238E27FC236}">
                <a16:creationId xmlns:a16="http://schemas.microsoft.com/office/drawing/2014/main" id="{01A5D3BC-48B5-40CC-8EC8-6B560A4A04F7}"/>
              </a:ext>
            </a:extLst>
          </p:cNvPr>
          <p:cNvCxnSpPr>
            <a:cxnSpLocks/>
            <a:stCxn id="23" idx="0"/>
          </p:cNvCxnSpPr>
          <p:nvPr/>
        </p:nvCxnSpPr>
        <p:spPr>
          <a:xfrm flipH="1" flipV="1">
            <a:off x="2122642" y="5204244"/>
            <a:ext cx="916297" cy="19607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0" name="Gerade Verbindung mit Pfeil 49">
            <a:extLst>
              <a:ext uri="{FF2B5EF4-FFF2-40B4-BE49-F238E27FC236}">
                <a16:creationId xmlns:a16="http://schemas.microsoft.com/office/drawing/2014/main" id="{77368EAA-D03B-4641-9C3A-5380F99BC0B2}"/>
              </a:ext>
            </a:extLst>
          </p:cNvPr>
          <p:cNvCxnSpPr>
            <a:cxnSpLocks/>
            <a:stCxn id="24" idx="1"/>
          </p:cNvCxnSpPr>
          <p:nvPr/>
        </p:nvCxnSpPr>
        <p:spPr>
          <a:xfrm flipH="1">
            <a:off x="2699792" y="3050993"/>
            <a:ext cx="3951838" cy="1127920"/>
          </a:xfrm>
          <a:prstGeom prst="straightConnector1">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55" name="Gerade Verbindung mit Pfeil 54">
            <a:extLst>
              <a:ext uri="{FF2B5EF4-FFF2-40B4-BE49-F238E27FC236}">
                <a16:creationId xmlns:a16="http://schemas.microsoft.com/office/drawing/2014/main" id="{1550AA1E-8114-414B-A6C0-215402B920CA}"/>
              </a:ext>
            </a:extLst>
          </p:cNvPr>
          <p:cNvCxnSpPr>
            <a:cxnSpLocks/>
            <a:stCxn id="24" idx="1"/>
          </p:cNvCxnSpPr>
          <p:nvPr/>
        </p:nvCxnSpPr>
        <p:spPr>
          <a:xfrm flipH="1">
            <a:off x="4304306" y="3050993"/>
            <a:ext cx="2347324" cy="1127920"/>
          </a:xfrm>
          <a:prstGeom prst="straightConnector1">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28" name="Gerade Verbindung mit Pfeil 27">
            <a:extLst>
              <a:ext uri="{FF2B5EF4-FFF2-40B4-BE49-F238E27FC236}">
                <a16:creationId xmlns:a16="http://schemas.microsoft.com/office/drawing/2014/main" id="{A78BD7C7-DFD5-427A-BBA3-DFD65E82BDB8}"/>
              </a:ext>
            </a:extLst>
          </p:cNvPr>
          <p:cNvCxnSpPr>
            <a:cxnSpLocks/>
            <a:stCxn id="26" idx="1"/>
          </p:cNvCxnSpPr>
          <p:nvPr/>
        </p:nvCxnSpPr>
        <p:spPr>
          <a:xfrm flipH="1">
            <a:off x="3787921" y="4344749"/>
            <a:ext cx="2861249" cy="24523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Gerade Verbindung mit Pfeil 28">
            <a:extLst>
              <a:ext uri="{FF2B5EF4-FFF2-40B4-BE49-F238E27FC236}">
                <a16:creationId xmlns:a16="http://schemas.microsoft.com/office/drawing/2014/main" id="{70FE4879-C363-41C9-9619-9B8C3BDE0458}"/>
              </a:ext>
            </a:extLst>
          </p:cNvPr>
          <p:cNvCxnSpPr>
            <a:cxnSpLocks/>
            <a:stCxn id="26" idx="1"/>
          </p:cNvCxnSpPr>
          <p:nvPr/>
        </p:nvCxnSpPr>
        <p:spPr>
          <a:xfrm flipH="1">
            <a:off x="3842991" y="4344749"/>
            <a:ext cx="2806179" cy="59034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2" name="Gerade Verbindung mit Pfeil 31">
            <a:extLst>
              <a:ext uri="{FF2B5EF4-FFF2-40B4-BE49-F238E27FC236}">
                <a16:creationId xmlns:a16="http://schemas.microsoft.com/office/drawing/2014/main" id="{00F7A65E-E57E-4614-B966-1A777249B782}"/>
              </a:ext>
            </a:extLst>
          </p:cNvPr>
          <p:cNvCxnSpPr>
            <a:cxnSpLocks/>
            <a:stCxn id="26" idx="1"/>
          </p:cNvCxnSpPr>
          <p:nvPr/>
        </p:nvCxnSpPr>
        <p:spPr>
          <a:xfrm flipH="1">
            <a:off x="3842991" y="4344749"/>
            <a:ext cx="2806179" cy="83558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5" name="Gerade Verbindung mit Pfeil 34">
            <a:extLst>
              <a:ext uri="{FF2B5EF4-FFF2-40B4-BE49-F238E27FC236}">
                <a16:creationId xmlns:a16="http://schemas.microsoft.com/office/drawing/2014/main" id="{60681A8E-754C-4134-92ED-F94A3CE2ADB3}"/>
              </a:ext>
            </a:extLst>
          </p:cNvPr>
          <p:cNvCxnSpPr>
            <a:cxnSpLocks/>
            <a:stCxn id="25" idx="1"/>
          </p:cNvCxnSpPr>
          <p:nvPr/>
        </p:nvCxnSpPr>
        <p:spPr>
          <a:xfrm flipH="1" flipV="1">
            <a:off x="3285834" y="4005064"/>
            <a:ext cx="1142150" cy="198560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0520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fik 10">
            <a:extLst>
              <a:ext uri="{FF2B5EF4-FFF2-40B4-BE49-F238E27FC236}">
                <a16:creationId xmlns:a16="http://schemas.microsoft.com/office/drawing/2014/main" id="{C30C116A-12D8-43CD-9513-305FA4156A9D}"/>
              </a:ext>
            </a:extLst>
          </p:cNvPr>
          <p:cNvPicPr>
            <a:picLocks noChangeAspect="1"/>
          </p:cNvPicPr>
          <p:nvPr/>
        </p:nvPicPr>
        <p:blipFill rotWithShape="1">
          <a:blip r:embed="rId2">
            <a:extLst>
              <a:ext uri="{28A0092B-C50C-407E-A947-70E740481C1C}">
                <a14:useLocalDpi xmlns:a14="http://schemas.microsoft.com/office/drawing/2010/main" val="0"/>
              </a:ext>
            </a:extLst>
          </a:blip>
          <a:srcRect t="10920" r="16138"/>
          <a:stretch/>
        </p:blipFill>
        <p:spPr>
          <a:xfrm>
            <a:off x="123444" y="1835202"/>
            <a:ext cx="6840000" cy="2256198"/>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101</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9: Enhanced Read Words</a:t>
            </a:r>
          </a:p>
        </p:txBody>
      </p:sp>
      <p:sp>
        <p:nvSpPr>
          <p:cNvPr id="19" name="Interaktive Schaltfläche: Zur Startseite wechseln 18">
            <a:hlinkClick r:id="rId3" action="ppaction://hlinksldjump" highlightClick="1"/>
            <a:extLst>
              <a:ext uri="{FF2B5EF4-FFF2-40B4-BE49-F238E27FC236}">
                <a16:creationId xmlns:a16="http://schemas.microsoft.com/office/drawing/2014/main" id="{5D0D6CB6-D5E6-40CF-8D9F-56600130031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feld 21">
            <a:extLst>
              <a:ext uri="{FF2B5EF4-FFF2-40B4-BE49-F238E27FC236}">
                <a16:creationId xmlns:a16="http://schemas.microsoft.com/office/drawing/2014/main" id="{B07FA29C-274A-4EA1-A66E-57B955577A17}"/>
              </a:ext>
            </a:extLst>
          </p:cNvPr>
          <p:cNvSpPr txBox="1"/>
          <p:nvPr/>
        </p:nvSpPr>
        <p:spPr>
          <a:xfrm>
            <a:off x="123444" y="5393301"/>
            <a:ext cx="1892613"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Start read process; no tag in the detection zone:</a:t>
            </a:r>
          </a:p>
          <a:p>
            <a:r>
              <a:rPr lang="en-US" sz="900" dirty="0">
                <a:solidFill>
                  <a:schemeClr val="tx2"/>
                </a:solidFill>
              </a:rPr>
              <a:t>SingleEnhanced 	:= True</a:t>
            </a:r>
          </a:p>
          <a:p>
            <a:r>
              <a:rPr lang="en-US" sz="900" dirty="0">
                <a:solidFill>
                  <a:schemeClr val="tx2"/>
                </a:solidFill>
              </a:rPr>
              <a:t>User_UID 	:= False</a:t>
            </a:r>
          </a:p>
          <a:p>
            <a:r>
              <a:rPr lang="en-US" sz="900" dirty="0">
                <a:solidFill>
                  <a:schemeClr val="tx2"/>
                </a:solidFill>
              </a:rPr>
              <a:t>EPC 	:= False</a:t>
            </a:r>
          </a:p>
          <a:p>
            <a:r>
              <a:rPr lang="en-US" sz="900" dirty="0" err="1">
                <a:solidFill>
                  <a:schemeClr val="tx2"/>
                </a:solidFill>
              </a:rPr>
              <a:t>StartRead</a:t>
            </a:r>
            <a:r>
              <a:rPr lang="en-US" sz="900" dirty="0">
                <a:solidFill>
                  <a:schemeClr val="tx2"/>
                </a:solidFill>
              </a:rPr>
              <a:t> 	:= True</a:t>
            </a:r>
          </a:p>
          <a:p>
            <a:r>
              <a:rPr lang="en-US" sz="900" dirty="0">
                <a:solidFill>
                  <a:schemeClr val="tx2"/>
                </a:solidFill>
              </a:rPr>
              <a:t>Status 	= 16#05</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cxnSp>
        <p:nvCxnSpPr>
          <p:cNvPr id="9" name="Gerade Verbindung mit Pfeil 8"/>
          <p:cNvCxnSpPr>
            <a:cxnSpLocks/>
            <a:stCxn id="22" idx="0"/>
          </p:cNvCxnSpPr>
          <p:nvPr/>
        </p:nvCxnSpPr>
        <p:spPr>
          <a:xfrm flipV="1">
            <a:off x="1069751" y="2611611"/>
            <a:ext cx="546718" cy="278169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Gerade Verbindung mit Pfeil 24">
            <a:extLst>
              <a:ext uri="{FF2B5EF4-FFF2-40B4-BE49-F238E27FC236}">
                <a16:creationId xmlns:a16="http://schemas.microsoft.com/office/drawing/2014/main" id="{BDC3D40C-9BD0-4EAA-ABE0-D963E2CEA958}"/>
              </a:ext>
            </a:extLst>
          </p:cNvPr>
          <p:cNvCxnSpPr>
            <a:cxnSpLocks/>
            <a:stCxn id="22" idx="0"/>
          </p:cNvCxnSpPr>
          <p:nvPr/>
        </p:nvCxnSpPr>
        <p:spPr>
          <a:xfrm flipV="1">
            <a:off x="1069751" y="3744476"/>
            <a:ext cx="659831" cy="164882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Gerade Verbindung mit Pfeil 27">
            <a:extLst>
              <a:ext uri="{FF2B5EF4-FFF2-40B4-BE49-F238E27FC236}">
                <a16:creationId xmlns:a16="http://schemas.microsoft.com/office/drawing/2014/main" id="{1EA1FF16-BD3D-42C9-903E-6286036C7AAF}"/>
              </a:ext>
            </a:extLst>
          </p:cNvPr>
          <p:cNvCxnSpPr>
            <a:cxnSpLocks/>
            <a:stCxn id="22" idx="0"/>
          </p:cNvCxnSpPr>
          <p:nvPr/>
        </p:nvCxnSpPr>
        <p:spPr>
          <a:xfrm flipV="1">
            <a:off x="1069751" y="3942000"/>
            <a:ext cx="671590" cy="145130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1" name="Textfeld 30">
            <a:extLst>
              <a:ext uri="{FF2B5EF4-FFF2-40B4-BE49-F238E27FC236}">
                <a16:creationId xmlns:a16="http://schemas.microsoft.com/office/drawing/2014/main" id="{A0BCFF13-40FD-44EB-8DC1-8087747FABE0}"/>
              </a:ext>
            </a:extLst>
          </p:cNvPr>
          <p:cNvSpPr txBox="1"/>
          <p:nvPr/>
        </p:nvSpPr>
        <p:spPr>
          <a:xfrm>
            <a:off x="2092632" y="5400323"/>
            <a:ext cx="1892613"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Tag in the detection zone; receive of read in data Tag A:</a:t>
            </a:r>
          </a:p>
          <a:p>
            <a:r>
              <a:rPr lang="en-US" sz="900" dirty="0">
                <a:solidFill>
                  <a:schemeClr val="tx2"/>
                </a:solidFill>
              </a:rPr>
              <a:t>Busy 	= True</a:t>
            </a:r>
          </a:p>
          <a:p>
            <a:r>
              <a:rPr lang="en-US" sz="900" dirty="0">
                <a:solidFill>
                  <a:schemeClr val="tx2"/>
                </a:solidFill>
              </a:rPr>
              <a:t>Done 	= True</a:t>
            </a:r>
          </a:p>
          <a:p>
            <a:r>
              <a:rPr lang="en-US" sz="900" dirty="0">
                <a:solidFill>
                  <a:schemeClr val="tx2"/>
                </a:solidFill>
              </a:rPr>
              <a:t>Finish	= False</a:t>
            </a:r>
          </a:p>
          <a:p>
            <a:r>
              <a:rPr lang="en-US" sz="900" dirty="0">
                <a:solidFill>
                  <a:schemeClr val="tx2"/>
                </a:solidFill>
              </a:rPr>
              <a:t>NoDataCarrier 	= False</a:t>
            </a:r>
          </a:p>
          <a:p>
            <a:r>
              <a:rPr lang="en-US" sz="900" dirty="0">
                <a:solidFill>
                  <a:schemeClr val="tx2"/>
                </a:solidFill>
              </a:rPr>
              <a:t>Status 	= 16#00</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cxnSp>
        <p:nvCxnSpPr>
          <p:cNvPr id="10" name="Gerade Verbindung mit Pfeil 9"/>
          <p:cNvCxnSpPr>
            <a:cxnSpLocks/>
            <a:stCxn id="31" idx="0"/>
          </p:cNvCxnSpPr>
          <p:nvPr/>
        </p:nvCxnSpPr>
        <p:spPr>
          <a:xfrm flipH="1" flipV="1">
            <a:off x="2380857" y="3290995"/>
            <a:ext cx="658082" cy="210932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Gerade Verbindung mit Pfeil 33">
            <a:extLst>
              <a:ext uri="{FF2B5EF4-FFF2-40B4-BE49-F238E27FC236}">
                <a16:creationId xmlns:a16="http://schemas.microsoft.com/office/drawing/2014/main" id="{D101B9B5-23B0-4114-A453-1194FB5AF9CB}"/>
              </a:ext>
            </a:extLst>
          </p:cNvPr>
          <p:cNvCxnSpPr>
            <a:cxnSpLocks/>
            <a:stCxn id="31" idx="0"/>
          </p:cNvCxnSpPr>
          <p:nvPr/>
        </p:nvCxnSpPr>
        <p:spPr>
          <a:xfrm flipH="1" flipV="1">
            <a:off x="2412000" y="3861049"/>
            <a:ext cx="626939" cy="153927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7" name="Gerade Verbindung mit Pfeil 36">
            <a:extLst>
              <a:ext uri="{FF2B5EF4-FFF2-40B4-BE49-F238E27FC236}">
                <a16:creationId xmlns:a16="http://schemas.microsoft.com/office/drawing/2014/main" id="{797EAE40-C6A6-456B-B301-AAC5F34BD5CB}"/>
              </a:ext>
            </a:extLst>
          </p:cNvPr>
          <p:cNvCxnSpPr>
            <a:cxnSpLocks/>
            <a:stCxn id="31" idx="0"/>
          </p:cNvCxnSpPr>
          <p:nvPr/>
        </p:nvCxnSpPr>
        <p:spPr>
          <a:xfrm flipH="1" flipV="1">
            <a:off x="2352232" y="3744476"/>
            <a:ext cx="686707" cy="165584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0" name="Textfeld 39">
            <a:extLst>
              <a:ext uri="{FF2B5EF4-FFF2-40B4-BE49-F238E27FC236}">
                <a16:creationId xmlns:a16="http://schemas.microsoft.com/office/drawing/2014/main" id="{BC0AAE30-D2CA-45A3-9D9E-A4E0A99EF32A}"/>
              </a:ext>
            </a:extLst>
          </p:cNvPr>
          <p:cNvSpPr txBox="1"/>
          <p:nvPr/>
        </p:nvSpPr>
        <p:spPr>
          <a:xfrm>
            <a:off x="4036689" y="5400323"/>
            <a:ext cx="1892613"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Receive additional information Tag A:</a:t>
            </a:r>
          </a:p>
          <a:p>
            <a:r>
              <a:rPr lang="en-US" sz="900" dirty="0">
                <a:solidFill>
                  <a:schemeClr val="tx2"/>
                </a:solidFill>
              </a:rPr>
              <a:t>Busy 	= True</a:t>
            </a:r>
          </a:p>
          <a:p>
            <a:r>
              <a:rPr lang="en-US" sz="900" dirty="0">
                <a:solidFill>
                  <a:schemeClr val="tx2"/>
                </a:solidFill>
              </a:rPr>
              <a:t>Done 	= True</a:t>
            </a:r>
          </a:p>
          <a:p>
            <a:r>
              <a:rPr lang="en-US" sz="900" dirty="0">
                <a:solidFill>
                  <a:schemeClr val="tx2"/>
                </a:solidFill>
              </a:rPr>
              <a:t>Finish	= False</a:t>
            </a:r>
          </a:p>
          <a:p>
            <a:r>
              <a:rPr lang="en-US" sz="900" dirty="0">
                <a:solidFill>
                  <a:schemeClr val="tx2"/>
                </a:solidFill>
              </a:rPr>
              <a:t>NoDataCarrier 	= False</a:t>
            </a:r>
          </a:p>
          <a:p>
            <a:r>
              <a:rPr lang="en-US" sz="900" dirty="0">
                <a:solidFill>
                  <a:schemeClr val="tx2"/>
                </a:solidFill>
              </a:rPr>
              <a:t>Status 	= 16#0B</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cxnSp>
        <p:nvCxnSpPr>
          <p:cNvPr id="41" name="Gerade Verbindung mit Pfeil 40">
            <a:extLst>
              <a:ext uri="{FF2B5EF4-FFF2-40B4-BE49-F238E27FC236}">
                <a16:creationId xmlns:a16="http://schemas.microsoft.com/office/drawing/2014/main" id="{5CC03CE4-116E-47FB-BB39-BE0050202CF5}"/>
              </a:ext>
            </a:extLst>
          </p:cNvPr>
          <p:cNvCxnSpPr>
            <a:cxnSpLocks/>
            <a:stCxn id="40" idx="0"/>
          </p:cNvCxnSpPr>
          <p:nvPr/>
        </p:nvCxnSpPr>
        <p:spPr>
          <a:xfrm flipH="1" flipV="1">
            <a:off x="3036303" y="3970034"/>
            <a:ext cx="1946693" cy="1430289"/>
          </a:xfrm>
          <a:prstGeom prst="straightConnector1">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51" name="Textfeld 50">
            <a:extLst>
              <a:ext uri="{FF2B5EF4-FFF2-40B4-BE49-F238E27FC236}">
                <a16:creationId xmlns:a16="http://schemas.microsoft.com/office/drawing/2014/main" id="{03240E4B-21B4-4863-A29C-195D70187225}"/>
              </a:ext>
            </a:extLst>
          </p:cNvPr>
          <p:cNvSpPr txBox="1"/>
          <p:nvPr/>
        </p:nvSpPr>
        <p:spPr>
          <a:xfrm>
            <a:off x="7256182" y="1486451"/>
            <a:ext cx="1821093"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Cancel read process via Quit</a:t>
            </a:r>
          </a:p>
          <a:p>
            <a:r>
              <a:rPr lang="en-US" sz="900" dirty="0">
                <a:solidFill>
                  <a:schemeClr val="tx2"/>
                </a:solidFill>
                <a:sym typeface="Wingdings" panose="05000000000000000000" pitchFamily="2" charset="2"/>
              </a:rPr>
              <a:t>Quit 	:= True </a:t>
            </a:r>
          </a:p>
          <a:p>
            <a:r>
              <a:rPr lang="en-US" sz="900" dirty="0">
                <a:solidFill>
                  <a:schemeClr val="tx2"/>
                </a:solidFill>
                <a:sym typeface="Wingdings" panose="05000000000000000000" pitchFamily="2" charset="2"/>
              </a:rPr>
              <a:t>Busy	= False </a:t>
            </a:r>
          </a:p>
          <a:p>
            <a:r>
              <a:rPr lang="en-US" sz="900" dirty="0">
                <a:solidFill>
                  <a:schemeClr val="tx2"/>
                </a:solidFill>
                <a:sym typeface="Wingdings" panose="05000000000000000000" pitchFamily="2" charset="2"/>
              </a:rPr>
              <a:t>Done 	= True</a:t>
            </a:r>
          </a:p>
          <a:p>
            <a:r>
              <a:rPr lang="en-US" sz="900" dirty="0">
                <a:solidFill>
                  <a:schemeClr val="tx2"/>
                </a:solidFill>
                <a:sym typeface="Wingdings" panose="05000000000000000000" pitchFamily="2" charset="2"/>
              </a:rPr>
              <a:t>Finish 	= True</a:t>
            </a:r>
          </a:p>
          <a:p>
            <a:r>
              <a:rPr lang="en-US" sz="900" dirty="0">
                <a:solidFill>
                  <a:schemeClr val="tx2"/>
                </a:solidFill>
                <a:sym typeface="Wingdings" panose="05000000000000000000" pitchFamily="2" charset="2"/>
              </a:rPr>
              <a:t>NoDataCarrier	= False</a:t>
            </a:r>
          </a:p>
          <a:p>
            <a:r>
              <a:rPr lang="en-US" sz="900" dirty="0">
                <a:solidFill>
                  <a:schemeClr val="tx2"/>
                </a:solidFill>
              </a:rPr>
              <a:t>Status 	= 16#00</a:t>
            </a:r>
            <a:endParaRPr lang="en-US" sz="900" dirty="0">
              <a:solidFill>
                <a:schemeClr val="tx2"/>
              </a:solidFill>
              <a:sym typeface="Wingdings" panose="05000000000000000000" pitchFamily="2" charset="2"/>
            </a:endParaRP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cxnSp>
        <p:nvCxnSpPr>
          <p:cNvPr id="52" name="Gerade Verbindung mit Pfeil 51">
            <a:extLst>
              <a:ext uri="{FF2B5EF4-FFF2-40B4-BE49-F238E27FC236}">
                <a16:creationId xmlns:a16="http://schemas.microsoft.com/office/drawing/2014/main" id="{4D914F6F-A58B-4B40-81B3-C8F0DB30A8C8}"/>
              </a:ext>
            </a:extLst>
          </p:cNvPr>
          <p:cNvCxnSpPr>
            <a:cxnSpLocks/>
            <a:stCxn id="51" idx="1"/>
          </p:cNvCxnSpPr>
          <p:nvPr/>
        </p:nvCxnSpPr>
        <p:spPr>
          <a:xfrm flipH="1">
            <a:off x="3635896" y="2076801"/>
            <a:ext cx="3620286" cy="787407"/>
          </a:xfrm>
          <a:prstGeom prst="straightConnector1">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55" name="Gerade Verbindung mit Pfeil 54">
            <a:extLst>
              <a:ext uri="{FF2B5EF4-FFF2-40B4-BE49-F238E27FC236}">
                <a16:creationId xmlns:a16="http://schemas.microsoft.com/office/drawing/2014/main" id="{E3DC942D-772B-4D07-B319-7195C0263BBB}"/>
              </a:ext>
            </a:extLst>
          </p:cNvPr>
          <p:cNvCxnSpPr>
            <a:cxnSpLocks/>
            <a:stCxn id="51" idx="1"/>
          </p:cNvCxnSpPr>
          <p:nvPr/>
        </p:nvCxnSpPr>
        <p:spPr>
          <a:xfrm flipH="1">
            <a:off x="6372200" y="2076801"/>
            <a:ext cx="883982" cy="759026"/>
          </a:xfrm>
          <a:prstGeom prst="straightConnector1">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58" name="Textfeld 57">
            <a:extLst>
              <a:ext uri="{FF2B5EF4-FFF2-40B4-BE49-F238E27FC236}">
                <a16:creationId xmlns:a16="http://schemas.microsoft.com/office/drawing/2014/main" id="{6DF2F68A-38F5-497D-90C8-330F169B3EBE}"/>
              </a:ext>
            </a:extLst>
          </p:cNvPr>
          <p:cNvSpPr txBox="1"/>
          <p:nvPr/>
        </p:nvSpPr>
        <p:spPr>
          <a:xfrm>
            <a:off x="5975475" y="5400323"/>
            <a:ext cx="1944057"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Start read process; read process active; tag inside detection zone:</a:t>
            </a:r>
          </a:p>
          <a:p>
            <a:r>
              <a:rPr lang="en-US" sz="900" dirty="0">
                <a:solidFill>
                  <a:schemeClr val="tx2"/>
                </a:solidFill>
              </a:rPr>
              <a:t>SingleEnhanced 	:= True</a:t>
            </a:r>
          </a:p>
          <a:p>
            <a:r>
              <a:rPr lang="en-US" sz="900" dirty="0">
                <a:solidFill>
                  <a:schemeClr val="tx2"/>
                </a:solidFill>
              </a:rPr>
              <a:t>User_UID 	:= False</a:t>
            </a:r>
          </a:p>
          <a:p>
            <a:r>
              <a:rPr lang="en-US" sz="900" dirty="0">
                <a:solidFill>
                  <a:schemeClr val="tx2"/>
                </a:solidFill>
              </a:rPr>
              <a:t>EPC 	:= False</a:t>
            </a:r>
          </a:p>
          <a:p>
            <a:r>
              <a:rPr lang="en-US" sz="900" dirty="0" err="1">
                <a:solidFill>
                  <a:schemeClr val="tx2"/>
                </a:solidFill>
              </a:rPr>
              <a:t>StartRead</a:t>
            </a:r>
            <a:r>
              <a:rPr lang="en-US" sz="900" dirty="0">
                <a:solidFill>
                  <a:schemeClr val="tx2"/>
                </a:solidFill>
              </a:rPr>
              <a:t> 	:= True</a:t>
            </a:r>
          </a:p>
          <a:p>
            <a:r>
              <a:rPr lang="en-US" sz="900" dirty="0">
                <a:solidFill>
                  <a:schemeClr val="tx2"/>
                </a:solidFill>
              </a:rPr>
              <a:t>Status 	= 16#00</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cxnSp>
        <p:nvCxnSpPr>
          <p:cNvPr id="59" name="Gerade Verbindung mit Pfeil 58">
            <a:extLst>
              <a:ext uri="{FF2B5EF4-FFF2-40B4-BE49-F238E27FC236}">
                <a16:creationId xmlns:a16="http://schemas.microsoft.com/office/drawing/2014/main" id="{51729340-C7C9-4E06-80FF-3DC72C004645}"/>
              </a:ext>
            </a:extLst>
          </p:cNvPr>
          <p:cNvCxnSpPr>
            <a:cxnSpLocks/>
            <a:stCxn id="58" idx="0"/>
          </p:cNvCxnSpPr>
          <p:nvPr/>
        </p:nvCxnSpPr>
        <p:spPr>
          <a:xfrm flipH="1" flipV="1">
            <a:off x="4388152" y="2667150"/>
            <a:ext cx="2559352" cy="273317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4" name="Gerade Verbindung mit Pfeil 63">
            <a:extLst>
              <a:ext uri="{FF2B5EF4-FFF2-40B4-BE49-F238E27FC236}">
                <a16:creationId xmlns:a16="http://schemas.microsoft.com/office/drawing/2014/main" id="{240AF391-ACF5-4276-B940-980DB50E6D17}"/>
              </a:ext>
            </a:extLst>
          </p:cNvPr>
          <p:cNvCxnSpPr>
            <a:cxnSpLocks/>
            <a:stCxn id="58" idx="0"/>
          </p:cNvCxnSpPr>
          <p:nvPr/>
        </p:nvCxnSpPr>
        <p:spPr>
          <a:xfrm flipH="1" flipV="1">
            <a:off x="4572000" y="3993793"/>
            <a:ext cx="2375504" cy="140653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9" name="Textfeld 68">
            <a:extLst>
              <a:ext uri="{FF2B5EF4-FFF2-40B4-BE49-F238E27FC236}">
                <a16:creationId xmlns:a16="http://schemas.microsoft.com/office/drawing/2014/main" id="{74957803-1DB4-4B41-A6CE-DF8374B88A63}"/>
              </a:ext>
            </a:extLst>
          </p:cNvPr>
          <p:cNvSpPr txBox="1"/>
          <p:nvPr/>
        </p:nvSpPr>
        <p:spPr>
          <a:xfrm>
            <a:off x="7256181" y="4000535"/>
            <a:ext cx="1815037"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Receive additional information Tag B:</a:t>
            </a:r>
          </a:p>
          <a:p>
            <a:r>
              <a:rPr lang="en-US" sz="900" dirty="0">
                <a:solidFill>
                  <a:schemeClr val="tx2"/>
                </a:solidFill>
              </a:rPr>
              <a:t>Busy 	= True</a:t>
            </a:r>
          </a:p>
          <a:p>
            <a:r>
              <a:rPr lang="en-US" sz="900" dirty="0">
                <a:solidFill>
                  <a:schemeClr val="tx2"/>
                </a:solidFill>
              </a:rPr>
              <a:t>Done 	= True</a:t>
            </a:r>
          </a:p>
          <a:p>
            <a:r>
              <a:rPr lang="en-US" sz="900" dirty="0">
                <a:solidFill>
                  <a:schemeClr val="tx2"/>
                </a:solidFill>
              </a:rPr>
              <a:t>Finish	= False</a:t>
            </a:r>
          </a:p>
          <a:p>
            <a:r>
              <a:rPr lang="en-US" sz="900" dirty="0">
                <a:solidFill>
                  <a:schemeClr val="tx2"/>
                </a:solidFill>
              </a:rPr>
              <a:t>NoDataCarrier 	= False</a:t>
            </a:r>
          </a:p>
          <a:p>
            <a:r>
              <a:rPr lang="en-US" sz="900" dirty="0">
                <a:solidFill>
                  <a:schemeClr val="tx2"/>
                </a:solidFill>
              </a:rPr>
              <a:t>Status 	= 16#0B</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cxnSp>
        <p:nvCxnSpPr>
          <p:cNvPr id="70" name="Gerade Verbindung mit Pfeil 69">
            <a:extLst>
              <a:ext uri="{FF2B5EF4-FFF2-40B4-BE49-F238E27FC236}">
                <a16:creationId xmlns:a16="http://schemas.microsoft.com/office/drawing/2014/main" id="{CC615C66-E8A2-445E-99AC-B2DC586AFC10}"/>
              </a:ext>
            </a:extLst>
          </p:cNvPr>
          <p:cNvCxnSpPr>
            <a:cxnSpLocks/>
            <a:stCxn id="69" idx="1"/>
          </p:cNvCxnSpPr>
          <p:nvPr/>
        </p:nvCxnSpPr>
        <p:spPr>
          <a:xfrm flipH="1" flipV="1">
            <a:off x="5039552" y="3965412"/>
            <a:ext cx="2216629" cy="625473"/>
          </a:xfrm>
          <a:prstGeom prst="straightConnector1">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73" name="Textfeld 72">
            <a:extLst>
              <a:ext uri="{FF2B5EF4-FFF2-40B4-BE49-F238E27FC236}">
                <a16:creationId xmlns:a16="http://schemas.microsoft.com/office/drawing/2014/main" id="{19B0A5E2-FA8E-4C9C-B441-93183C56B5BF}"/>
              </a:ext>
            </a:extLst>
          </p:cNvPr>
          <p:cNvSpPr txBox="1"/>
          <p:nvPr/>
        </p:nvSpPr>
        <p:spPr>
          <a:xfrm>
            <a:off x="7256181" y="2751555"/>
            <a:ext cx="1821093"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Read process active; Tag leave detection zone</a:t>
            </a:r>
          </a:p>
          <a:p>
            <a:r>
              <a:rPr lang="en-US" sz="900" dirty="0">
                <a:solidFill>
                  <a:schemeClr val="tx2"/>
                </a:solidFill>
                <a:sym typeface="Wingdings" panose="05000000000000000000" pitchFamily="2" charset="2"/>
              </a:rPr>
              <a:t>Busy	= True </a:t>
            </a:r>
          </a:p>
          <a:p>
            <a:r>
              <a:rPr lang="en-US" sz="900" dirty="0">
                <a:solidFill>
                  <a:schemeClr val="tx2"/>
                </a:solidFill>
                <a:sym typeface="Wingdings" panose="05000000000000000000" pitchFamily="2" charset="2"/>
              </a:rPr>
              <a:t>Done 	= False</a:t>
            </a:r>
          </a:p>
          <a:p>
            <a:r>
              <a:rPr lang="en-US" sz="900" dirty="0">
                <a:solidFill>
                  <a:schemeClr val="tx2"/>
                </a:solidFill>
                <a:sym typeface="Wingdings" panose="05000000000000000000" pitchFamily="2" charset="2"/>
              </a:rPr>
              <a:t>Finish 	= False</a:t>
            </a:r>
          </a:p>
          <a:p>
            <a:r>
              <a:rPr lang="en-US" sz="900" dirty="0">
                <a:solidFill>
                  <a:schemeClr val="tx2"/>
                </a:solidFill>
                <a:sym typeface="Wingdings" panose="05000000000000000000" pitchFamily="2" charset="2"/>
              </a:rPr>
              <a:t>NoDataCarrier	= True</a:t>
            </a:r>
          </a:p>
          <a:p>
            <a:r>
              <a:rPr lang="en-US" sz="900" dirty="0">
                <a:solidFill>
                  <a:schemeClr val="tx2"/>
                </a:solidFill>
                <a:sym typeface="Wingdings" panose="05000000000000000000" pitchFamily="2" charset="2"/>
              </a:rPr>
              <a:t>Status	= 16#05</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cxnSp>
        <p:nvCxnSpPr>
          <p:cNvPr id="78" name="Gerade Verbindung mit Pfeil 77">
            <a:extLst>
              <a:ext uri="{FF2B5EF4-FFF2-40B4-BE49-F238E27FC236}">
                <a16:creationId xmlns:a16="http://schemas.microsoft.com/office/drawing/2014/main" id="{7752E6C8-B7FA-4078-8630-92FCF5988F93}"/>
              </a:ext>
            </a:extLst>
          </p:cNvPr>
          <p:cNvCxnSpPr>
            <a:cxnSpLocks/>
            <a:stCxn id="73" idx="1"/>
          </p:cNvCxnSpPr>
          <p:nvPr/>
        </p:nvCxnSpPr>
        <p:spPr>
          <a:xfrm flipH="1">
            <a:off x="5667828" y="3341905"/>
            <a:ext cx="1588353" cy="39078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6127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102</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Example 9: Enhanced Read Words</a:t>
            </a:r>
          </a:p>
          <a:p>
            <a:pPr marL="0" indent="0">
              <a:buNone/>
            </a:pPr>
            <a:endParaRPr lang="de-DE" dirty="0"/>
          </a:p>
        </p:txBody>
      </p:sp>
      <p:sp>
        <p:nvSpPr>
          <p:cNvPr id="15" name="Textfeld 14"/>
          <p:cNvSpPr txBox="1"/>
          <p:nvPr/>
        </p:nvSpPr>
        <p:spPr>
          <a:xfrm>
            <a:off x="101574" y="5346000"/>
            <a:ext cx="4320000" cy="1200329"/>
          </a:xfrm>
          <a:prstGeom prst="rect">
            <a:avLst/>
          </a:prstGeom>
          <a:noFill/>
          <a:ln>
            <a:solidFill>
              <a:schemeClr val="tx2"/>
            </a:solidFill>
          </a:ln>
        </p:spPr>
        <p:txBody>
          <a:bodyPr wrap="square" rtlCol="0">
            <a:spAutoFit/>
          </a:bodyPr>
          <a:lstStyle/>
          <a:p>
            <a:r>
              <a:rPr lang="en-US" sz="1200" dirty="0"/>
              <a:t>Data carrier identified and data read in; command active :</a:t>
            </a:r>
          </a:p>
          <a:p>
            <a:r>
              <a:rPr lang="en-US" sz="1200" dirty="0"/>
              <a:t>O_b_Done		= True</a:t>
            </a:r>
          </a:p>
          <a:p>
            <a:r>
              <a:rPr lang="en-US" sz="1200" dirty="0"/>
              <a:t>O_b_NoDataCarrier	= False</a:t>
            </a:r>
          </a:p>
          <a:p>
            <a:r>
              <a:rPr lang="en-US" sz="1200" dirty="0"/>
              <a:t>O_b_Busy		= True</a:t>
            </a:r>
          </a:p>
          <a:p>
            <a:r>
              <a:rPr lang="en-US" sz="1200" dirty="0"/>
              <a:t>O_b_Finish		= False</a:t>
            </a:r>
          </a:p>
          <a:p>
            <a:r>
              <a:rPr lang="en-US" sz="1200" dirty="0"/>
              <a:t>O_B_Status 		= 16#00 or 16#0B</a:t>
            </a:r>
          </a:p>
        </p:txBody>
      </p:sp>
      <p:sp>
        <p:nvSpPr>
          <p:cNvPr id="16" name="Textfeld 15"/>
          <p:cNvSpPr txBox="1"/>
          <p:nvPr/>
        </p:nvSpPr>
        <p:spPr>
          <a:xfrm>
            <a:off x="4708280" y="5345999"/>
            <a:ext cx="4320000" cy="1200329"/>
          </a:xfrm>
          <a:prstGeom prst="rect">
            <a:avLst/>
          </a:prstGeom>
          <a:noFill/>
          <a:ln>
            <a:solidFill>
              <a:schemeClr val="tx2"/>
            </a:solidFill>
          </a:ln>
        </p:spPr>
        <p:txBody>
          <a:bodyPr wrap="square" rtlCol="0">
            <a:spAutoFit/>
          </a:bodyPr>
          <a:lstStyle/>
          <a:p>
            <a:r>
              <a:rPr lang="en-US" sz="1200" dirty="0"/>
              <a:t>No data carrier identified/ tag leave zone; command active:</a:t>
            </a:r>
          </a:p>
          <a:p>
            <a:r>
              <a:rPr lang="en-US" sz="1200" dirty="0"/>
              <a:t>O_b_Done		= False</a:t>
            </a:r>
          </a:p>
          <a:p>
            <a:r>
              <a:rPr lang="en-US" sz="1200" dirty="0"/>
              <a:t>O_b_NoDataCarrier	= True</a:t>
            </a:r>
          </a:p>
          <a:p>
            <a:r>
              <a:rPr lang="en-US" sz="1200" dirty="0"/>
              <a:t>O_b_Busy		= True</a:t>
            </a:r>
          </a:p>
          <a:p>
            <a:r>
              <a:rPr lang="en-US" sz="1200" dirty="0"/>
              <a:t>O_b_Finish		= False</a:t>
            </a:r>
          </a:p>
          <a:p>
            <a:r>
              <a:rPr lang="en-US" sz="1200" dirty="0"/>
              <a:t>O_B_Status 		= 16#05</a:t>
            </a:r>
          </a:p>
        </p:txBody>
      </p:sp>
      <p:sp>
        <p:nvSpPr>
          <p:cNvPr id="12" name="Interaktive Schaltfläche: Zur Startseite wechseln 11">
            <a:hlinkClick r:id="rId2" action="ppaction://hlinksldjump" highlightClick="1"/>
            <a:extLst>
              <a:ext uri="{FF2B5EF4-FFF2-40B4-BE49-F238E27FC236}">
                <a16:creationId xmlns:a16="http://schemas.microsoft.com/office/drawing/2014/main" id="{68111E6A-5D00-4793-8AEE-933903162EA5}"/>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fik 8">
            <a:extLst>
              <a:ext uri="{FF2B5EF4-FFF2-40B4-BE49-F238E27FC236}">
                <a16:creationId xmlns:a16="http://schemas.microsoft.com/office/drawing/2014/main" id="{F81D8C2D-ED8F-41EF-B693-E1ADFE51A3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574" y="1847596"/>
            <a:ext cx="3320759" cy="3365120"/>
          </a:xfrm>
          <a:prstGeom prst="rect">
            <a:avLst/>
          </a:prstGeom>
        </p:spPr>
      </p:pic>
      <p:pic>
        <p:nvPicPr>
          <p:cNvPr id="13" name="Grafik 12">
            <a:extLst>
              <a:ext uri="{FF2B5EF4-FFF2-40B4-BE49-F238E27FC236}">
                <a16:creationId xmlns:a16="http://schemas.microsoft.com/office/drawing/2014/main" id="{33F4F703-EAA4-4213-833C-B139BA4707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63160" y="1847596"/>
            <a:ext cx="3365120" cy="3365120"/>
          </a:xfrm>
          <a:prstGeom prst="rect">
            <a:avLst/>
          </a:prstGeom>
        </p:spPr>
      </p:pic>
    </p:spTree>
    <p:extLst>
      <p:ext uri="{BB962C8B-B14F-4D97-AF65-F5344CB8AC3E}">
        <p14:creationId xmlns:p14="http://schemas.microsoft.com/office/powerpoint/2010/main" val="3709772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A1CB3C86-E513-49CA-8A8D-DAEE206473E8}"/>
              </a:ext>
            </a:extLst>
          </p:cNvPr>
          <p:cNvPicPr>
            <a:picLocks noChangeAspect="1"/>
          </p:cNvPicPr>
          <p:nvPr/>
        </p:nvPicPr>
        <p:blipFill rotWithShape="1">
          <a:blip r:embed="rId2">
            <a:extLst>
              <a:ext uri="{28A0092B-C50C-407E-A947-70E740481C1C}">
                <a14:useLocalDpi xmlns:a14="http://schemas.microsoft.com/office/drawing/2010/main" val="0"/>
              </a:ext>
            </a:extLst>
          </a:blip>
          <a:srcRect l="565"/>
          <a:stretch/>
        </p:blipFill>
        <p:spPr>
          <a:xfrm>
            <a:off x="168552" y="1859340"/>
            <a:ext cx="2015736" cy="4684330"/>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103</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Example 9: Enhanced Read Words</a:t>
            </a:r>
          </a:p>
        </p:txBody>
      </p:sp>
      <p:sp>
        <p:nvSpPr>
          <p:cNvPr id="13" name="Rechteck 12"/>
          <p:cNvSpPr/>
          <p:nvPr/>
        </p:nvSpPr>
        <p:spPr>
          <a:xfrm>
            <a:off x="1763688" y="5157192"/>
            <a:ext cx="420600" cy="121480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teraktive Schaltfläche: Zur Startseite wechseln 9">
            <a:hlinkClick r:id="rId3" action="ppaction://hlinksldjump" highlightClick="1"/>
            <a:extLst>
              <a:ext uri="{FF2B5EF4-FFF2-40B4-BE49-F238E27FC236}">
                <a16:creationId xmlns:a16="http://schemas.microsoft.com/office/drawing/2014/main" id="{FBA0D736-9E20-4D75-86A0-F79CEFD48790}"/>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feld 13">
            <a:extLst>
              <a:ext uri="{FF2B5EF4-FFF2-40B4-BE49-F238E27FC236}">
                <a16:creationId xmlns:a16="http://schemas.microsoft.com/office/drawing/2014/main" id="{2D6E0B1D-72B5-4EB8-BF3B-8122840CCD08}"/>
              </a:ext>
            </a:extLst>
          </p:cNvPr>
          <p:cNvSpPr txBox="1"/>
          <p:nvPr/>
        </p:nvSpPr>
        <p:spPr>
          <a:xfrm>
            <a:off x="2339752" y="1859340"/>
            <a:ext cx="6635696" cy="2677656"/>
          </a:xfrm>
          <a:prstGeom prst="rect">
            <a:avLst/>
          </a:prstGeom>
          <a:noFill/>
          <a:ln>
            <a:solidFill>
              <a:schemeClr val="tx2"/>
            </a:solidFill>
          </a:ln>
        </p:spPr>
        <p:txBody>
          <a:bodyPr wrap="square" rtlCol="0">
            <a:spAutoFit/>
          </a:bodyPr>
          <a:lstStyle/>
          <a:p>
            <a:r>
              <a:rPr lang="en-US" sz="1200" dirty="0"/>
              <a:t>Data carrier identified and user memory read</a:t>
            </a:r>
          </a:p>
          <a:p>
            <a:r>
              <a:rPr lang="en-US" sz="1200" dirty="0"/>
              <a:t>DB Head1Data.ReadData.ReadData[x]</a:t>
            </a:r>
          </a:p>
          <a:p>
            <a:r>
              <a:rPr lang="en-US" sz="1200" dirty="0"/>
              <a:t>ReadData[0] ...[1] 	</a:t>
            </a:r>
            <a:r>
              <a:rPr lang="en-US" sz="1200" dirty="0">
                <a:sym typeface="Wingdings" panose="05000000000000000000" pitchFamily="2" charset="2"/>
              </a:rPr>
              <a:t></a:t>
            </a:r>
            <a:r>
              <a:rPr lang="en-US" sz="1200" dirty="0"/>
              <a:t> Length of UII/EPC information; 16#000E = 14 bytes (2 bytes PC 			word + 12 bytes UII/EPC code)</a:t>
            </a:r>
          </a:p>
          <a:p>
            <a:r>
              <a:rPr lang="en-US" sz="1200" dirty="0"/>
              <a:t>ReadData[2] ...[3] 	</a:t>
            </a:r>
            <a:r>
              <a:rPr lang="en-US" sz="1200" dirty="0">
                <a:sym typeface="Wingdings" panose="05000000000000000000" pitchFamily="2" charset="2"/>
              </a:rPr>
              <a:t></a:t>
            </a:r>
            <a:r>
              <a:rPr lang="en-US" sz="1200" dirty="0"/>
              <a:t> PC Word (contains additional information about the UII/EPC 			code)</a:t>
            </a:r>
          </a:p>
          <a:p>
            <a:r>
              <a:rPr lang="en-US" sz="1200" dirty="0"/>
              <a:t>ReadData[4] ...[15] 	</a:t>
            </a:r>
            <a:r>
              <a:rPr lang="en-US" sz="1200" dirty="0">
                <a:sym typeface="Wingdings" panose="05000000000000000000" pitchFamily="2" charset="2"/>
              </a:rPr>
              <a:t></a:t>
            </a:r>
            <a:r>
              <a:rPr lang="en-US" sz="1200" dirty="0"/>
              <a:t> UII/EPC code; length variable and dependent on the initial 			programming of the data carrier</a:t>
            </a:r>
          </a:p>
          <a:p>
            <a:r>
              <a:rPr lang="en-US" sz="1200" dirty="0"/>
              <a:t>ReadData[16] ...[17] 	</a:t>
            </a:r>
            <a:r>
              <a:rPr lang="en-US" sz="1200" dirty="0">
                <a:sym typeface="Wingdings" panose="05000000000000000000" pitchFamily="2" charset="2"/>
              </a:rPr>
              <a:t></a:t>
            </a:r>
            <a:r>
              <a:rPr lang="en-US" sz="1200" dirty="0"/>
              <a:t> Length of read sub-area user memory; 16#0008 = 8 bytes</a:t>
            </a:r>
          </a:p>
          <a:p>
            <a:r>
              <a:rPr lang="en-US" sz="1200" dirty="0"/>
              <a:t>ReadData[18] ...[25] 	</a:t>
            </a:r>
            <a:r>
              <a:rPr lang="en-US" sz="1200" dirty="0">
                <a:sym typeface="Wingdings" panose="05000000000000000000" pitchFamily="2" charset="2"/>
              </a:rPr>
              <a:t></a:t>
            </a:r>
            <a:r>
              <a:rPr lang="en-US" sz="1200" dirty="0"/>
              <a:t> User memory; length depends on I_i_WordNumber</a:t>
            </a:r>
          </a:p>
          <a:p>
            <a:endParaRPr lang="en-US" sz="1200" dirty="0"/>
          </a:p>
          <a:p>
            <a:r>
              <a:rPr lang="en-US" sz="1200" dirty="0"/>
              <a:t>When using the MultiFrame protocol, the UII/EPC code of the identified data carrier is placed in front of the information read in. This makes it possible to clearly assign the read data record to a data carrier.</a:t>
            </a:r>
          </a:p>
        </p:txBody>
      </p:sp>
    </p:spTree>
    <p:extLst>
      <p:ext uri="{BB962C8B-B14F-4D97-AF65-F5344CB8AC3E}">
        <p14:creationId xmlns:p14="http://schemas.microsoft.com/office/powerpoint/2010/main" val="3408319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E391828D-DAE5-4D7A-A1E2-4CAF7C3C1E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552" y="1859339"/>
            <a:ext cx="3043574" cy="1521787"/>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104</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9: Enhanced Read Words</a:t>
            </a:r>
          </a:p>
        </p:txBody>
      </p:sp>
      <p:sp>
        <p:nvSpPr>
          <p:cNvPr id="15" name="Textfeld 14"/>
          <p:cNvSpPr txBox="1"/>
          <p:nvPr/>
        </p:nvSpPr>
        <p:spPr>
          <a:xfrm>
            <a:off x="3275856" y="1859340"/>
            <a:ext cx="5699592" cy="4339650"/>
          </a:xfrm>
          <a:prstGeom prst="rect">
            <a:avLst/>
          </a:prstGeom>
          <a:noFill/>
          <a:ln>
            <a:solidFill>
              <a:schemeClr val="tx2"/>
            </a:solidFill>
          </a:ln>
        </p:spPr>
        <p:txBody>
          <a:bodyPr wrap="square" rtlCol="0">
            <a:spAutoFit/>
          </a:bodyPr>
          <a:lstStyle/>
          <a:p>
            <a:r>
              <a:rPr lang="en-US" sz="1200" dirty="0"/>
              <a:t>Data carrier identified and user memory read; additional information about data carrier access</a:t>
            </a:r>
          </a:p>
          <a:p>
            <a:r>
              <a:rPr lang="en-US" sz="1200" dirty="0"/>
              <a:t>DB Head1Data.TagInformation.TagInformation[x]</a:t>
            </a:r>
          </a:p>
          <a:p>
            <a:r>
              <a:rPr lang="en-US" sz="1200" dirty="0"/>
              <a:t>TagInformation[0] 	</a:t>
            </a:r>
            <a:r>
              <a:rPr lang="en-US" sz="1200" dirty="0">
                <a:sym typeface="Wingdings" panose="05000000000000000000" pitchFamily="2" charset="2"/>
              </a:rPr>
              <a:t></a:t>
            </a:r>
            <a:r>
              <a:rPr lang="en-US" sz="1200" dirty="0"/>
              <a:t> Information type; always 16#01</a:t>
            </a:r>
          </a:p>
          <a:p>
            <a:r>
              <a:rPr lang="en-US" sz="1200" dirty="0"/>
              <a:t>TagInformation[1] 	</a:t>
            </a:r>
            <a:r>
              <a:rPr lang="en-US" sz="1200" dirty="0">
                <a:sym typeface="Wingdings" panose="05000000000000000000" pitchFamily="2" charset="2"/>
              </a:rPr>
              <a:t></a:t>
            </a:r>
            <a:r>
              <a:rPr lang="en-US" sz="1200" dirty="0"/>
              <a:t> RSSI value; signal strength between 16#00 (weak) 			and 16#64 (good); value range between 0 and 100</a:t>
            </a:r>
          </a:p>
          <a:p>
            <a:r>
              <a:rPr lang="en-US" sz="1200" dirty="0"/>
              <a:t>TagInformation[2] 	</a:t>
            </a:r>
            <a:r>
              <a:rPr lang="en-US" sz="1200" dirty="0">
                <a:sym typeface="Wingdings" panose="05000000000000000000" pitchFamily="2" charset="2"/>
              </a:rPr>
              <a:t></a:t>
            </a:r>
            <a:r>
              <a:rPr lang="en-US" sz="1200" dirty="0"/>
              <a:t> Channel number of the transmission channels on 			which the data carrier was accessed (parameters CD 			and NC)</a:t>
            </a:r>
          </a:p>
          <a:p>
            <a:r>
              <a:rPr lang="en-US" sz="1200" dirty="0"/>
              <a:t>TagInformation[3]...[4] 	</a:t>
            </a:r>
            <a:r>
              <a:rPr lang="en-US" sz="1200" dirty="0">
                <a:sym typeface="Wingdings" panose="05000000000000000000" pitchFamily="2" charset="2"/>
              </a:rPr>
              <a:t></a:t>
            </a:r>
            <a:r>
              <a:rPr lang="en-US" sz="1200" dirty="0"/>
              <a:t> Transmission line level at which the data carrier 			was accessed</a:t>
            </a:r>
          </a:p>
          <a:p>
            <a:endParaRPr lang="en-US" sz="1200" dirty="0">
              <a:sym typeface="Wingdings" panose="05000000000000000000" pitchFamily="2" charset="2"/>
            </a:endParaRPr>
          </a:p>
          <a:p>
            <a:r>
              <a:rPr lang="en-US" sz="1200" dirty="0">
                <a:sym typeface="Wingdings" panose="05000000000000000000" pitchFamily="2" charset="2"/>
              </a:rPr>
              <a:t>When using the MultiFrame protocol, the transmission of additional information about the data carrier access must be activated via the IF parameter (IF := 16#01). The additional information is transmitted in a separate telegram with the status value 16#0B directly after the information received from the data carrier (status 16#00).</a:t>
            </a:r>
          </a:p>
          <a:p>
            <a:endParaRPr lang="en-US" sz="1200" dirty="0">
              <a:sym typeface="Wingdings" panose="05000000000000000000" pitchFamily="2" charset="2"/>
            </a:endParaRPr>
          </a:p>
          <a:p>
            <a:r>
              <a:rPr lang="en-US" sz="1200" dirty="0">
                <a:sym typeface="Wingdings" panose="05000000000000000000" pitchFamily="2" charset="2"/>
              </a:rPr>
              <a:t>The additional information can be used to estimate the quality of data carrier access. Small values of the RSSI mean a lower quality or a greater distance.</a:t>
            </a:r>
          </a:p>
          <a:p>
            <a:endParaRPr lang="en-US" sz="1200" dirty="0">
              <a:sym typeface="Wingdings" panose="05000000000000000000" pitchFamily="2" charset="2"/>
            </a:endParaRPr>
          </a:p>
          <a:p>
            <a:r>
              <a:rPr lang="en-US" sz="1200" dirty="0">
                <a:sym typeface="Wingdings" panose="05000000000000000000" pitchFamily="2" charset="2"/>
              </a:rPr>
              <a:t>When using several power levels (parameter PT), the additional information can be used to find out at which power level the data carrier was recognized.</a:t>
            </a:r>
          </a:p>
        </p:txBody>
      </p:sp>
      <p:sp>
        <p:nvSpPr>
          <p:cNvPr id="13" name="Rechteck 12"/>
          <p:cNvSpPr/>
          <p:nvPr/>
        </p:nvSpPr>
        <p:spPr>
          <a:xfrm>
            <a:off x="2627784" y="2276873"/>
            <a:ext cx="584342" cy="10801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3" action="ppaction://hlinksldjump" highlightClick="1"/>
            <a:extLst>
              <a:ext uri="{FF2B5EF4-FFF2-40B4-BE49-F238E27FC236}">
                <a16:creationId xmlns:a16="http://schemas.microsoft.com/office/drawing/2014/main" id="{33AF24CB-9F94-49F3-97EF-E01C38911F2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55120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2F79DC64-E05E-4EF5-B917-095CDCDE8A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321" y="1858886"/>
            <a:ext cx="3529187" cy="4646340"/>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105</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9: Enhanced Read Words</a:t>
            </a:r>
          </a:p>
        </p:txBody>
      </p:sp>
      <p:sp>
        <p:nvSpPr>
          <p:cNvPr id="15" name="Textfeld 14"/>
          <p:cNvSpPr txBox="1"/>
          <p:nvPr/>
        </p:nvSpPr>
        <p:spPr>
          <a:xfrm>
            <a:off x="3851920" y="1859340"/>
            <a:ext cx="5123528" cy="2677656"/>
          </a:xfrm>
          <a:prstGeom prst="rect">
            <a:avLst/>
          </a:prstGeom>
          <a:noFill/>
          <a:ln>
            <a:solidFill>
              <a:schemeClr val="tx2"/>
            </a:solidFill>
          </a:ln>
        </p:spPr>
        <p:txBody>
          <a:bodyPr wrap="square" rtlCol="0">
            <a:spAutoFit/>
          </a:bodyPr>
          <a:lstStyle/>
          <a:p>
            <a:r>
              <a:rPr lang="en-US" sz="1200" dirty="0"/>
              <a:t>Data carrier has left the detection zone</a:t>
            </a:r>
          </a:p>
          <a:p>
            <a:r>
              <a:rPr lang="en-US" sz="1200" dirty="0"/>
              <a:t>DB Head1Data.EPC_LeaveTag.EPC_LeaveTag[x]</a:t>
            </a:r>
          </a:p>
          <a:p>
            <a:r>
              <a:rPr lang="en-US" sz="1200" dirty="0"/>
              <a:t>ReadData[0] ...[1] 	</a:t>
            </a:r>
            <a:r>
              <a:rPr lang="en-US" sz="1200" dirty="0">
                <a:sym typeface="Wingdings" panose="05000000000000000000" pitchFamily="2" charset="2"/>
              </a:rPr>
              <a:t></a:t>
            </a:r>
            <a:r>
              <a:rPr lang="en-US" sz="1200" dirty="0"/>
              <a:t> Length UII/EPC information; 16#000E = 14 		bytes (2 bytes PC word + 12 bytes UII/EPC 		code)</a:t>
            </a:r>
          </a:p>
          <a:p>
            <a:r>
              <a:rPr lang="en-US" sz="1200" dirty="0"/>
              <a:t>ReadData[2] ...[3] 	</a:t>
            </a:r>
            <a:r>
              <a:rPr lang="en-US" sz="1200" dirty="0">
                <a:sym typeface="Wingdings" panose="05000000000000000000" pitchFamily="2" charset="2"/>
              </a:rPr>
              <a:t></a:t>
            </a:r>
            <a:r>
              <a:rPr lang="en-US" sz="1200" dirty="0"/>
              <a:t> PC Word (contains additional information 		about the UII/EPC code)</a:t>
            </a:r>
          </a:p>
          <a:p>
            <a:r>
              <a:rPr lang="en-US" sz="1200" dirty="0"/>
              <a:t>ReadData[4] ...[15] 	</a:t>
            </a:r>
            <a:r>
              <a:rPr lang="en-US" sz="1200" dirty="0">
                <a:sym typeface="Wingdings" panose="05000000000000000000" pitchFamily="2" charset="2"/>
              </a:rPr>
              <a:t></a:t>
            </a:r>
            <a:r>
              <a:rPr lang="en-US" sz="1200" dirty="0"/>
              <a:t> UII/EPC code; length variable and 			dependent on the initial programming of the 		data carrier</a:t>
            </a:r>
          </a:p>
          <a:p>
            <a:endParaRPr lang="en-US" sz="1200" dirty="0"/>
          </a:p>
          <a:p>
            <a:r>
              <a:rPr lang="en-US" sz="1200" dirty="0"/>
              <a:t>When using the MultiFrame protocol, the UII/EPC code of the data carrier is transmitted via a status 16#05 telegram when an Enhanced command is executed as soon as this data carrier has left the detection zone</a:t>
            </a:r>
          </a:p>
        </p:txBody>
      </p:sp>
      <p:sp>
        <p:nvSpPr>
          <p:cNvPr id="13" name="Rechteck 12"/>
          <p:cNvSpPr/>
          <p:nvPr/>
        </p:nvSpPr>
        <p:spPr>
          <a:xfrm>
            <a:off x="2987824" y="2348880"/>
            <a:ext cx="674685" cy="38884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3" action="ppaction://hlinksldjump" highlightClick="1"/>
            <a:extLst>
              <a:ext uri="{FF2B5EF4-FFF2-40B4-BE49-F238E27FC236}">
                <a16:creationId xmlns:a16="http://schemas.microsoft.com/office/drawing/2014/main" id="{33AF24CB-9F94-49F3-97EF-E01C38911F2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61506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12E0B563-A157-4F3F-B8E5-C2B6B25555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470" y="1881570"/>
            <a:ext cx="3450880" cy="3786188"/>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106</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9: Enhanced Read Words</a:t>
            </a:r>
          </a:p>
        </p:txBody>
      </p:sp>
      <p:sp>
        <p:nvSpPr>
          <p:cNvPr id="13" name="Rechteck 12"/>
          <p:cNvSpPr/>
          <p:nvPr/>
        </p:nvSpPr>
        <p:spPr>
          <a:xfrm>
            <a:off x="2843808" y="2420889"/>
            <a:ext cx="718542" cy="32422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teraktive Schaltfläche: Zur Startseite wechseln 9">
            <a:hlinkClick r:id="rId3" action="ppaction://hlinksldjump" highlightClick="1"/>
            <a:extLst>
              <a:ext uri="{FF2B5EF4-FFF2-40B4-BE49-F238E27FC236}">
                <a16:creationId xmlns:a16="http://schemas.microsoft.com/office/drawing/2014/main" id="{FBCD4CDA-7365-4342-A1BF-9901D10BBD4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feld 13">
            <a:extLst>
              <a:ext uri="{FF2B5EF4-FFF2-40B4-BE49-F238E27FC236}">
                <a16:creationId xmlns:a16="http://schemas.microsoft.com/office/drawing/2014/main" id="{9B701570-0BFE-4466-95C0-5FD33D528547}"/>
              </a:ext>
            </a:extLst>
          </p:cNvPr>
          <p:cNvSpPr txBox="1"/>
          <p:nvPr/>
        </p:nvSpPr>
        <p:spPr>
          <a:xfrm>
            <a:off x="3632418" y="1878249"/>
            <a:ext cx="5400112" cy="1754326"/>
          </a:xfrm>
          <a:prstGeom prst="rect">
            <a:avLst/>
          </a:prstGeom>
          <a:noFill/>
          <a:ln>
            <a:solidFill>
              <a:schemeClr val="tx2"/>
            </a:solidFill>
          </a:ln>
        </p:spPr>
        <p:txBody>
          <a:bodyPr wrap="square" rtlCol="0">
            <a:spAutoFit/>
          </a:bodyPr>
          <a:lstStyle/>
          <a:p>
            <a:r>
              <a:rPr lang="en-US" sz="1200" dirty="0"/>
              <a:t>Output data field: Enhanced Read Words command</a:t>
            </a:r>
          </a:p>
          <a:p>
            <a:r>
              <a:rPr lang="en-US" sz="1200" dirty="0"/>
              <a:t>OUTDATA.OUTDATA[x]</a:t>
            </a:r>
          </a:p>
          <a:p>
            <a:r>
              <a:rPr lang="en-US" sz="1200" dirty="0"/>
              <a:t>Output data field:</a:t>
            </a:r>
          </a:p>
          <a:p>
            <a:r>
              <a:rPr lang="en-US" sz="1200" dirty="0"/>
              <a:t>OUTDATA[0] </a:t>
            </a:r>
            <a:r>
              <a:rPr lang="en-US" sz="1200" dirty="0">
                <a:sym typeface="Wingdings" panose="05000000000000000000" pitchFamily="2" charset="2"/>
              </a:rPr>
              <a:t></a:t>
            </a:r>
            <a:r>
              <a:rPr lang="en-US" sz="1200" dirty="0"/>
              <a:t> Control Byte</a:t>
            </a:r>
          </a:p>
          <a:p>
            <a:r>
              <a:rPr lang="en-US" sz="1200" dirty="0"/>
              <a:t>OUTDATA[1] </a:t>
            </a:r>
            <a:r>
              <a:rPr lang="en-US" sz="1200" dirty="0">
                <a:sym typeface="Wingdings" panose="05000000000000000000" pitchFamily="2" charset="2"/>
              </a:rPr>
              <a:t></a:t>
            </a:r>
            <a:r>
              <a:rPr lang="en-US" sz="1200" dirty="0"/>
              <a:t> not used</a:t>
            </a:r>
          </a:p>
          <a:p>
            <a:r>
              <a:rPr lang="en-US" sz="1200" dirty="0"/>
              <a:t>OUTDATA[2] </a:t>
            </a:r>
            <a:r>
              <a:rPr lang="en-US" sz="1200" dirty="0">
                <a:sym typeface="Wingdings" panose="05000000000000000000" pitchFamily="2" charset="2"/>
              </a:rPr>
              <a:t></a:t>
            </a:r>
            <a:r>
              <a:rPr lang="en-US" sz="1200" dirty="0"/>
              <a:t> Command code; 16#4B = Enhanced Read 2-Byte Words</a:t>
            </a:r>
          </a:p>
          <a:p>
            <a:r>
              <a:rPr lang="en-US" sz="1200" dirty="0"/>
              <a:t>OUTDATA[3] </a:t>
            </a:r>
            <a:r>
              <a:rPr lang="en-US" sz="1200" dirty="0">
                <a:sym typeface="Wingdings" panose="05000000000000000000" pitchFamily="2" charset="2"/>
              </a:rPr>
              <a:t></a:t>
            </a:r>
            <a:r>
              <a:rPr lang="en-US" sz="1200" dirty="0"/>
              <a:t> not used</a:t>
            </a:r>
          </a:p>
          <a:p>
            <a:r>
              <a:rPr lang="en-US" sz="1200" dirty="0"/>
              <a:t>OUTDATA[4]...[5] </a:t>
            </a:r>
            <a:r>
              <a:rPr lang="en-US" sz="1200" dirty="0">
                <a:sym typeface="Wingdings" panose="05000000000000000000" pitchFamily="2" charset="2"/>
              </a:rPr>
              <a:t></a:t>
            </a:r>
            <a:r>
              <a:rPr lang="en-US" sz="1200" dirty="0"/>
              <a:t> Start address (I_w_StartAddress)</a:t>
            </a:r>
          </a:p>
          <a:p>
            <a:r>
              <a:rPr lang="en-US" sz="1200" dirty="0"/>
              <a:t>OUTDATA[6]...[7] </a:t>
            </a:r>
            <a:r>
              <a:rPr lang="en-US" sz="1200" dirty="0">
                <a:sym typeface="Wingdings" panose="05000000000000000000" pitchFamily="2" charset="2"/>
              </a:rPr>
              <a:t></a:t>
            </a:r>
            <a:r>
              <a:rPr lang="en-US" sz="1200" dirty="0"/>
              <a:t> Number of 2-byte data words (I_i_WordNumber)</a:t>
            </a:r>
            <a:endParaRPr lang="en-US" sz="1200" dirty="0">
              <a:sym typeface="Wingdings" panose="05000000000000000000" pitchFamily="2" charset="2"/>
            </a:endParaRPr>
          </a:p>
        </p:txBody>
      </p:sp>
    </p:spTree>
    <p:extLst>
      <p:ext uri="{BB962C8B-B14F-4D97-AF65-F5344CB8AC3E}">
        <p14:creationId xmlns:p14="http://schemas.microsoft.com/office/powerpoint/2010/main" val="294481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173D2625-F7FF-4070-9BA9-73DCE7731D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48514"/>
            <a:ext cx="8673802" cy="4667023"/>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107</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Example 9: Enhanced Read Words</a:t>
            </a:r>
          </a:p>
        </p:txBody>
      </p:sp>
      <p:sp>
        <p:nvSpPr>
          <p:cNvPr id="12" name="Rechteck 11">
            <a:extLst>
              <a:ext uri="{FF2B5EF4-FFF2-40B4-BE49-F238E27FC236}">
                <a16:creationId xmlns:a16="http://schemas.microsoft.com/office/drawing/2014/main" id="{84EB6058-94EE-45C7-B044-0D42F727F121}"/>
              </a:ext>
            </a:extLst>
          </p:cNvPr>
          <p:cNvSpPr/>
          <p:nvPr/>
        </p:nvSpPr>
        <p:spPr>
          <a:xfrm>
            <a:off x="362694" y="3693183"/>
            <a:ext cx="1008112" cy="59991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a:extLst>
              <a:ext uri="{FF2B5EF4-FFF2-40B4-BE49-F238E27FC236}">
                <a16:creationId xmlns:a16="http://schemas.microsoft.com/office/drawing/2014/main" id="{F4F8E8F0-57DE-46C2-AC48-BCCE388010F9}"/>
              </a:ext>
            </a:extLst>
          </p:cNvPr>
          <p:cNvSpPr/>
          <p:nvPr/>
        </p:nvSpPr>
        <p:spPr>
          <a:xfrm>
            <a:off x="362694" y="4293096"/>
            <a:ext cx="1761034" cy="93610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6" name="Gerade Verbindung mit Pfeil 15">
            <a:extLst>
              <a:ext uri="{FF2B5EF4-FFF2-40B4-BE49-F238E27FC236}">
                <a16:creationId xmlns:a16="http://schemas.microsoft.com/office/drawing/2014/main" id="{DF0A29D8-6931-4021-8E18-8C0264A103AF}"/>
              </a:ext>
            </a:extLst>
          </p:cNvPr>
          <p:cNvCxnSpPr>
            <a:cxnSpLocks/>
          </p:cNvCxnSpPr>
          <p:nvPr/>
        </p:nvCxnSpPr>
        <p:spPr>
          <a:xfrm flipH="1">
            <a:off x="827584" y="2511655"/>
            <a:ext cx="504056"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Rechteck 16">
            <a:extLst>
              <a:ext uri="{FF2B5EF4-FFF2-40B4-BE49-F238E27FC236}">
                <a16:creationId xmlns:a16="http://schemas.microsoft.com/office/drawing/2014/main" id="{B5C3370A-329E-4A1D-8297-6E1193E86E7C}"/>
              </a:ext>
            </a:extLst>
          </p:cNvPr>
          <p:cNvSpPr/>
          <p:nvPr/>
        </p:nvSpPr>
        <p:spPr>
          <a:xfrm>
            <a:off x="4012938" y="2684852"/>
            <a:ext cx="847094" cy="290438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a:extLst>
              <a:ext uri="{FF2B5EF4-FFF2-40B4-BE49-F238E27FC236}">
                <a16:creationId xmlns:a16="http://schemas.microsoft.com/office/drawing/2014/main" id="{52A980EC-2F81-43C7-9C56-7079E26F80AD}"/>
              </a:ext>
            </a:extLst>
          </p:cNvPr>
          <p:cNvSpPr/>
          <p:nvPr/>
        </p:nvSpPr>
        <p:spPr>
          <a:xfrm>
            <a:off x="3408571" y="1858477"/>
            <a:ext cx="2099533" cy="6518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Interaktive Schaltfläche: Zur Startseite wechseln 12">
            <a:hlinkClick r:id="rId3" action="ppaction://hlinksldjump" highlightClick="1"/>
            <a:extLst>
              <a:ext uri="{FF2B5EF4-FFF2-40B4-BE49-F238E27FC236}">
                <a16:creationId xmlns:a16="http://schemas.microsoft.com/office/drawing/2014/main" id="{B30F331D-EFE1-4A33-B938-F12E1341E30D}"/>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hteck 18">
            <a:extLst>
              <a:ext uri="{FF2B5EF4-FFF2-40B4-BE49-F238E27FC236}">
                <a16:creationId xmlns:a16="http://schemas.microsoft.com/office/drawing/2014/main" id="{2B3D591D-B887-4AD5-BB51-904228149A17}"/>
              </a:ext>
            </a:extLst>
          </p:cNvPr>
          <p:cNvSpPr/>
          <p:nvPr/>
        </p:nvSpPr>
        <p:spPr>
          <a:xfrm>
            <a:off x="1691920" y="2514849"/>
            <a:ext cx="575824" cy="6981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Rechteck 19">
            <a:extLst>
              <a:ext uri="{FF2B5EF4-FFF2-40B4-BE49-F238E27FC236}">
                <a16:creationId xmlns:a16="http://schemas.microsoft.com/office/drawing/2014/main" id="{1004B7DD-0075-462A-AA07-596A3E0FE435}"/>
              </a:ext>
            </a:extLst>
          </p:cNvPr>
          <p:cNvSpPr/>
          <p:nvPr/>
        </p:nvSpPr>
        <p:spPr>
          <a:xfrm>
            <a:off x="5652119" y="3232230"/>
            <a:ext cx="746163" cy="70082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274960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6F4064E8-3B1C-4EC1-AF33-ADC236C622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859" y="1829097"/>
            <a:ext cx="8830141" cy="4723404"/>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108</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Example 9: Enhanced Read Words</a:t>
            </a:r>
          </a:p>
        </p:txBody>
      </p:sp>
      <p:sp>
        <p:nvSpPr>
          <p:cNvPr id="12" name="Rechteck 11">
            <a:extLst>
              <a:ext uri="{FF2B5EF4-FFF2-40B4-BE49-F238E27FC236}">
                <a16:creationId xmlns:a16="http://schemas.microsoft.com/office/drawing/2014/main" id="{84EB6058-94EE-45C7-B044-0D42F727F121}"/>
              </a:ext>
            </a:extLst>
          </p:cNvPr>
          <p:cNvSpPr/>
          <p:nvPr/>
        </p:nvSpPr>
        <p:spPr>
          <a:xfrm>
            <a:off x="439108" y="3693183"/>
            <a:ext cx="1008112" cy="59991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a:extLst>
              <a:ext uri="{FF2B5EF4-FFF2-40B4-BE49-F238E27FC236}">
                <a16:creationId xmlns:a16="http://schemas.microsoft.com/office/drawing/2014/main" id="{F4F8E8F0-57DE-46C2-AC48-BCCE388010F9}"/>
              </a:ext>
            </a:extLst>
          </p:cNvPr>
          <p:cNvSpPr/>
          <p:nvPr/>
        </p:nvSpPr>
        <p:spPr>
          <a:xfrm>
            <a:off x="439108" y="4293096"/>
            <a:ext cx="1761034" cy="93610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6" name="Gerade Verbindung mit Pfeil 15">
            <a:extLst>
              <a:ext uri="{FF2B5EF4-FFF2-40B4-BE49-F238E27FC236}">
                <a16:creationId xmlns:a16="http://schemas.microsoft.com/office/drawing/2014/main" id="{DF0A29D8-6931-4021-8E18-8C0264A103AF}"/>
              </a:ext>
            </a:extLst>
          </p:cNvPr>
          <p:cNvCxnSpPr>
            <a:cxnSpLocks/>
          </p:cNvCxnSpPr>
          <p:nvPr/>
        </p:nvCxnSpPr>
        <p:spPr>
          <a:xfrm flipH="1">
            <a:off x="827584" y="2511655"/>
            <a:ext cx="504056"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Rechteck 17">
            <a:extLst>
              <a:ext uri="{FF2B5EF4-FFF2-40B4-BE49-F238E27FC236}">
                <a16:creationId xmlns:a16="http://schemas.microsoft.com/office/drawing/2014/main" id="{52A980EC-2F81-43C7-9C56-7079E26F80AD}"/>
              </a:ext>
            </a:extLst>
          </p:cNvPr>
          <p:cNvSpPr/>
          <p:nvPr/>
        </p:nvSpPr>
        <p:spPr>
          <a:xfrm>
            <a:off x="3552586" y="1830634"/>
            <a:ext cx="2099533" cy="6518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Interaktive Schaltfläche: Zur Startseite wechseln 12">
            <a:hlinkClick r:id="rId3" action="ppaction://hlinksldjump" highlightClick="1"/>
            <a:extLst>
              <a:ext uri="{FF2B5EF4-FFF2-40B4-BE49-F238E27FC236}">
                <a16:creationId xmlns:a16="http://schemas.microsoft.com/office/drawing/2014/main" id="{B30F331D-EFE1-4A33-B938-F12E1341E30D}"/>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hteck 18">
            <a:extLst>
              <a:ext uri="{FF2B5EF4-FFF2-40B4-BE49-F238E27FC236}">
                <a16:creationId xmlns:a16="http://schemas.microsoft.com/office/drawing/2014/main" id="{2B3D591D-B887-4AD5-BB51-904228149A17}"/>
              </a:ext>
            </a:extLst>
          </p:cNvPr>
          <p:cNvSpPr/>
          <p:nvPr/>
        </p:nvSpPr>
        <p:spPr>
          <a:xfrm>
            <a:off x="1807940" y="2484061"/>
            <a:ext cx="575824" cy="69812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Rechteck 19">
            <a:extLst>
              <a:ext uri="{FF2B5EF4-FFF2-40B4-BE49-F238E27FC236}">
                <a16:creationId xmlns:a16="http://schemas.microsoft.com/office/drawing/2014/main" id="{1004B7DD-0075-462A-AA07-596A3E0FE435}"/>
              </a:ext>
            </a:extLst>
          </p:cNvPr>
          <p:cNvSpPr/>
          <p:nvPr/>
        </p:nvSpPr>
        <p:spPr>
          <a:xfrm>
            <a:off x="6560716" y="2684852"/>
            <a:ext cx="746163" cy="189627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120051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73240D79-E0E5-4931-92FC-0FB3DB4B85D8}"/>
              </a:ext>
            </a:extLst>
          </p:cNvPr>
          <p:cNvPicPr>
            <a:picLocks noChangeAspect="1"/>
          </p:cNvPicPr>
          <p:nvPr/>
        </p:nvPicPr>
        <p:blipFill rotWithShape="1">
          <a:blip r:embed="rId2">
            <a:extLst>
              <a:ext uri="{28A0092B-C50C-407E-A947-70E740481C1C}">
                <a14:useLocalDpi xmlns:a14="http://schemas.microsoft.com/office/drawing/2010/main" val="0"/>
              </a:ext>
            </a:extLst>
          </a:blip>
          <a:srcRect t="10856" r="34250"/>
          <a:stretch/>
        </p:blipFill>
        <p:spPr>
          <a:xfrm>
            <a:off x="123444" y="3331902"/>
            <a:ext cx="4680000" cy="1970382"/>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109</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10: Enhanced Write Words</a:t>
            </a:r>
          </a:p>
          <a:p>
            <a:pPr marL="285750" indent="-285750">
              <a:buFont typeface="Arial" panose="020B0604020202020204" pitchFamily="34" charset="0"/>
              <a:buChar char="•"/>
            </a:pPr>
            <a:r>
              <a:rPr lang="en-US" sz="1200" b="0" dirty="0"/>
              <a:t>Continuous write operation to the user data area (user memory) of a data carrier; access to 2-byte data blocks</a:t>
            </a:r>
          </a:p>
          <a:p>
            <a:pPr marL="285750" indent="-285750">
              <a:buFont typeface="Arial" panose="020B0604020202020204" pitchFamily="34" charset="0"/>
              <a:buChar char="•"/>
            </a:pPr>
            <a:r>
              <a:rPr lang="en-US" sz="1200" b="0" dirty="0"/>
              <a:t>I_b_UserMemory_UID := False and I_b_EPC := False and I_b_SingleEnhanced := True</a:t>
            </a:r>
          </a:p>
          <a:p>
            <a:pPr marL="285750" indent="-285750">
              <a:buFont typeface="Arial" panose="020B0604020202020204" pitchFamily="34" charset="0"/>
              <a:buChar char="•"/>
            </a:pPr>
            <a:r>
              <a:rPr lang="en-US" sz="1200" b="0" dirty="0"/>
              <a:t>I_w_StartAddress := 16#0000 (variable) and I_i_WordNumber := 2 (variable)</a:t>
            </a:r>
          </a:p>
          <a:p>
            <a:pPr marL="285750" indent="-285750">
              <a:buFont typeface="Arial" panose="020B0604020202020204" pitchFamily="34" charset="0"/>
              <a:buChar char="•"/>
            </a:pPr>
            <a:r>
              <a:rPr lang="en-US" sz="1200" b="0" dirty="0"/>
              <a:t>Start by positive edge on I_b_StartWrite; end via Quit command or initialization</a:t>
            </a:r>
          </a:p>
          <a:p>
            <a:pPr marL="285750" indent="-285750">
              <a:buFont typeface="Arial" panose="020B0604020202020204" pitchFamily="34" charset="0"/>
              <a:buChar char="•"/>
            </a:pPr>
            <a:r>
              <a:rPr lang="en-US" sz="1200" b="0" dirty="0"/>
              <a:t>Receipt of new data is signaled via signal change 0 </a:t>
            </a:r>
            <a:r>
              <a:rPr lang="en-US" sz="1200" b="0" dirty="0">
                <a:sym typeface="Wingdings" panose="05000000000000000000" pitchFamily="2" charset="2"/>
              </a:rPr>
              <a:t></a:t>
            </a:r>
            <a:r>
              <a:rPr lang="en-US" sz="1200" b="0" dirty="0"/>
              <a:t> 1 at IO_b_NewData</a:t>
            </a:r>
          </a:p>
          <a:p>
            <a:pPr marL="285750" indent="-285750">
              <a:buFont typeface="Arial" panose="020B0604020202020204" pitchFamily="34" charset="0"/>
              <a:buChar char="•"/>
            </a:pPr>
            <a:r>
              <a:rPr lang="en-US" sz="1200" b="0" dirty="0"/>
              <a:t>Reset of IO_b_NewData by the user</a:t>
            </a:r>
          </a:p>
        </p:txBody>
      </p:sp>
      <p:sp>
        <p:nvSpPr>
          <p:cNvPr id="19" name="Interaktive Schaltfläche: Zur Startseite wechseln 18">
            <a:hlinkClick r:id="rId3" action="ppaction://hlinksldjump" highlightClick="1"/>
            <a:extLst>
              <a:ext uri="{FF2B5EF4-FFF2-40B4-BE49-F238E27FC236}">
                <a16:creationId xmlns:a16="http://schemas.microsoft.com/office/drawing/2014/main" id="{5D0D6CB6-D5E6-40CF-8D9F-56600130031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feld 21">
            <a:extLst>
              <a:ext uri="{FF2B5EF4-FFF2-40B4-BE49-F238E27FC236}">
                <a16:creationId xmlns:a16="http://schemas.microsoft.com/office/drawing/2014/main" id="{6F384D32-D4F2-47E0-B0B4-E91B6156A62F}"/>
              </a:ext>
            </a:extLst>
          </p:cNvPr>
          <p:cNvSpPr txBox="1"/>
          <p:nvPr/>
        </p:nvSpPr>
        <p:spPr>
          <a:xfrm>
            <a:off x="123444" y="5393301"/>
            <a:ext cx="1892613"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Start write process; no tag in the detection zone:</a:t>
            </a:r>
          </a:p>
          <a:p>
            <a:r>
              <a:rPr lang="en-US" sz="900" dirty="0">
                <a:solidFill>
                  <a:schemeClr val="tx2"/>
                </a:solidFill>
              </a:rPr>
              <a:t>SingleEnhanced 	:= True</a:t>
            </a:r>
          </a:p>
          <a:p>
            <a:r>
              <a:rPr lang="en-US" sz="900" dirty="0">
                <a:solidFill>
                  <a:schemeClr val="tx2"/>
                </a:solidFill>
              </a:rPr>
              <a:t>User_UID 	:= False</a:t>
            </a:r>
          </a:p>
          <a:p>
            <a:r>
              <a:rPr lang="en-US" sz="900" dirty="0">
                <a:solidFill>
                  <a:schemeClr val="tx2"/>
                </a:solidFill>
              </a:rPr>
              <a:t>EPC 	:= False</a:t>
            </a:r>
          </a:p>
          <a:p>
            <a:r>
              <a:rPr lang="en-US" sz="900" dirty="0">
                <a:solidFill>
                  <a:schemeClr val="tx2"/>
                </a:solidFill>
              </a:rPr>
              <a:t>StartWrite 	:= True</a:t>
            </a:r>
          </a:p>
          <a:p>
            <a:r>
              <a:rPr lang="en-US" sz="900" dirty="0">
                <a:solidFill>
                  <a:schemeClr val="tx2"/>
                </a:solidFill>
              </a:rPr>
              <a:t>Status 	= 16#05</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sp>
        <p:nvSpPr>
          <p:cNvPr id="23" name="Textfeld 22">
            <a:extLst>
              <a:ext uri="{FF2B5EF4-FFF2-40B4-BE49-F238E27FC236}">
                <a16:creationId xmlns:a16="http://schemas.microsoft.com/office/drawing/2014/main" id="{D8E3B5DC-6987-420C-982C-5E2F3638F7CC}"/>
              </a:ext>
            </a:extLst>
          </p:cNvPr>
          <p:cNvSpPr txBox="1"/>
          <p:nvPr/>
        </p:nvSpPr>
        <p:spPr>
          <a:xfrm>
            <a:off x="2092632" y="5400323"/>
            <a:ext cx="1892613"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Tag inside detection zone; receive UII/EPC Tag A:</a:t>
            </a:r>
          </a:p>
          <a:p>
            <a:r>
              <a:rPr lang="en-US" sz="900" dirty="0">
                <a:solidFill>
                  <a:schemeClr val="tx2"/>
                </a:solidFill>
              </a:rPr>
              <a:t>Busy 	= True</a:t>
            </a:r>
          </a:p>
          <a:p>
            <a:r>
              <a:rPr lang="en-US" sz="900" dirty="0">
                <a:solidFill>
                  <a:schemeClr val="tx2"/>
                </a:solidFill>
              </a:rPr>
              <a:t>Done 	= True</a:t>
            </a:r>
          </a:p>
          <a:p>
            <a:r>
              <a:rPr lang="en-US" sz="900" dirty="0">
                <a:solidFill>
                  <a:schemeClr val="tx2"/>
                </a:solidFill>
              </a:rPr>
              <a:t>Finish	= False</a:t>
            </a:r>
          </a:p>
          <a:p>
            <a:r>
              <a:rPr lang="en-US" sz="900" dirty="0">
                <a:solidFill>
                  <a:schemeClr val="tx2"/>
                </a:solidFill>
              </a:rPr>
              <a:t>NoDataCarrier 	= False</a:t>
            </a:r>
          </a:p>
          <a:p>
            <a:r>
              <a:rPr lang="en-US" sz="900" dirty="0">
                <a:solidFill>
                  <a:schemeClr val="tx2"/>
                </a:solidFill>
              </a:rPr>
              <a:t>Status 	= 16#00</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sp>
        <p:nvSpPr>
          <p:cNvPr id="24" name="Textfeld 23">
            <a:extLst>
              <a:ext uri="{FF2B5EF4-FFF2-40B4-BE49-F238E27FC236}">
                <a16:creationId xmlns:a16="http://schemas.microsoft.com/office/drawing/2014/main" id="{C297AE86-F62C-4B9C-B781-BD92F6347111}"/>
              </a:ext>
            </a:extLst>
          </p:cNvPr>
          <p:cNvSpPr txBox="1"/>
          <p:nvPr/>
        </p:nvSpPr>
        <p:spPr>
          <a:xfrm>
            <a:off x="6651630" y="2460643"/>
            <a:ext cx="1875189"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Cancel write process via Quit</a:t>
            </a:r>
          </a:p>
          <a:p>
            <a:r>
              <a:rPr lang="en-US" sz="900" dirty="0">
                <a:solidFill>
                  <a:schemeClr val="tx2"/>
                </a:solidFill>
                <a:sym typeface="Wingdings" panose="05000000000000000000" pitchFamily="2" charset="2"/>
              </a:rPr>
              <a:t>Quit 	:= True </a:t>
            </a:r>
          </a:p>
          <a:p>
            <a:r>
              <a:rPr lang="en-US" sz="900" dirty="0">
                <a:solidFill>
                  <a:schemeClr val="tx2"/>
                </a:solidFill>
                <a:sym typeface="Wingdings" panose="05000000000000000000" pitchFamily="2" charset="2"/>
              </a:rPr>
              <a:t>Busy	= False </a:t>
            </a:r>
          </a:p>
          <a:p>
            <a:r>
              <a:rPr lang="en-US" sz="900" dirty="0">
                <a:solidFill>
                  <a:schemeClr val="tx2"/>
                </a:solidFill>
                <a:sym typeface="Wingdings" panose="05000000000000000000" pitchFamily="2" charset="2"/>
              </a:rPr>
              <a:t>Done 	= True</a:t>
            </a:r>
          </a:p>
          <a:p>
            <a:r>
              <a:rPr lang="en-US" sz="900" dirty="0">
                <a:solidFill>
                  <a:schemeClr val="tx2"/>
                </a:solidFill>
                <a:sym typeface="Wingdings" panose="05000000000000000000" pitchFamily="2" charset="2"/>
              </a:rPr>
              <a:t>Finish 	= True</a:t>
            </a:r>
          </a:p>
          <a:p>
            <a:r>
              <a:rPr lang="en-US" sz="900" dirty="0">
                <a:solidFill>
                  <a:schemeClr val="tx2"/>
                </a:solidFill>
                <a:sym typeface="Wingdings" panose="05000000000000000000" pitchFamily="2" charset="2"/>
              </a:rPr>
              <a:t>NoDataCarrier	= False</a:t>
            </a:r>
          </a:p>
          <a:p>
            <a:r>
              <a:rPr lang="en-US" sz="900" dirty="0">
                <a:solidFill>
                  <a:schemeClr val="tx2"/>
                </a:solidFill>
              </a:rPr>
              <a:t>Status 	= 16#00</a:t>
            </a:r>
            <a:endParaRPr lang="en-US" sz="900" dirty="0">
              <a:solidFill>
                <a:schemeClr val="tx2"/>
              </a:solidFill>
              <a:sym typeface="Wingdings" panose="05000000000000000000" pitchFamily="2" charset="2"/>
            </a:endParaRP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sp>
        <p:nvSpPr>
          <p:cNvPr id="25" name="Textfeld 24">
            <a:extLst>
              <a:ext uri="{FF2B5EF4-FFF2-40B4-BE49-F238E27FC236}">
                <a16:creationId xmlns:a16="http://schemas.microsoft.com/office/drawing/2014/main" id="{1AC59A03-C8B2-4B25-8F84-BC9F017968E8}"/>
              </a:ext>
            </a:extLst>
          </p:cNvPr>
          <p:cNvSpPr txBox="1"/>
          <p:nvPr/>
        </p:nvSpPr>
        <p:spPr>
          <a:xfrm>
            <a:off x="4427984" y="5400323"/>
            <a:ext cx="2304256"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Start write process; write process active; Tag inside detection zone:</a:t>
            </a:r>
          </a:p>
          <a:p>
            <a:r>
              <a:rPr lang="en-US" sz="900" dirty="0">
                <a:solidFill>
                  <a:schemeClr val="tx2"/>
                </a:solidFill>
              </a:rPr>
              <a:t>SingleEnhanced 	:= True</a:t>
            </a:r>
          </a:p>
          <a:p>
            <a:r>
              <a:rPr lang="en-US" sz="900" dirty="0">
                <a:solidFill>
                  <a:schemeClr val="tx2"/>
                </a:solidFill>
              </a:rPr>
              <a:t>User_UID 	:= False</a:t>
            </a:r>
          </a:p>
          <a:p>
            <a:r>
              <a:rPr lang="en-US" sz="900" dirty="0">
                <a:solidFill>
                  <a:schemeClr val="tx2"/>
                </a:solidFill>
              </a:rPr>
              <a:t>EPC 	:= False</a:t>
            </a:r>
          </a:p>
          <a:p>
            <a:r>
              <a:rPr lang="en-US" sz="900" dirty="0">
                <a:solidFill>
                  <a:schemeClr val="tx2"/>
                </a:solidFill>
              </a:rPr>
              <a:t>StartWrite 	:= True</a:t>
            </a:r>
          </a:p>
          <a:p>
            <a:r>
              <a:rPr lang="en-US" sz="900" dirty="0">
                <a:solidFill>
                  <a:schemeClr val="tx2"/>
                </a:solidFill>
              </a:rPr>
              <a:t>Status 	= 16#00</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sp>
        <p:nvSpPr>
          <p:cNvPr id="26" name="Textfeld 25">
            <a:extLst>
              <a:ext uri="{FF2B5EF4-FFF2-40B4-BE49-F238E27FC236}">
                <a16:creationId xmlns:a16="http://schemas.microsoft.com/office/drawing/2014/main" id="{C02BAA98-AE19-42C9-9C71-A6B03B302E0C}"/>
              </a:ext>
            </a:extLst>
          </p:cNvPr>
          <p:cNvSpPr txBox="1"/>
          <p:nvPr/>
        </p:nvSpPr>
        <p:spPr>
          <a:xfrm>
            <a:off x="6649170" y="3754399"/>
            <a:ext cx="1875189"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Write process active; Tag leave detection zone</a:t>
            </a:r>
          </a:p>
          <a:p>
            <a:r>
              <a:rPr lang="en-US" sz="900" dirty="0">
                <a:solidFill>
                  <a:schemeClr val="tx2"/>
                </a:solidFill>
                <a:sym typeface="Wingdings" panose="05000000000000000000" pitchFamily="2" charset="2"/>
              </a:rPr>
              <a:t>Busy	= True </a:t>
            </a:r>
          </a:p>
          <a:p>
            <a:r>
              <a:rPr lang="en-US" sz="900" dirty="0">
                <a:solidFill>
                  <a:schemeClr val="tx2"/>
                </a:solidFill>
                <a:sym typeface="Wingdings" panose="05000000000000000000" pitchFamily="2" charset="2"/>
              </a:rPr>
              <a:t>Done 	= False</a:t>
            </a:r>
          </a:p>
          <a:p>
            <a:r>
              <a:rPr lang="en-US" sz="900" dirty="0">
                <a:solidFill>
                  <a:schemeClr val="tx2"/>
                </a:solidFill>
                <a:sym typeface="Wingdings" panose="05000000000000000000" pitchFamily="2" charset="2"/>
              </a:rPr>
              <a:t>Finish 	= False</a:t>
            </a:r>
          </a:p>
          <a:p>
            <a:r>
              <a:rPr lang="en-US" sz="900" dirty="0">
                <a:solidFill>
                  <a:schemeClr val="tx2"/>
                </a:solidFill>
                <a:sym typeface="Wingdings" panose="05000000000000000000" pitchFamily="2" charset="2"/>
              </a:rPr>
              <a:t>NoDataCarrier	= True</a:t>
            </a:r>
          </a:p>
          <a:p>
            <a:r>
              <a:rPr lang="en-US" sz="900" dirty="0">
                <a:solidFill>
                  <a:schemeClr val="tx2"/>
                </a:solidFill>
                <a:sym typeface="Wingdings" panose="05000000000000000000" pitchFamily="2" charset="2"/>
              </a:rPr>
              <a:t>Status	= 16#05</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cxnSp>
        <p:nvCxnSpPr>
          <p:cNvPr id="27" name="Gerade Verbindung mit Pfeil 26">
            <a:extLst>
              <a:ext uri="{FF2B5EF4-FFF2-40B4-BE49-F238E27FC236}">
                <a16:creationId xmlns:a16="http://schemas.microsoft.com/office/drawing/2014/main" id="{EE65DCB5-3B8E-4A23-B7E7-046F42A2146E}"/>
              </a:ext>
            </a:extLst>
          </p:cNvPr>
          <p:cNvCxnSpPr>
            <a:cxnSpLocks/>
            <a:stCxn id="22" idx="0"/>
          </p:cNvCxnSpPr>
          <p:nvPr/>
        </p:nvCxnSpPr>
        <p:spPr>
          <a:xfrm flipV="1">
            <a:off x="1069751" y="4005064"/>
            <a:ext cx="336053" cy="138823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Gerade Verbindung mit Pfeil 30">
            <a:extLst>
              <a:ext uri="{FF2B5EF4-FFF2-40B4-BE49-F238E27FC236}">
                <a16:creationId xmlns:a16="http://schemas.microsoft.com/office/drawing/2014/main" id="{7410A807-371B-4483-8D2B-F7CFE0520F5F}"/>
              </a:ext>
            </a:extLst>
          </p:cNvPr>
          <p:cNvCxnSpPr>
            <a:cxnSpLocks/>
            <a:stCxn id="22" idx="0"/>
          </p:cNvCxnSpPr>
          <p:nvPr/>
        </p:nvCxnSpPr>
        <p:spPr>
          <a:xfrm flipV="1">
            <a:off x="1069751" y="4935098"/>
            <a:ext cx="434431" cy="45820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Gerade Verbindung mit Pfeil 33">
            <a:extLst>
              <a:ext uri="{FF2B5EF4-FFF2-40B4-BE49-F238E27FC236}">
                <a16:creationId xmlns:a16="http://schemas.microsoft.com/office/drawing/2014/main" id="{24A3279E-886F-4421-B631-4C8586ADFFE2}"/>
              </a:ext>
            </a:extLst>
          </p:cNvPr>
          <p:cNvCxnSpPr>
            <a:cxnSpLocks/>
            <a:stCxn id="22" idx="0"/>
          </p:cNvCxnSpPr>
          <p:nvPr/>
        </p:nvCxnSpPr>
        <p:spPr>
          <a:xfrm flipV="1">
            <a:off x="1069751" y="5164199"/>
            <a:ext cx="484460" cy="22910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0" name="Gerade Verbindung mit Pfeil 39">
            <a:extLst>
              <a:ext uri="{FF2B5EF4-FFF2-40B4-BE49-F238E27FC236}">
                <a16:creationId xmlns:a16="http://schemas.microsoft.com/office/drawing/2014/main" id="{57B452DF-63AF-49D7-89B7-D6BE9115FF88}"/>
              </a:ext>
            </a:extLst>
          </p:cNvPr>
          <p:cNvCxnSpPr>
            <a:cxnSpLocks/>
            <a:stCxn id="23" idx="0"/>
          </p:cNvCxnSpPr>
          <p:nvPr/>
        </p:nvCxnSpPr>
        <p:spPr>
          <a:xfrm flipH="1" flipV="1">
            <a:off x="2072613" y="4544455"/>
            <a:ext cx="966326" cy="85586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4" name="Gerade Verbindung mit Pfeil 43">
            <a:extLst>
              <a:ext uri="{FF2B5EF4-FFF2-40B4-BE49-F238E27FC236}">
                <a16:creationId xmlns:a16="http://schemas.microsoft.com/office/drawing/2014/main" id="{672D7AF9-EAFE-4891-A310-2596B5CBAEBD}"/>
              </a:ext>
            </a:extLst>
          </p:cNvPr>
          <p:cNvCxnSpPr>
            <a:cxnSpLocks/>
            <a:stCxn id="23" idx="0"/>
          </p:cNvCxnSpPr>
          <p:nvPr/>
        </p:nvCxnSpPr>
        <p:spPr>
          <a:xfrm flipH="1" flipV="1">
            <a:off x="2046491" y="4935099"/>
            <a:ext cx="992448" cy="46522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7" name="Gerade Verbindung mit Pfeil 46">
            <a:extLst>
              <a:ext uri="{FF2B5EF4-FFF2-40B4-BE49-F238E27FC236}">
                <a16:creationId xmlns:a16="http://schemas.microsoft.com/office/drawing/2014/main" id="{01A5D3BC-48B5-40CC-8EC8-6B560A4A04F7}"/>
              </a:ext>
            </a:extLst>
          </p:cNvPr>
          <p:cNvCxnSpPr>
            <a:cxnSpLocks/>
            <a:stCxn id="23" idx="0"/>
          </p:cNvCxnSpPr>
          <p:nvPr/>
        </p:nvCxnSpPr>
        <p:spPr>
          <a:xfrm flipH="1" flipV="1">
            <a:off x="2122643" y="5204245"/>
            <a:ext cx="916296" cy="19607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0" name="Gerade Verbindung mit Pfeil 49">
            <a:extLst>
              <a:ext uri="{FF2B5EF4-FFF2-40B4-BE49-F238E27FC236}">
                <a16:creationId xmlns:a16="http://schemas.microsoft.com/office/drawing/2014/main" id="{77368EAA-D03B-4641-9C3A-5380F99BC0B2}"/>
              </a:ext>
            </a:extLst>
          </p:cNvPr>
          <p:cNvCxnSpPr>
            <a:cxnSpLocks/>
            <a:stCxn id="24" idx="1"/>
          </p:cNvCxnSpPr>
          <p:nvPr/>
        </p:nvCxnSpPr>
        <p:spPr>
          <a:xfrm flipH="1">
            <a:off x="2699792" y="3050993"/>
            <a:ext cx="3951838" cy="1127920"/>
          </a:xfrm>
          <a:prstGeom prst="straightConnector1">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55" name="Gerade Verbindung mit Pfeil 54">
            <a:extLst>
              <a:ext uri="{FF2B5EF4-FFF2-40B4-BE49-F238E27FC236}">
                <a16:creationId xmlns:a16="http://schemas.microsoft.com/office/drawing/2014/main" id="{1550AA1E-8114-414B-A6C0-215402B920CA}"/>
              </a:ext>
            </a:extLst>
          </p:cNvPr>
          <p:cNvCxnSpPr>
            <a:cxnSpLocks/>
            <a:stCxn id="24" idx="1"/>
          </p:cNvCxnSpPr>
          <p:nvPr/>
        </p:nvCxnSpPr>
        <p:spPr>
          <a:xfrm flipH="1">
            <a:off x="4304306" y="3050993"/>
            <a:ext cx="2347324" cy="1127920"/>
          </a:xfrm>
          <a:prstGeom prst="straightConnector1">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28" name="Gerade Verbindung mit Pfeil 27">
            <a:extLst>
              <a:ext uri="{FF2B5EF4-FFF2-40B4-BE49-F238E27FC236}">
                <a16:creationId xmlns:a16="http://schemas.microsoft.com/office/drawing/2014/main" id="{A78BD7C7-DFD5-427A-BBA3-DFD65E82BDB8}"/>
              </a:ext>
            </a:extLst>
          </p:cNvPr>
          <p:cNvCxnSpPr>
            <a:cxnSpLocks/>
            <a:stCxn id="26" idx="1"/>
          </p:cNvCxnSpPr>
          <p:nvPr/>
        </p:nvCxnSpPr>
        <p:spPr>
          <a:xfrm flipH="1">
            <a:off x="3787922" y="4344749"/>
            <a:ext cx="2861248" cy="24523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Gerade Verbindung mit Pfeil 28">
            <a:extLst>
              <a:ext uri="{FF2B5EF4-FFF2-40B4-BE49-F238E27FC236}">
                <a16:creationId xmlns:a16="http://schemas.microsoft.com/office/drawing/2014/main" id="{70FE4879-C363-41C9-9619-9B8C3BDE0458}"/>
              </a:ext>
            </a:extLst>
          </p:cNvPr>
          <p:cNvCxnSpPr>
            <a:cxnSpLocks/>
            <a:stCxn id="26" idx="1"/>
          </p:cNvCxnSpPr>
          <p:nvPr/>
        </p:nvCxnSpPr>
        <p:spPr>
          <a:xfrm flipH="1">
            <a:off x="3842992" y="4344749"/>
            <a:ext cx="2806178" cy="59034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2" name="Gerade Verbindung mit Pfeil 31">
            <a:extLst>
              <a:ext uri="{FF2B5EF4-FFF2-40B4-BE49-F238E27FC236}">
                <a16:creationId xmlns:a16="http://schemas.microsoft.com/office/drawing/2014/main" id="{00F7A65E-E57E-4614-B966-1A777249B782}"/>
              </a:ext>
            </a:extLst>
          </p:cNvPr>
          <p:cNvCxnSpPr>
            <a:cxnSpLocks/>
            <a:stCxn id="26" idx="1"/>
          </p:cNvCxnSpPr>
          <p:nvPr/>
        </p:nvCxnSpPr>
        <p:spPr>
          <a:xfrm flipH="1">
            <a:off x="3842992" y="4344749"/>
            <a:ext cx="2806178" cy="83558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5" name="Gerade Verbindung mit Pfeil 34">
            <a:extLst>
              <a:ext uri="{FF2B5EF4-FFF2-40B4-BE49-F238E27FC236}">
                <a16:creationId xmlns:a16="http://schemas.microsoft.com/office/drawing/2014/main" id="{60681A8E-754C-4134-92ED-F94A3CE2ADB3}"/>
              </a:ext>
            </a:extLst>
          </p:cNvPr>
          <p:cNvCxnSpPr>
            <a:cxnSpLocks/>
            <a:stCxn id="25" idx="1"/>
          </p:cNvCxnSpPr>
          <p:nvPr/>
        </p:nvCxnSpPr>
        <p:spPr>
          <a:xfrm flipH="1" flipV="1">
            <a:off x="3285834" y="4005064"/>
            <a:ext cx="1142150" cy="198560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0754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Grafik 22">
            <a:extLst>
              <a:ext uri="{FF2B5EF4-FFF2-40B4-BE49-F238E27FC236}">
                <a16:creationId xmlns:a16="http://schemas.microsoft.com/office/drawing/2014/main" id="{DF2AB1BF-20F5-4898-B4CC-C0D5261FDF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44208" y="2245533"/>
            <a:ext cx="2571341" cy="4296021"/>
          </a:xfrm>
          <a:prstGeom prst="rect">
            <a:avLst/>
          </a:prstGeom>
        </p:spPr>
      </p:pic>
      <p:pic>
        <p:nvPicPr>
          <p:cNvPr id="16" name="Grafik 15">
            <a:extLst>
              <a:ext uri="{FF2B5EF4-FFF2-40B4-BE49-F238E27FC236}">
                <a16:creationId xmlns:a16="http://schemas.microsoft.com/office/drawing/2014/main" id="{A6168FE1-EBF2-4901-B240-F4F17AB487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6790" y="2245533"/>
            <a:ext cx="2910055" cy="4296021"/>
          </a:xfrm>
          <a:prstGeom prst="rect">
            <a:avLst/>
          </a:prstGeom>
        </p:spPr>
      </p:pic>
      <p:pic>
        <p:nvPicPr>
          <p:cNvPr id="10" name="Grafik 9">
            <a:extLst>
              <a:ext uri="{FF2B5EF4-FFF2-40B4-BE49-F238E27FC236}">
                <a16:creationId xmlns:a16="http://schemas.microsoft.com/office/drawing/2014/main" id="{46AC4A60-E7BB-46F0-BD62-D6B4D86DC9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382" y="2245533"/>
            <a:ext cx="2843121" cy="4300945"/>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11</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a:xfrm>
            <a:off x="180000" y="1512000"/>
            <a:ext cx="8784000" cy="1514000"/>
          </a:xfrm>
        </p:spPr>
        <p:txBody>
          <a:bodyPr/>
          <a:lstStyle/>
          <a:p>
            <a:pPr marL="0" indent="0">
              <a:buNone/>
            </a:pPr>
            <a:r>
              <a:rPr lang="en-US" dirty="0"/>
              <a:t>Change EtherCAT telegram length</a:t>
            </a:r>
          </a:p>
          <a:p>
            <a:pPr marL="285750" indent="-285750">
              <a:buFont typeface="Arial" panose="020B0604020202020204" pitchFamily="34" charset="0"/>
              <a:buChar char="•"/>
            </a:pPr>
            <a:r>
              <a:rPr lang="en-US" sz="1400" b="0" dirty="0"/>
              <a:t>Remove module </a:t>
            </a:r>
            <a:r>
              <a:rPr lang="en-US" sz="1400" b="0" dirty="0">
                <a:sym typeface="Wingdings" panose="05000000000000000000" pitchFamily="2" charset="2"/>
              </a:rPr>
              <a:t> Scan  Module read in with new telegram length  Link process data</a:t>
            </a:r>
            <a:endParaRPr lang="en-US" sz="1400" b="0" dirty="0"/>
          </a:p>
        </p:txBody>
      </p:sp>
      <p:sp>
        <p:nvSpPr>
          <p:cNvPr id="7" name="Interaktive Schaltfläche: Zur Startseite wechseln 6">
            <a:hlinkClick r:id="rId5" action="ppaction://hlinksldjump" highlightClick="1"/>
            <a:extLst>
              <a:ext uri="{FF2B5EF4-FFF2-40B4-BE49-F238E27FC236}">
                <a16:creationId xmlns:a16="http://schemas.microsoft.com/office/drawing/2014/main" id="{1B9FAED0-4D72-4AAC-8CC0-9AECE1E2D0CF}"/>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hteck 23">
            <a:extLst>
              <a:ext uri="{FF2B5EF4-FFF2-40B4-BE49-F238E27FC236}">
                <a16:creationId xmlns:a16="http://schemas.microsoft.com/office/drawing/2014/main" id="{C726FC0D-42D5-4118-B34E-24851A02F3B1}"/>
              </a:ext>
            </a:extLst>
          </p:cNvPr>
          <p:cNvSpPr/>
          <p:nvPr/>
        </p:nvSpPr>
        <p:spPr>
          <a:xfrm>
            <a:off x="104382" y="5229200"/>
            <a:ext cx="2846537" cy="100811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25" name="Gerade Verbindung mit Pfeil 24">
            <a:extLst>
              <a:ext uri="{FF2B5EF4-FFF2-40B4-BE49-F238E27FC236}">
                <a16:creationId xmlns:a16="http://schemas.microsoft.com/office/drawing/2014/main" id="{6AD9D403-0748-46FB-ADCC-38E21E56169F}"/>
              </a:ext>
            </a:extLst>
          </p:cNvPr>
          <p:cNvCxnSpPr>
            <a:cxnSpLocks/>
          </p:cNvCxnSpPr>
          <p:nvPr/>
        </p:nvCxnSpPr>
        <p:spPr>
          <a:xfrm>
            <a:off x="4139952" y="5346000"/>
            <a:ext cx="258563" cy="17123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6" name="Gerade Verbindung mit Pfeil 25">
            <a:extLst>
              <a:ext uri="{FF2B5EF4-FFF2-40B4-BE49-F238E27FC236}">
                <a16:creationId xmlns:a16="http://schemas.microsoft.com/office/drawing/2014/main" id="{F65CFA26-55FB-476F-8A53-4F02756EA8EC}"/>
              </a:ext>
            </a:extLst>
          </p:cNvPr>
          <p:cNvCxnSpPr>
            <a:cxnSpLocks/>
          </p:cNvCxnSpPr>
          <p:nvPr/>
        </p:nvCxnSpPr>
        <p:spPr>
          <a:xfrm>
            <a:off x="6588808" y="5562023"/>
            <a:ext cx="258563" cy="17123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8121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fik 10">
            <a:extLst>
              <a:ext uri="{FF2B5EF4-FFF2-40B4-BE49-F238E27FC236}">
                <a16:creationId xmlns:a16="http://schemas.microsoft.com/office/drawing/2014/main" id="{C30C116A-12D8-43CD-9513-305FA4156A9D}"/>
              </a:ext>
            </a:extLst>
          </p:cNvPr>
          <p:cNvPicPr>
            <a:picLocks noChangeAspect="1"/>
          </p:cNvPicPr>
          <p:nvPr/>
        </p:nvPicPr>
        <p:blipFill rotWithShape="1">
          <a:blip r:embed="rId2">
            <a:extLst>
              <a:ext uri="{28A0092B-C50C-407E-A947-70E740481C1C}">
                <a14:useLocalDpi xmlns:a14="http://schemas.microsoft.com/office/drawing/2010/main" val="0"/>
              </a:ext>
            </a:extLst>
          </a:blip>
          <a:srcRect t="10920" r="16138"/>
          <a:stretch/>
        </p:blipFill>
        <p:spPr>
          <a:xfrm>
            <a:off x="123444" y="1835202"/>
            <a:ext cx="6840000" cy="2256198"/>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110</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10: Enhanced Write Words</a:t>
            </a:r>
          </a:p>
        </p:txBody>
      </p:sp>
      <p:sp>
        <p:nvSpPr>
          <p:cNvPr id="19" name="Interaktive Schaltfläche: Zur Startseite wechseln 18">
            <a:hlinkClick r:id="rId3" action="ppaction://hlinksldjump" highlightClick="1"/>
            <a:extLst>
              <a:ext uri="{FF2B5EF4-FFF2-40B4-BE49-F238E27FC236}">
                <a16:creationId xmlns:a16="http://schemas.microsoft.com/office/drawing/2014/main" id="{5D0D6CB6-D5E6-40CF-8D9F-56600130031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feld 21">
            <a:extLst>
              <a:ext uri="{FF2B5EF4-FFF2-40B4-BE49-F238E27FC236}">
                <a16:creationId xmlns:a16="http://schemas.microsoft.com/office/drawing/2014/main" id="{B07FA29C-274A-4EA1-A66E-57B955577A17}"/>
              </a:ext>
            </a:extLst>
          </p:cNvPr>
          <p:cNvSpPr txBox="1"/>
          <p:nvPr/>
        </p:nvSpPr>
        <p:spPr>
          <a:xfrm>
            <a:off x="123444" y="5393301"/>
            <a:ext cx="1892613"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Start write process; no tag in the detection zone:</a:t>
            </a:r>
          </a:p>
          <a:p>
            <a:r>
              <a:rPr lang="en-US" sz="900" dirty="0">
                <a:solidFill>
                  <a:schemeClr val="tx2"/>
                </a:solidFill>
              </a:rPr>
              <a:t>SingleEnhanced 	:= True</a:t>
            </a:r>
          </a:p>
          <a:p>
            <a:r>
              <a:rPr lang="en-US" sz="900" dirty="0">
                <a:solidFill>
                  <a:schemeClr val="tx2"/>
                </a:solidFill>
              </a:rPr>
              <a:t>User_UID 	:= False</a:t>
            </a:r>
          </a:p>
          <a:p>
            <a:r>
              <a:rPr lang="en-US" sz="900" dirty="0">
                <a:solidFill>
                  <a:schemeClr val="tx2"/>
                </a:solidFill>
              </a:rPr>
              <a:t>EPC 	:= False</a:t>
            </a:r>
          </a:p>
          <a:p>
            <a:r>
              <a:rPr lang="en-US" sz="900" dirty="0">
                <a:solidFill>
                  <a:schemeClr val="tx2"/>
                </a:solidFill>
              </a:rPr>
              <a:t>StartWrite 	:= True</a:t>
            </a:r>
          </a:p>
          <a:p>
            <a:r>
              <a:rPr lang="en-US" sz="900" dirty="0">
                <a:solidFill>
                  <a:schemeClr val="tx2"/>
                </a:solidFill>
              </a:rPr>
              <a:t>Status 	= 16#05</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cxnSp>
        <p:nvCxnSpPr>
          <p:cNvPr id="9" name="Gerade Verbindung mit Pfeil 8"/>
          <p:cNvCxnSpPr>
            <a:cxnSpLocks/>
            <a:stCxn id="22" idx="0"/>
          </p:cNvCxnSpPr>
          <p:nvPr/>
        </p:nvCxnSpPr>
        <p:spPr>
          <a:xfrm flipV="1">
            <a:off x="1069751" y="2611611"/>
            <a:ext cx="546718" cy="278169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Gerade Verbindung mit Pfeil 24">
            <a:extLst>
              <a:ext uri="{FF2B5EF4-FFF2-40B4-BE49-F238E27FC236}">
                <a16:creationId xmlns:a16="http://schemas.microsoft.com/office/drawing/2014/main" id="{BDC3D40C-9BD0-4EAA-ABE0-D963E2CEA958}"/>
              </a:ext>
            </a:extLst>
          </p:cNvPr>
          <p:cNvCxnSpPr>
            <a:cxnSpLocks/>
            <a:stCxn id="22" idx="0"/>
          </p:cNvCxnSpPr>
          <p:nvPr/>
        </p:nvCxnSpPr>
        <p:spPr>
          <a:xfrm flipV="1">
            <a:off x="1069751" y="3744476"/>
            <a:ext cx="659831" cy="164882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Gerade Verbindung mit Pfeil 27">
            <a:extLst>
              <a:ext uri="{FF2B5EF4-FFF2-40B4-BE49-F238E27FC236}">
                <a16:creationId xmlns:a16="http://schemas.microsoft.com/office/drawing/2014/main" id="{1EA1FF16-BD3D-42C9-903E-6286036C7AAF}"/>
              </a:ext>
            </a:extLst>
          </p:cNvPr>
          <p:cNvCxnSpPr>
            <a:cxnSpLocks/>
            <a:stCxn id="22" idx="0"/>
          </p:cNvCxnSpPr>
          <p:nvPr/>
        </p:nvCxnSpPr>
        <p:spPr>
          <a:xfrm flipV="1">
            <a:off x="1069751" y="3942000"/>
            <a:ext cx="671590" cy="145130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1" name="Textfeld 30">
            <a:extLst>
              <a:ext uri="{FF2B5EF4-FFF2-40B4-BE49-F238E27FC236}">
                <a16:creationId xmlns:a16="http://schemas.microsoft.com/office/drawing/2014/main" id="{A0BCFF13-40FD-44EB-8DC1-8087747FABE0}"/>
              </a:ext>
            </a:extLst>
          </p:cNvPr>
          <p:cNvSpPr txBox="1"/>
          <p:nvPr/>
        </p:nvSpPr>
        <p:spPr>
          <a:xfrm>
            <a:off x="2092632" y="5400323"/>
            <a:ext cx="1892613"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Tag inside detection zone; receive UII/EPC Tag A:</a:t>
            </a:r>
          </a:p>
          <a:p>
            <a:r>
              <a:rPr lang="en-US" sz="900" dirty="0">
                <a:solidFill>
                  <a:schemeClr val="tx2"/>
                </a:solidFill>
              </a:rPr>
              <a:t>Busy 	= True</a:t>
            </a:r>
          </a:p>
          <a:p>
            <a:r>
              <a:rPr lang="en-US" sz="900" dirty="0">
                <a:solidFill>
                  <a:schemeClr val="tx2"/>
                </a:solidFill>
              </a:rPr>
              <a:t>Done 	= True</a:t>
            </a:r>
          </a:p>
          <a:p>
            <a:r>
              <a:rPr lang="en-US" sz="900" dirty="0">
                <a:solidFill>
                  <a:schemeClr val="tx2"/>
                </a:solidFill>
              </a:rPr>
              <a:t>Finish	= False</a:t>
            </a:r>
          </a:p>
          <a:p>
            <a:r>
              <a:rPr lang="en-US" sz="900" dirty="0">
                <a:solidFill>
                  <a:schemeClr val="tx2"/>
                </a:solidFill>
              </a:rPr>
              <a:t>NoDataCarrier 	= False</a:t>
            </a:r>
          </a:p>
          <a:p>
            <a:r>
              <a:rPr lang="en-US" sz="900" dirty="0">
                <a:solidFill>
                  <a:schemeClr val="tx2"/>
                </a:solidFill>
              </a:rPr>
              <a:t>Status 	= 16#00</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cxnSp>
        <p:nvCxnSpPr>
          <p:cNvPr id="10" name="Gerade Verbindung mit Pfeil 9"/>
          <p:cNvCxnSpPr>
            <a:cxnSpLocks/>
            <a:stCxn id="31" idx="0"/>
          </p:cNvCxnSpPr>
          <p:nvPr/>
        </p:nvCxnSpPr>
        <p:spPr>
          <a:xfrm flipH="1" flipV="1">
            <a:off x="2380857" y="3290995"/>
            <a:ext cx="658082" cy="210932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Gerade Verbindung mit Pfeil 33">
            <a:extLst>
              <a:ext uri="{FF2B5EF4-FFF2-40B4-BE49-F238E27FC236}">
                <a16:creationId xmlns:a16="http://schemas.microsoft.com/office/drawing/2014/main" id="{D101B9B5-23B0-4114-A453-1194FB5AF9CB}"/>
              </a:ext>
            </a:extLst>
          </p:cNvPr>
          <p:cNvCxnSpPr>
            <a:cxnSpLocks/>
            <a:stCxn id="31" idx="0"/>
          </p:cNvCxnSpPr>
          <p:nvPr/>
        </p:nvCxnSpPr>
        <p:spPr>
          <a:xfrm flipH="1" flipV="1">
            <a:off x="2412000" y="3861049"/>
            <a:ext cx="626939" cy="153927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7" name="Gerade Verbindung mit Pfeil 36">
            <a:extLst>
              <a:ext uri="{FF2B5EF4-FFF2-40B4-BE49-F238E27FC236}">
                <a16:creationId xmlns:a16="http://schemas.microsoft.com/office/drawing/2014/main" id="{797EAE40-C6A6-456B-B301-AAC5F34BD5CB}"/>
              </a:ext>
            </a:extLst>
          </p:cNvPr>
          <p:cNvCxnSpPr>
            <a:cxnSpLocks/>
            <a:stCxn id="31" idx="0"/>
          </p:cNvCxnSpPr>
          <p:nvPr/>
        </p:nvCxnSpPr>
        <p:spPr>
          <a:xfrm flipH="1" flipV="1">
            <a:off x="2352232" y="3744476"/>
            <a:ext cx="686707" cy="165584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0" name="Textfeld 39">
            <a:extLst>
              <a:ext uri="{FF2B5EF4-FFF2-40B4-BE49-F238E27FC236}">
                <a16:creationId xmlns:a16="http://schemas.microsoft.com/office/drawing/2014/main" id="{BC0AAE30-D2CA-45A3-9D9E-A4E0A99EF32A}"/>
              </a:ext>
            </a:extLst>
          </p:cNvPr>
          <p:cNvSpPr txBox="1"/>
          <p:nvPr/>
        </p:nvSpPr>
        <p:spPr>
          <a:xfrm>
            <a:off x="4036689" y="5400323"/>
            <a:ext cx="1892613"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Receive additional information Tag A:</a:t>
            </a:r>
          </a:p>
          <a:p>
            <a:r>
              <a:rPr lang="en-US" sz="900" dirty="0">
                <a:solidFill>
                  <a:schemeClr val="tx2"/>
                </a:solidFill>
              </a:rPr>
              <a:t>Busy 	= True</a:t>
            </a:r>
          </a:p>
          <a:p>
            <a:r>
              <a:rPr lang="en-US" sz="900" dirty="0">
                <a:solidFill>
                  <a:schemeClr val="tx2"/>
                </a:solidFill>
              </a:rPr>
              <a:t>Done 	= True</a:t>
            </a:r>
          </a:p>
          <a:p>
            <a:r>
              <a:rPr lang="en-US" sz="900" dirty="0">
                <a:solidFill>
                  <a:schemeClr val="tx2"/>
                </a:solidFill>
              </a:rPr>
              <a:t>Finish	= False</a:t>
            </a:r>
          </a:p>
          <a:p>
            <a:r>
              <a:rPr lang="en-US" sz="900" dirty="0">
                <a:solidFill>
                  <a:schemeClr val="tx2"/>
                </a:solidFill>
              </a:rPr>
              <a:t>NoDataCarrier 	= False</a:t>
            </a:r>
          </a:p>
          <a:p>
            <a:r>
              <a:rPr lang="en-US" sz="900" dirty="0">
                <a:solidFill>
                  <a:schemeClr val="tx2"/>
                </a:solidFill>
              </a:rPr>
              <a:t>Status 	= 16#0B</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cxnSp>
        <p:nvCxnSpPr>
          <p:cNvPr id="41" name="Gerade Verbindung mit Pfeil 40">
            <a:extLst>
              <a:ext uri="{FF2B5EF4-FFF2-40B4-BE49-F238E27FC236}">
                <a16:creationId xmlns:a16="http://schemas.microsoft.com/office/drawing/2014/main" id="{5CC03CE4-116E-47FB-BB39-BE0050202CF5}"/>
              </a:ext>
            </a:extLst>
          </p:cNvPr>
          <p:cNvCxnSpPr>
            <a:cxnSpLocks/>
            <a:stCxn id="40" idx="0"/>
          </p:cNvCxnSpPr>
          <p:nvPr/>
        </p:nvCxnSpPr>
        <p:spPr>
          <a:xfrm flipH="1" flipV="1">
            <a:off x="3036303" y="3970034"/>
            <a:ext cx="1946693" cy="1430289"/>
          </a:xfrm>
          <a:prstGeom prst="straightConnector1">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51" name="Textfeld 50">
            <a:extLst>
              <a:ext uri="{FF2B5EF4-FFF2-40B4-BE49-F238E27FC236}">
                <a16:creationId xmlns:a16="http://schemas.microsoft.com/office/drawing/2014/main" id="{03240E4B-21B4-4863-A29C-195D70187225}"/>
              </a:ext>
            </a:extLst>
          </p:cNvPr>
          <p:cNvSpPr txBox="1"/>
          <p:nvPr/>
        </p:nvSpPr>
        <p:spPr>
          <a:xfrm>
            <a:off x="7217696" y="1486451"/>
            <a:ext cx="1859580"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Cancel write process via Quit</a:t>
            </a:r>
          </a:p>
          <a:p>
            <a:r>
              <a:rPr lang="en-US" sz="900" dirty="0">
                <a:solidFill>
                  <a:schemeClr val="tx2"/>
                </a:solidFill>
                <a:sym typeface="Wingdings" panose="05000000000000000000" pitchFamily="2" charset="2"/>
              </a:rPr>
              <a:t>Quit 	:= True </a:t>
            </a:r>
          </a:p>
          <a:p>
            <a:r>
              <a:rPr lang="en-US" sz="900" dirty="0">
                <a:solidFill>
                  <a:schemeClr val="tx2"/>
                </a:solidFill>
                <a:sym typeface="Wingdings" panose="05000000000000000000" pitchFamily="2" charset="2"/>
              </a:rPr>
              <a:t>Busy	= False </a:t>
            </a:r>
          </a:p>
          <a:p>
            <a:r>
              <a:rPr lang="en-US" sz="900" dirty="0">
                <a:solidFill>
                  <a:schemeClr val="tx2"/>
                </a:solidFill>
                <a:sym typeface="Wingdings" panose="05000000000000000000" pitchFamily="2" charset="2"/>
              </a:rPr>
              <a:t>Done 	= True</a:t>
            </a:r>
          </a:p>
          <a:p>
            <a:r>
              <a:rPr lang="en-US" sz="900" dirty="0">
                <a:solidFill>
                  <a:schemeClr val="tx2"/>
                </a:solidFill>
                <a:sym typeface="Wingdings" panose="05000000000000000000" pitchFamily="2" charset="2"/>
              </a:rPr>
              <a:t>Finish 	= True</a:t>
            </a:r>
          </a:p>
          <a:p>
            <a:r>
              <a:rPr lang="en-US" sz="900" dirty="0">
                <a:solidFill>
                  <a:schemeClr val="tx2"/>
                </a:solidFill>
                <a:sym typeface="Wingdings" panose="05000000000000000000" pitchFamily="2" charset="2"/>
              </a:rPr>
              <a:t>NoDataCarrier	= False</a:t>
            </a:r>
          </a:p>
          <a:p>
            <a:r>
              <a:rPr lang="en-US" sz="900" dirty="0">
                <a:solidFill>
                  <a:schemeClr val="tx2"/>
                </a:solidFill>
              </a:rPr>
              <a:t>Status 	= 16#00</a:t>
            </a:r>
            <a:endParaRPr lang="en-US" sz="900" dirty="0">
              <a:solidFill>
                <a:schemeClr val="tx2"/>
              </a:solidFill>
              <a:sym typeface="Wingdings" panose="05000000000000000000" pitchFamily="2" charset="2"/>
            </a:endParaRP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cxnSp>
        <p:nvCxnSpPr>
          <p:cNvPr id="52" name="Gerade Verbindung mit Pfeil 51">
            <a:extLst>
              <a:ext uri="{FF2B5EF4-FFF2-40B4-BE49-F238E27FC236}">
                <a16:creationId xmlns:a16="http://schemas.microsoft.com/office/drawing/2014/main" id="{4D914F6F-A58B-4B40-81B3-C8F0DB30A8C8}"/>
              </a:ext>
            </a:extLst>
          </p:cNvPr>
          <p:cNvCxnSpPr>
            <a:cxnSpLocks/>
            <a:stCxn id="51" idx="1"/>
          </p:cNvCxnSpPr>
          <p:nvPr/>
        </p:nvCxnSpPr>
        <p:spPr>
          <a:xfrm flipH="1">
            <a:off x="3635896" y="2076801"/>
            <a:ext cx="3581800" cy="787407"/>
          </a:xfrm>
          <a:prstGeom prst="straightConnector1">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55" name="Gerade Verbindung mit Pfeil 54">
            <a:extLst>
              <a:ext uri="{FF2B5EF4-FFF2-40B4-BE49-F238E27FC236}">
                <a16:creationId xmlns:a16="http://schemas.microsoft.com/office/drawing/2014/main" id="{E3DC942D-772B-4D07-B319-7195C0263BBB}"/>
              </a:ext>
            </a:extLst>
          </p:cNvPr>
          <p:cNvCxnSpPr>
            <a:cxnSpLocks/>
            <a:stCxn id="51" idx="1"/>
          </p:cNvCxnSpPr>
          <p:nvPr/>
        </p:nvCxnSpPr>
        <p:spPr>
          <a:xfrm flipH="1">
            <a:off x="6372200" y="2076801"/>
            <a:ext cx="845496" cy="759026"/>
          </a:xfrm>
          <a:prstGeom prst="straightConnector1">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58" name="Textfeld 57">
            <a:extLst>
              <a:ext uri="{FF2B5EF4-FFF2-40B4-BE49-F238E27FC236}">
                <a16:creationId xmlns:a16="http://schemas.microsoft.com/office/drawing/2014/main" id="{6DF2F68A-38F5-497D-90C8-330F169B3EBE}"/>
              </a:ext>
            </a:extLst>
          </p:cNvPr>
          <p:cNvSpPr txBox="1"/>
          <p:nvPr/>
        </p:nvSpPr>
        <p:spPr>
          <a:xfrm>
            <a:off x="5975475" y="5400323"/>
            <a:ext cx="2052909"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Start write process; write process active; Tag inside detection zone:</a:t>
            </a:r>
          </a:p>
          <a:p>
            <a:r>
              <a:rPr lang="en-US" sz="900" dirty="0">
                <a:solidFill>
                  <a:schemeClr val="tx2"/>
                </a:solidFill>
              </a:rPr>
              <a:t>SingleEnhanced 	:= True</a:t>
            </a:r>
          </a:p>
          <a:p>
            <a:r>
              <a:rPr lang="en-US" sz="900" dirty="0">
                <a:solidFill>
                  <a:schemeClr val="tx2"/>
                </a:solidFill>
              </a:rPr>
              <a:t>User_UID 	:= False</a:t>
            </a:r>
          </a:p>
          <a:p>
            <a:r>
              <a:rPr lang="en-US" sz="900" dirty="0">
                <a:solidFill>
                  <a:schemeClr val="tx2"/>
                </a:solidFill>
              </a:rPr>
              <a:t>EPC 	:= False</a:t>
            </a:r>
          </a:p>
          <a:p>
            <a:r>
              <a:rPr lang="en-US" sz="900" dirty="0">
                <a:solidFill>
                  <a:schemeClr val="tx2"/>
                </a:solidFill>
              </a:rPr>
              <a:t>StartWrite 	:= True</a:t>
            </a:r>
          </a:p>
          <a:p>
            <a:r>
              <a:rPr lang="en-US" sz="900" dirty="0">
                <a:solidFill>
                  <a:schemeClr val="tx2"/>
                </a:solidFill>
              </a:rPr>
              <a:t>Status 	= 16#00</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cxnSp>
        <p:nvCxnSpPr>
          <p:cNvPr id="59" name="Gerade Verbindung mit Pfeil 58">
            <a:extLst>
              <a:ext uri="{FF2B5EF4-FFF2-40B4-BE49-F238E27FC236}">
                <a16:creationId xmlns:a16="http://schemas.microsoft.com/office/drawing/2014/main" id="{51729340-C7C9-4E06-80FF-3DC72C004645}"/>
              </a:ext>
            </a:extLst>
          </p:cNvPr>
          <p:cNvCxnSpPr>
            <a:cxnSpLocks/>
            <a:stCxn id="58" idx="0"/>
          </p:cNvCxnSpPr>
          <p:nvPr/>
        </p:nvCxnSpPr>
        <p:spPr>
          <a:xfrm flipH="1" flipV="1">
            <a:off x="4388152" y="2667151"/>
            <a:ext cx="2613778" cy="273317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4" name="Gerade Verbindung mit Pfeil 63">
            <a:extLst>
              <a:ext uri="{FF2B5EF4-FFF2-40B4-BE49-F238E27FC236}">
                <a16:creationId xmlns:a16="http://schemas.microsoft.com/office/drawing/2014/main" id="{240AF391-ACF5-4276-B940-980DB50E6D17}"/>
              </a:ext>
            </a:extLst>
          </p:cNvPr>
          <p:cNvCxnSpPr>
            <a:cxnSpLocks/>
            <a:stCxn id="58" idx="0"/>
          </p:cNvCxnSpPr>
          <p:nvPr/>
        </p:nvCxnSpPr>
        <p:spPr>
          <a:xfrm flipH="1" flipV="1">
            <a:off x="4572000" y="3993793"/>
            <a:ext cx="2429930" cy="140653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9" name="Textfeld 68">
            <a:extLst>
              <a:ext uri="{FF2B5EF4-FFF2-40B4-BE49-F238E27FC236}">
                <a16:creationId xmlns:a16="http://schemas.microsoft.com/office/drawing/2014/main" id="{74957803-1DB4-4B41-A6CE-DF8374B88A63}"/>
              </a:ext>
            </a:extLst>
          </p:cNvPr>
          <p:cNvSpPr txBox="1"/>
          <p:nvPr/>
        </p:nvSpPr>
        <p:spPr>
          <a:xfrm>
            <a:off x="7223045" y="4000535"/>
            <a:ext cx="1848174"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Receive additional information Tag B:</a:t>
            </a:r>
          </a:p>
          <a:p>
            <a:r>
              <a:rPr lang="en-US" sz="900" dirty="0">
                <a:solidFill>
                  <a:schemeClr val="tx2"/>
                </a:solidFill>
              </a:rPr>
              <a:t>Busy 	= True</a:t>
            </a:r>
          </a:p>
          <a:p>
            <a:r>
              <a:rPr lang="en-US" sz="900" dirty="0">
                <a:solidFill>
                  <a:schemeClr val="tx2"/>
                </a:solidFill>
              </a:rPr>
              <a:t>Done 	= True</a:t>
            </a:r>
          </a:p>
          <a:p>
            <a:r>
              <a:rPr lang="en-US" sz="900" dirty="0">
                <a:solidFill>
                  <a:schemeClr val="tx2"/>
                </a:solidFill>
              </a:rPr>
              <a:t>Finish	= False</a:t>
            </a:r>
          </a:p>
          <a:p>
            <a:r>
              <a:rPr lang="en-US" sz="900" dirty="0">
                <a:solidFill>
                  <a:schemeClr val="tx2"/>
                </a:solidFill>
              </a:rPr>
              <a:t>NoDataCarrier 	= False</a:t>
            </a:r>
          </a:p>
          <a:p>
            <a:r>
              <a:rPr lang="en-US" sz="900" dirty="0">
                <a:solidFill>
                  <a:schemeClr val="tx2"/>
                </a:solidFill>
              </a:rPr>
              <a:t>Status 	= 16#0B</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cxnSp>
        <p:nvCxnSpPr>
          <p:cNvPr id="70" name="Gerade Verbindung mit Pfeil 69">
            <a:extLst>
              <a:ext uri="{FF2B5EF4-FFF2-40B4-BE49-F238E27FC236}">
                <a16:creationId xmlns:a16="http://schemas.microsoft.com/office/drawing/2014/main" id="{CC615C66-E8A2-445E-99AC-B2DC586AFC10}"/>
              </a:ext>
            </a:extLst>
          </p:cNvPr>
          <p:cNvCxnSpPr>
            <a:cxnSpLocks/>
            <a:stCxn id="69" idx="1"/>
          </p:cNvCxnSpPr>
          <p:nvPr/>
        </p:nvCxnSpPr>
        <p:spPr>
          <a:xfrm flipH="1" flipV="1">
            <a:off x="5039553" y="3965413"/>
            <a:ext cx="2183492" cy="625472"/>
          </a:xfrm>
          <a:prstGeom prst="straightConnector1">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73" name="Textfeld 72">
            <a:extLst>
              <a:ext uri="{FF2B5EF4-FFF2-40B4-BE49-F238E27FC236}">
                <a16:creationId xmlns:a16="http://schemas.microsoft.com/office/drawing/2014/main" id="{19B0A5E2-FA8E-4C9C-B441-93183C56B5BF}"/>
              </a:ext>
            </a:extLst>
          </p:cNvPr>
          <p:cNvSpPr txBox="1"/>
          <p:nvPr/>
        </p:nvSpPr>
        <p:spPr>
          <a:xfrm>
            <a:off x="7217695" y="2751555"/>
            <a:ext cx="1859580"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Write process active; Tag leave detection zone</a:t>
            </a:r>
          </a:p>
          <a:p>
            <a:r>
              <a:rPr lang="en-US" sz="900" dirty="0">
                <a:solidFill>
                  <a:schemeClr val="tx2"/>
                </a:solidFill>
                <a:sym typeface="Wingdings" panose="05000000000000000000" pitchFamily="2" charset="2"/>
              </a:rPr>
              <a:t>Busy	= True </a:t>
            </a:r>
          </a:p>
          <a:p>
            <a:r>
              <a:rPr lang="en-US" sz="900" dirty="0">
                <a:solidFill>
                  <a:schemeClr val="tx2"/>
                </a:solidFill>
                <a:sym typeface="Wingdings" panose="05000000000000000000" pitchFamily="2" charset="2"/>
              </a:rPr>
              <a:t>Done 	= False</a:t>
            </a:r>
          </a:p>
          <a:p>
            <a:r>
              <a:rPr lang="en-US" sz="900" dirty="0">
                <a:solidFill>
                  <a:schemeClr val="tx2"/>
                </a:solidFill>
                <a:sym typeface="Wingdings" panose="05000000000000000000" pitchFamily="2" charset="2"/>
              </a:rPr>
              <a:t>Finish 	= False</a:t>
            </a:r>
          </a:p>
          <a:p>
            <a:r>
              <a:rPr lang="en-US" sz="900" dirty="0">
                <a:solidFill>
                  <a:schemeClr val="tx2"/>
                </a:solidFill>
                <a:sym typeface="Wingdings" panose="05000000000000000000" pitchFamily="2" charset="2"/>
              </a:rPr>
              <a:t>NoDataCarrier	= True</a:t>
            </a:r>
          </a:p>
          <a:p>
            <a:r>
              <a:rPr lang="en-US" sz="900" dirty="0">
                <a:solidFill>
                  <a:schemeClr val="tx2"/>
                </a:solidFill>
                <a:sym typeface="Wingdings" panose="05000000000000000000" pitchFamily="2" charset="2"/>
              </a:rPr>
              <a:t>Status	= 16#05</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cxnSp>
        <p:nvCxnSpPr>
          <p:cNvPr id="78" name="Gerade Verbindung mit Pfeil 77">
            <a:extLst>
              <a:ext uri="{FF2B5EF4-FFF2-40B4-BE49-F238E27FC236}">
                <a16:creationId xmlns:a16="http://schemas.microsoft.com/office/drawing/2014/main" id="{7752E6C8-B7FA-4078-8630-92FCF5988F93}"/>
              </a:ext>
            </a:extLst>
          </p:cNvPr>
          <p:cNvCxnSpPr>
            <a:cxnSpLocks/>
            <a:stCxn id="73" idx="1"/>
          </p:cNvCxnSpPr>
          <p:nvPr/>
        </p:nvCxnSpPr>
        <p:spPr>
          <a:xfrm flipH="1">
            <a:off x="5667829" y="3341905"/>
            <a:ext cx="1549866" cy="39078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7797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21461E7D-9702-4530-90A7-2DAADB0AAE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3" y="1845527"/>
            <a:ext cx="4536505" cy="4536505"/>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111</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Example 10: Enhanced Write Words</a:t>
            </a:r>
          </a:p>
          <a:p>
            <a:pPr marL="0" indent="0">
              <a:buNone/>
            </a:pPr>
            <a:endParaRPr lang="de-DE" dirty="0"/>
          </a:p>
        </p:txBody>
      </p:sp>
      <p:sp>
        <p:nvSpPr>
          <p:cNvPr id="12" name="Textfeld 11"/>
          <p:cNvSpPr txBox="1"/>
          <p:nvPr/>
        </p:nvSpPr>
        <p:spPr>
          <a:xfrm>
            <a:off x="4860033" y="1845528"/>
            <a:ext cx="4103968" cy="1815882"/>
          </a:xfrm>
          <a:prstGeom prst="rect">
            <a:avLst/>
          </a:prstGeom>
          <a:noFill/>
          <a:ln>
            <a:solidFill>
              <a:schemeClr val="tx2"/>
            </a:solidFill>
          </a:ln>
        </p:spPr>
        <p:txBody>
          <a:bodyPr wrap="square" rtlCol="0">
            <a:spAutoFit/>
          </a:bodyPr>
          <a:lstStyle/>
          <a:p>
            <a:r>
              <a:rPr lang="en-US" sz="1400" dirty="0"/>
              <a:t>Write data:</a:t>
            </a:r>
          </a:p>
          <a:p>
            <a:pPr marL="285750" indent="-285750">
              <a:buFont typeface="Arial" panose="020B0604020202020204" pitchFamily="34" charset="0"/>
              <a:buChar char="•"/>
            </a:pPr>
            <a:r>
              <a:rPr lang="en-US" sz="1400" dirty="0"/>
              <a:t>Assignment before the start of command execution</a:t>
            </a:r>
          </a:p>
          <a:p>
            <a:pPr marL="285750" indent="-285750">
              <a:buFont typeface="Arial" panose="020B0604020202020204" pitchFamily="34" charset="0"/>
              <a:buChar char="•"/>
            </a:pPr>
            <a:r>
              <a:rPr lang="en-US" sz="1400" dirty="0"/>
              <a:t>Assignment within the DB Head1Data.WriteData.WriteData[x]</a:t>
            </a:r>
          </a:p>
          <a:p>
            <a:pPr marL="285750" indent="-285750">
              <a:buFont typeface="Arial" panose="020B0604020202020204" pitchFamily="34" charset="0"/>
              <a:buChar char="•"/>
            </a:pPr>
            <a:r>
              <a:rPr lang="en-US" sz="1400" dirty="0"/>
              <a:t>Byte[0] to [x] </a:t>
            </a:r>
            <a:r>
              <a:rPr lang="en-US" sz="1400" dirty="0">
                <a:sym typeface="Wingdings" panose="05000000000000000000" pitchFamily="2" charset="2"/>
              </a:rPr>
              <a:t></a:t>
            </a:r>
            <a:r>
              <a:rPr lang="en-US" sz="1400" dirty="0"/>
              <a:t> Write data</a:t>
            </a:r>
          </a:p>
          <a:p>
            <a:pPr marL="285750" indent="-285750">
              <a:buFont typeface="Arial" panose="020B0604020202020204" pitchFamily="34" charset="0"/>
              <a:buChar char="•"/>
            </a:pPr>
            <a:r>
              <a:rPr lang="en-US" sz="1400" dirty="0"/>
              <a:t>Number of write data depending on parameter I_i_NumberWords and the telegram length</a:t>
            </a:r>
          </a:p>
        </p:txBody>
      </p:sp>
      <p:sp>
        <p:nvSpPr>
          <p:cNvPr id="9" name="Rechteck 8"/>
          <p:cNvSpPr/>
          <p:nvPr/>
        </p:nvSpPr>
        <p:spPr>
          <a:xfrm>
            <a:off x="3707903" y="3284984"/>
            <a:ext cx="936105" cy="274551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3" action="ppaction://hlinksldjump" highlightClick="1"/>
            <a:extLst>
              <a:ext uri="{FF2B5EF4-FFF2-40B4-BE49-F238E27FC236}">
                <a16:creationId xmlns:a16="http://schemas.microsoft.com/office/drawing/2014/main" id="{33C37E34-3D11-49E8-B9C4-34F71A33A990}"/>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119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112</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Example 10: Enhanced Write Words</a:t>
            </a:r>
          </a:p>
        </p:txBody>
      </p:sp>
      <p:sp>
        <p:nvSpPr>
          <p:cNvPr id="15" name="Textfeld 14"/>
          <p:cNvSpPr txBox="1"/>
          <p:nvPr/>
        </p:nvSpPr>
        <p:spPr>
          <a:xfrm>
            <a:off x="101574" y="5346000"/>
            <a:ext cx="4320000" cy="1200329"/>
          </a:xfrm>
          <a:prstGeom prst="rect">
            <a:avLst/>
          </a:prstGeom>
          <a:noFill/>
          <a:ln>
            <a:solidFill>
              <a:schemeClr val="tx2"/>
            </a:solidFill>
          </a:ln>
        </p:spPr>
        <p:txBody>
          <a:bodyPr wrap="square" rtlCol="0">
            <a:spAutoFit/>
          </a:bodyPr>
          <a:lstStyle/>
          <a:p>
            <a:r>
              <a:rPr lang="en-US" sz="1200" dirty="0"/>
              <a:t>Data carrier identified and user data written:</a:t>
            </a:r>
          </a:p>
          <a:p>
            <a:r>
              <a:rPr lang="en-US" sz="1200" dirty="0"/>
              <a:t>O_b_Done		= True</a:t>
            </a:r>
          </a:p>
          <a:p>
            <a:r>
              <a:rPr lang="en-US" sz="1200" dirty="0"/>
              <a:t>O_b_NoDataCarrier	= False</a:t>
            </a:r>
          </a:p>
          <a:p>
            <a:r>
              <a:rPr lang="en-US" sz="1200" dirty="0"/>
              <a:t>O_b_Busy		= True</a:t>
            </a:r>
          </a:p>
          <a:p>
            <a:r>
              <a:rPr lang="en-US" sz="1200" dirty="0"/>
              <a:t>O_b_Finish		= False</a:t>
            </a:r>
          </a:p>
          <a:p>
            <a:r>
              <a:rPr lang="en-US" sz="1200" dirty="0"/>
              <a:t>O_B_Status 		= 16#00 or 16#0B</a:t>
            </a:r>
          </a:p>
        </p:txBody>
      </p:sp>
      <p:sp>
        <p:nvSpPr>
          <p:cNvPr id="16" name="Textfeld 15"/>
          <p:cNvSpPr txBox="1"/>
          <p:nvPr/>
        </p:nvSpPr>
        <p:spPr>
          <a:xfrm>
            <a:off x="4708280" y="5345999"/>
            <a:ext cx="4320000" cy="1200329"/>
          </a:xfrm>
          <a:prstGeom prst="rect">
            <a:avLst/>
          </a:prstGeom>
          <a:noFill/>
          <a:ln>
            <a:solidFill>
              <a:schemeClr val="tx2"/>
            </a:solidFill>
          </a:ln>
        </p:spPr>
        <p:txBody>
          <a:bodyPr wrap="square" rtlCol="0">
            <a:spAutoFit/>
          </a:bodyPr>
          <a:lstStyle/>
          <a:p>
            <a:r>
              <a:rPr lang="en-US" sz="1200" dirty="0"/>
              <a:t>No data carrier identified:</a:t>
            </a:r>
          </a:p>
          <a:p>
            <a:r>
              <a:rPr lang="en-US" sz="1200" dirty="0"/>
              <a:t>O_b_Done		= False</a:t>
            </a:r>
          </a:p>
          <a:p>
            <a:r>
              <a:rPr lang="en-US" sz="1200" dirty="0"/>
              <a:t>O_b_NoDataCarrier	= True</a:t>
            </a:r>
          </a:p>
          <a:p>
            <a:r>
              <a:rPr lang="en-US" sz="1200" dirty="0"/>
              <a:t>O_b_Busy		= True</a:t>
            </a:r>
          </a:p>
          <a:p>
            <a:r>
              <a:rPr lang="en-US" sz="1200" dirty="0"/>
              <a:t>O_b_Finish		= False</a:t>
            </a:r>
          </a:p>
          <a:p>
            <a:r>
              <a:rPr lang="en-US" sz="1200" dirty="0"/>
              <a:t>O_B_Status 		= 16#05</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FFA447BD-701C-463B-BE5A-E22777700C50}"/>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fik 8">
            <a:extLst>
              <a:ext uri="{FF2B5EF4-FFF2-40B4-BE49-F238E27FC236}">
                <a16:creationId xmlns:a16="http://schemas.microsoft.com/office/drawing/2014/main" id="{B3E231F2-D46F-4953-B079-7A63546CD7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574" y="1847593"/>
            <a:ext cx="3373063" cy="3366735"/>
          </a:xfrm>
          <a:prstGeom prst="rect">
            <a:avLst/>
          </a:prstGeom>
        </p:spPr>
      </p:pic>
      <p:pic>
        <p:nvPicPr>
          <p:cNvPr id="12" name="Grafik 11">
            <a:extLst>
              <a:ext uri="{FF2B5EF4-FFF2-40B4-BE49-F238E27FC236}">
                <a16:creationId xmlns:a16="http://schemas.microsoft.com/office/drawing/2014/main" id="{C5B3B9FE-554F-4EC0-9E89-1B5C4B194B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99730" y="1847593"/>
            <a:ext cx="3328549" cy="3366735"/>
          </a:xfrm>
          <a:prstGeom prst="rect">
            <a:avLst/>
          </a:prstGeom>
        </p:spPr>
      </p:pic>
    </p:spTree>
    <p:extLst>
      <p:ext uri="{BB962C8B-B14F-4D97-AF65-F5344CB8AC3E}">
        <p14:creationId xmlns:p14="http://schemas.microsoft.com/office/powerpoint/2010/main" val="1286516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06482784-5809-482A-8F1C-BC9EA3FBCA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762" y="1859340"/>
            <a:ext cx="3579141" cy="4674536"/>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113</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10: Enhanced Write Words</a:t>
            </a:r>
          </a:p>
        </p:txBody>
      </p:sp>
      <p:sp>
        <p:nvSpPr>
          <p:cNvPr id="15" name="Textfeld 14"/>
          <p:cNvSpPr txBox="1"/>
          <p:nvPr/>
        </p:nvSpPr>
        <p:spPr>
          <a:xfrm>
            <a:off x="3923928" y="1859340"/>
            <a:ext cx="5051520" cy="2862322"/>
          </a:xfrm>
          <a:prstGeom prst="rect">
            <a:avLst/>
          </a:prstGeom>
          <a:noFill/>
          <a:ln>
            <a:solidFill>
              <a:schemeClr val="tx2"/>
            </a:solidFill>
          </a:ln>
        </p:spPr>
        <p:txBody>
          <a:bodyPr wrap="square" rtlCol="0">
            <a:spAutoFit/>
          </a:bodyPr>
          <a:lstStyle/>
          <a:p>
            <a:r>
              <a:rPr lang="en-US" sz="1200" dirty="0"/>
              <a:t>Data carrier identified and user memory successfully written</a:t>
            </a:r>
          </a:p>
          <a:p>
            <a:r>
              <a:rPr lang="en-US" sz="1200" dirty="0"/>
              <a:t>DB Head1Data.EPC_WrittenTag.EPC_WrittenTaga[x]</a:t>
            </a:r>
          </a:p>
          <a:p>
            <a:r>
              <a:rPr lang="en-US" sz="1200" dirty="0"/>
              <a:t>EPC_WrittenTag[0] ...[1] 	</a:t>
            </a:r>
            <a:r>
              <a:rPr lang="en-US" sz="1200" dirty="0">
                <a:sym typeface="Wingdings" panose="05000000000000000000" pitchFamily="2" charset="2"/>
              </a:rPr>
              <a:t></a:t>
            </a:r>
            <a:r>
              <a:rPr lang="en-US" sz="1200" dirty="0"/>
              <a:t> Length UII/EPC information; 16#000E = 		14 bytes (2 bytes PC Word + 12 bytes 			UII/EPC Code)</a:t>
            </a:r>
          </a:p>
          <a:p>
            <a:r>
              <a:rPr lang="en-US" sz="1200" dirty="0"/>
              <a:t>EPC_WrittenTag[2] ...[3] 	</a:t>
            </a:r>
            <a:r>
              <a:rPr lang="en-US" sz="1200" dirty="0">
                <a:sym typeface="Wingdings" panose="05000000000000000000" pitchFamily="2" charset="2"/>
              </a:rPr>
              <a:t></a:t>
            </a:r>
            <a:r>
              <a:rPr lang="en-US" sz="1200" dirty="0"/>
              <a:t> PC Word (contains additional information 		about the UII/EPC code)</a:t>
            </a:r>
          </a:p>
          <a:p>
            <a:r>
              <a:rPr lang="en-US" sz="1200" dirty="0"/>
              <a:t>EPC_WrittenTag[4] ...[15] 	</a:t>
            </a:r>
            <a:r>
              <a:rPr lang="en-US" sz="1200" dirty="0">
                <a:sym typeface="Wingdings" panose="05000000000000000000" pitchFamily="2" charset="2"/>
              </a:rPr>
              <a:t></a:t>
            </a:r>
            <a:r>
              <a:rPr lang="en-US" sz="1200" dirty="0"/>
              <a:t> UII/EPC code of the written data carrier; 		length variable and dependent on the initial 		programming of the data carrier</a:t>
            </a:r>
          </a:p>
          <a:p>
            <a:endParaRPr lang="en-US" sz="1200" dirty="0"/>
          </a:p>
          <a:p>
            <a:r>
              <a:rPr lang="en-US" sz="1200" dirty="0"/>
              <a:t>When using the MultiFrame protocol, the UII/EPC code of the programmed transponder is sent back after a successful write access to a data carrier. This makes it possible to clearly assign the write process to a data carrier.</a:t>
            </a:r>
          </a:p>
        </p:txBody>
      </p:sp>
      <p:sp>
        <p:nvSpPr>
          <p:cNvPr id="13" name="Rechteck 12"/>
          <p:cNvSpPr/>
          <p:nvPr/>
        </p:nvSpPr>
        <p:spPr>
          <a:xfrm>
            <a:off x="3059832" y="2348880"/>
            <a:ext cx="648071" cy="395283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teraktive Schaltfläche: Zur Startseite wechseln 9">
            <a:hlinkClick r:id="rId3" action="ppaction://hlinksldjump" highlightClick="1"/>
            <a:extLst>
              <a:ext uri="{FF2B5EF4-FFF2-40B4-BE49-F238E27FC236}">
                <a16:creationId xmlns:a16="http://schemas.microsoft.com/office/drawing/2014/main" id="{514C70E1-FBFB-4A52-9CC5-00337D0B2114}"/>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74669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B82E2C23-5ED1-4755-A629-3D071519A0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552" y="1859340"/>
            <a:ext cx="3038714" cy="1497652"/>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114</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10: Enhanced Write Words</a:t>
            </a:r>
          </a:p>
        </p:txBody>
      </p:sp>
      <p:sp>
        <p:nvSpPr>
          <p:cNvPr id="15" name="Textfeld 14"/>
          <p:cNvSpPr txBox="1"/>
          <p:nvPr/>
        </p:nvSpPr>
        <p:spPr>
          <a:xfrm>
            <a:off x="3275856" y="1859340"/>
            <a:ext cx="5699592" cy="4339650"/>
          </a:xfrm>
          <a:prstGeom prst="rect">
            <a:avLst/>
          </a:prstGeom>
          <a:noFill/>
          <a:ln>
            <a:solidFill>
              <a:schemeClr val="tx2"/>
            </a:solidFill>
          </a:ln>
        </p:spPr>
        <p:txBody>
          <a:bodyPr wrap="square" rtlCol="0">
            <a:spAutoFit/>
          </a:bodyPr>
          <a:lstStyle/>
          <a:p>
            <a:r>
              <a:rPr lang="en-US" sz="1200" dirty="0"/>
              <a:t>Data carrier identified and user memory written; additional information about data carrier access</a:t>
            </a:r>
          </a:p>
          <a:p>
            <a:r>
              <a:rPr lang="en-US" sz="1200" dirty="0"/>
              <a:t>DB Head1Data.TagInformation.TagInformation[x]</a:t>
            </a:r>
          </a:p>
          <a:p>
            <a:r>
              <a:rPr lang="en-US" sz="1200" dirty="0"/>
              <a:t>TagInformation[0] 	</a:t>
            </a:r>
            <a:r>
              <a:rPr lang="en-US" sz="1200" dirty="0">
                <a:sym typeface="Wingdings" panose="05000000000000000000" pitchFamily="2" charset="2"/>
              </a:rPr>
              <a:t></a:t>
            </a:r>
            <a:r>
              <a:rPr lang="en-US" sz="1200" dirty="0"/>
              <a:t> Information type; always 16#01</a:t>
            </a:r>
          </a:p>
          <a:p>
            <a:r>
              <a:rPr lang="en-US" sz="1200" dirty="0"/>
              <a:t>TagInformation[1] 	</a:t>
            </a:r>
            <a:r>
              <a:rPr lang="en-US" sz="1200" dirty="0">
                <a:sym typeface="Wingdings" panose="05000000000000000000" pitchFamily="2" charset="2"/>
              </a:rPr>
              <a:t></a:t>
            </a:r>
            <a:r>
              <a:rPr lang="en-US" sz="1200" dirty="0"/>
              <a:t> RSSI value; signal strength between 16#00 (weak) 			and 16#64 (good); value range between 0 and 100</a:t>
            </a:r>
          </a:p>
          <a:p>
            <a:r>
              <a:rPr lang="en-US" sz="1200" dirty="0"/>
              <a:t>TagInformation[2] 	</a:t>
            </a:r>
            <a:r>
              <a:rPr lang="en-US" sz="1200" dirty="0">
                <a:sym typeface="Wingdings" panose="05000000000000000000" pitchFamily="2" charset="2"/>
              </a:rPr>
              <a:t></a:t>
            </a:r>
            <a:r>
              <a:rPr lang="en-US" sz="1200" dirty="0"/>
              <a:t> Channel number of the transmission channels on 			which the data carrier was accessed (parameters CD 			and NC)</a:t>
            </a:r>
          </a:p>
          <a:p>
            <a:r>
              <a:rPr lang="en-US" sz="1200" dirty="0"/>
              <a:t>TagInformation[3]...[4] 	</a:t>
            </a:r>
            <a:r>
              <a:rPr lang="en-US" sz="1200" dirty="0">
                <a:sym typeface="Wingdings" panose="05000000000000000000" pitchFamily="2" charset="2"/>
              </a:rPr>
              <a:t></a:t>
            </a:r>
            <a:r>
              <a:rPr lang="en-US" sz="1200" dirty="0"/>
              <a:t> Transmission line level at which the data carrier 			was accessed</a:t>
            </a:r>
          </a:p>
          <a:p>
            <a:endParaRPr lang="en-US" sz="1200" dirty="0">
              <a:sym typeface="Wingdings" panose="05000000000000000000" pitchFamily="2" charset="2"/>
            </a:endParaRPr>
          </a:p>
          <a:p>
            <a:r>
              <a:rPr lang="en-US" sz="1200" dirty="0">
                <a:sym typeface="Wingdings" panose="05000000000000000000" pitchFamily="2" charset="2"/>
              </a:rPr>
              <a:t>When using the MultiFrame protocol, the transmission of additional information about the data carrier access must be activated via the IF parameter (IF := 16#01). The additional information is transmitted in a separate telegram with the status value 16#0B directly after the information received from the data carrier (status 16#00).</a:t>
            </a:r>
          </a:p>
          <a:p>
            <a:endParaRPr lang="en-US" sz="1200" dirty="0">
              <a:sym typeface="Wingdings" panose="05000000000000000000" pitchFamily="2" charset="2"/>
            </a:endParaRPr>
          </a:p>
          <a:p>
            <a:r>
              <a:rPr lang="en-US" sz="1200" dirty="0">
                <a:sym typeface="Wingdings" panose="05000000000000000000" pitchFamily="2" charset="2"/>
              </a:rPr>
              <a:t>The additional information can be used to estimate the quality of data carrier access. Small values of the RSSI mean a lower quality or a greater distance.</a:t>
            </a:r>
          </a:p>
          <a:p>
            <a:endParaRPr lang="en-US" sz="1200" dirty="0">
              <a:sym typeface="Wingdings" panose="05000000000000000000" pitchFamily="2" charset="2"/>
            </a:endParaRPr>
          </a:p>
          <a:p>
            <a:r>
              <a:rPr lang="en-US" sz="1200" dirty="0">
                <a:sym typeface="Wingdings" panose="05000000000000000000" pitchFamily="2" charset="2"/>
              </a:rPr>
              <a:t>When using several power levels (parameter PT), the additional information can be used to find out at which power level the data carrier was recognized.</a:t>
            </a:r>
          </a:p>
        </p:txBody>
      </p:sp>
      <p:sp>
        <p:nvSpPr>
          <p:cNvPr id="13" name="Rechteck 12"/>
          <p:cNvSpPr/>
          <p:nvPr/>
        </p:nvSpPr>
        <p:spPr>
          <a:xfrm>
            <a:off x="2555776" y="2276873"/>
            <a:ext cx="656350" cy="10801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3" action="ppaction://hlinksldjump" highlightClick="1"/>
            <a:extLst>
              <a:ext uri="{FF2B5EF4-FFF2-40B4-BE49-F238E27FC236}">
                <a16:creationId xmlns:a16="http://schemas.microsoft.com/office/drawing/2014/main" id="{33AF24CB-9F94-49F3-97EF-E01C38911F2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43328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DF715E32-6152-4052-97B5-A83240EDC1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215" y="1859340"/>
            <a:ext cx="3552293" cy="4643354"/>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115</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10: Enhanced Write Words</a:t>
            </a:r>
          </a:p>
        </p:txBody>
      </p:sp>
      <p:sp>
        <p:nvSpPr>
          <p:cNvPr id="15" name="Textfeld 14"/>
          <p:cNvSpPr txBox="1"/>
          <p:nvPr/>
        </p:nvSpPr>
        <p:spPr>
          <a:xfrm>
            <a:off x="3851920" y="1859340"/>
            <a:ext cx="5123528" cy="2677656"/>
          </a:xfrm>
          <a:prstGeom prst="rect">
            <a:avLst/>
          </a:prstGeom>
          <a:noFill/>
          <a:ln>
            <a:solidFill>
              <a:schemeClr val="tx2"/>
            </a:solidFill>
          </a:ln>
        </p:spPr>
        <p:txBody>
          <a:bodyPr wrap="square" rtlCol="0">
            <a:spAutoFit/>
          </a:bodyPr>
          <a:lstStyle/>
          <a:p>
            <a:r>
              <a:rPr lang="en-US" sz="1200" dirty="0"/>
              <a:t>Data carrier has left the detection zone</a:t>
            </a:r>
          </a:p>
          <a:p>
            <a:r>
              <a:rPr lang="en-US" sz="1200" dirty="0"/>
              <a:t>DB Head1Data.EPC_LeaveTag.EPC_LeaveTag[x]</a:t>
            </a:r>
          </a:p>
          <a:p>
            <a:r>
              <a:rPr lang="en-US" sz="1200" dirty="0"/>
              <a:t>ReadData[0] ...[1] 	</a:t>
            </a:r>
            <a:r>
              <a:rPr lang="en-US" sz="1200" dirty="0">
                <a:sym typeface="Wingdings" panose="05000000000000000000" pitchFamily="2" charset="2"/>
              </a:rPr>
              <a:t></a:t>
            </a:r>
            <a:r>
              <a:rPr lang="en-US" sz="1200" dirty="0"/>
              <a:t> Length UII/EPC information; 16#000E = 14 		bytes (2 bytes PC word + 12 bytes UII/EPC 		code)</a:t>
            </a:r>
          </a:p>
          <a:p>
            <a:r>
              <a:rPr lang="en-US" sz="1200" dirty="0"/>
              <a:t>ReadData[2] ...[3] 	</a:t>
            </a:r>
            <a:r>
              <a:rPr lang="en-US" sz="1200" dirty="0">
                <a:sym typeface="Wingdings" panose="05000000000000000000" pitchFamily="2" charset="2"/>
              </a:rPr>
              <a:t></a:t>
            </a:r>
            <a:r>
              <a:rPr lang="en-US" sz="1200" dirty="0"/>
              <a:t> PC Word (contains additional information 		about the UII/EPC code)</a:t>
            </a:r>
          </a:p>
          <a:p>
            <a:r>
              <a:rPr lang="en-US" sz="1200" dirty="0"/>
              <a:t>ReadData[4] ...[15] 	</a:t>
            </a:r>
            <a:r>
              <a:rPr lang="en-US" sz="1200" dirty="0">
                <a:sym typeface="Wingdings" panose="05000000000000000000" pitchFamily="2" charset="2"/>
              </a:rPr>
              <a:t></a:t>
            </a:r>
            <a:r>
              <a:rPr lang="en-US" sz="1200" dirty="0"/>
              <a:t> UII/EPC code; length variable and 			dependent on the initial programming of the 		data carrier</a:t>
            </a:r>
          </a:p>
          <a:p>
            <a:endParaRPr lang="en-US" sz="1200" dirty="0"/>
          </a:p>
          <a:p>
            <a:r>
              <a:rPr lang="en-US" sz="1200" dirty="0"/>
              <a:t>When using the MultiFrame protocol, the UII/EPC code of the data carrier is transmitted via a status 16#05 telegram when an Enhanced command is executed as soon as this data carrier has left the detection zone</a:t>
            </a:r>
          </a:p>
        </p:txBody>
      </p:sp>
      <p:sp>
        <p:nvSpPr>
          <p:cNvPr id="13" name="Rechteck 12"/>
          <p:cNvSpPr/>
          <p:nvPr/>
        </p:nvSpPr>
        <p:spPr>
          <a:xfrm>
            <a:off x="2987824" y="2348880"/>
            <a:ext cx="674685" cy="38884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3" action="ppaction://hlinksldjump" highlightClick="1"/>
            <a:extLst>
              <a:ext uri="{FF2B5EF4-FFF2-40B4-BE49-F238E27FC236}">
                <a16:creationId xmlns:a16="http://schemas.microsoft.com/office/drawing/2014/main" id="{33AF24CB-9F94-49F3-97EF-E01C38911F2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72055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06E1CE88-985F-49BD-B066-C5B7F0FC91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128" y="1878248"/>
            <a:ext cx="3024719" cy="4568197"/>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116</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10: Enhanced Write Words</a:t>
            </a:r>
          </a:p>
        </p:txBody>
      </p:sp>
      <p:sp>
        <p:nvSpPr>
          <p:cNvPr id="15" name="Textfeld 14"/>
          <p:cNvSpPr txBox="1"/>
          <p:nvPr/>
        </p:nvSpPr>
        <p:spPr>
          <a:xfrm>
            <a:off x="3632418" y="1878249"/>
            <a:ext cx="5400112" cy="2123658"/>
          </a:xfrm>
          <a:prstGeom prst="rect">
            <a:avLst/>
          </a:prstGeom>
          <a:noFill/>
          <a:ln>
            <a:solidFill>
              <a:schemeClr val="tx2"/>
            </a:solidFill>
          </a:ln>
        </p:spPr>
        <p:txBody>
          <a:bodyPr wrap="square" rtlCol="0">
            <a:spAutoFit/>
          </a:bodyPr>
          <a:lstStyle/>
          <a:p>
            <a:r>
              <a:rPr lang="en-US" sz="1200" dirty="0"/>
              <a:t>Output data field: Enhanced Write Words command</a:t>
            </a:r>
          </a:p>
          <a:p>
            <a:r>
              <a:rPr lang="en-US" sz="1200" dirty="0"/>
              <a:t>OUTDATA.OUTDATA[x]</a:t>
            </a:r>
          </a:p>
          <a:p>
            <a:r>
              <a:rPr lang="en-US" sz="1200" dirty="0"/>
              <a:t>Output data field:</a:t>
            </a:r>
          </a:p>
          <a:p>
            <a:r>
              <a:rPr lang="en-US" sz="1200" dirty="0"/>
              <a:t>OUTDATA[0] </a:t>
            </a:r>
            <a:r>
              <a:rPr lang="en-US" sz="1200" dirty="0">
                <a:sym typeface="Wingdings" panose="05000000000000000000" pitchFamily="2" charset="2"/>
              </a:rPr>
              <a:t></a:t>
            </a:r>
            <a:r>
              <a:rPr lang="en-US" sz="1200" dirty="0"/>
              <a:t> Control Byte</a:t>
            </a:r>
          </a:p>
          <a:p>
            <a:r>
              <a:rPr lang="en-US" sz="1200" dirty="0"/>
              <a:t>OUTDATA[1] </a:t>
            </a:r>
            <a:r>
              <a:rPr lang="en-US" sz="1200" dirty="0">
                <a:sym typeface="Wingdings" panose="05000000000000000000" pitchFamily="2" charset="2"/>
              </a:rPr>
              <a:t></a:t>
            </a:r>
            <a:r>
              <a:rPr lang="en-US" sz="1200" dirty="0"/>
              <a:t> not used</a:t>
            </a:r>
          </a:p>
          <a:p>
            <a:r>
              <a:rPr lang="en-US" sz="1200" dirty="0"/>
              <a:t>OUTDATA[2] </a:t>
            </a:r>
            <a:r>
              <a:rPr lang="en-US" sz="1200" dirty="0">
                <a:sym typeface="Wingdings" panose="05000000000000000000" pitchFamily="2" charset="2"/>
              </a:rPr>
              <a:t></a:t>
            </a:r>
            <a:r>
              <a:rPr lang="en-US" sz="1200" dirty="0"/>
              <a:t> Command code; 16#4C = Enhanced Write 2-Byte Words</a:t>
            </a:r>
          </a:p>
          <a:p>
            <a:r>
              <a:rPr lang="en-US" sz="1200" dirty="0"/>
              <a:t>OUTDATA[3] </a:t>
            </a:r>
            <a:r>
              <a:rPr lang="en-US" sz="1200" dirty="0">
                <a:sym typeface="Wingdings" panose="05000000000000000000" pitchFamily="2" charset="2"/>
              </a:rPr>
              <a:t></a:t>
            </a:r>
            <a:r>
              <a:rPr lang="en-US" sz="1200" dirty="0"/>
              <a:t> not used</a:t>
            </a:r>
          </a:p>
          <a:p>
            <a:r>
              <a:rPr lang="en-US" sz="1200" dirty="0"/>
              <a:t>OUTDATA[4]...[5] </a:t>
            </a:r>
            <a:r>
              <a:rPr lang="en-US" sz="1200" dirty="0">
                <a:sym typeface="Wingdings" panose="05000000000000000000" pitchFamily="2" charset="2"/>
              </a:rPr>
              <a:t></a:t>
            </a:r>
            <a:r>
              <a:rPr lang="en-US" sz="1200" dirty="0"/>
              <a:t> Start address (I_w_StartAddress)</a:t>
            </a:r>
          </a:p>
          <a:p>
            <a:r>
              <a:rPr lang="en-US" sz="1200" dirty="0"/>
              <a:t>OUTDATA[6]...[7] </a:t>
            </a:r>
            <a:r>
              <a:rPr lang="en-US" sz="1200" dirty="0">
                <a:sym typeface="Wingdings" panose="05000000000000000000" pitchFamily="2" charset="2"/>
              </a:rPr>
              <a:t></a:t>
            </a:r>
            <a:r>
              <a:rPr lang="en-US" sz="1200" dirty="0"/>
              <a:t> Number of blocks (I_i_WordNumber)</a:t>
            </a:r>
          </a:p>
          <a:p>
            <a:r>
              <a:rPr lang="en-US" sz="1200" dirty="0"/>
              <a:t>OUTDATA[8]...[15] </a:t>
            </a:r>
            <a:r>
              <a:rPr lang="en-US" sz="1200" dirty="0">
                <a:sym typeface="Wingdings" panose="05000000000000000000" pitchFamily="2" charset="2"/>
              </a:rPr>
              <a:t></a:t>
            </a:r>
            <a:r>
              <a:rPr lang="en-US" sz="1200" dirty="0"/>
              <a:t> Write data</a:t>
            </a:r>
          </a:p>
          <a:p>
            <a:r>
              <a:rPr lang="en-US" sz="1200" dirty="0"/>
              <a:t>OUTDATA[16]...[x] </a:t>
            </a:r>
            <a:r>
              <a:rPr lang="en-US" sz="1200" dirty="0">
                <a:sym typeface="Wingdings" panose="05000000000000000000" pitchFamily="2" charset="2"/>
              </a:rPr>
              <a:t></a:t>
            </a:r>
            <a:r>
              <a:rPr lang="en-US" sz="1200" dirty="0"/>
              <a:t> not used</a:t>
            </a:r>
            <a:endParaRPr lang="en-US" sz="1200" dirty="0">
              <a:sym typeface="Wingdings" panose="05000000000000000000" pitchFamily="2" charset="2"/>
            </a:endParaRPr>
          </a:p>
        </p:txBody>
      </p:sp>
      <p:sp>
        <p:nvSpPr>
          <p:cNvPr id="13" name="Rechteck 12"/>
          <p:cNvSpPr/>
          <p:nvPr/>
        </p:nvSpPr>
        <p:spPr>
          <a:xfrm>
            <a:off x="2555776" y="2348880"/>
            <a:ext cx="648071" cy="38884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teraktive Schaltfläche: Zur Startseite wechseln 9">
            <a:hlinkClick r:id="rId3" action="ppaction://hlinksldjump" highlightClick="1"/>
            <a:extLst>
              <a:ext uri="{FF2B5EF4-FFF2-40B4-BE49-F238E27FC236}">
                <a16:creationId xmlns:a16="http://schemas.microsoft.com/office/drawing/2014/main" id="{E36E703F-3CD8-4EBA-A788-B86C30038B62}"/>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3597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72BAAB30-B303-4EFB-AEBA-11EFA247E6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28138"/>
            <a:ext cx="8784000" cy="4712250"/>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117</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Example 10: Enhanced Write Words</a:t>
            </a:r>
          </a:p>
        </p:txBody>
      </p:sp>
      <p:sp>
        <p:nvSpPr>
          <p:cNvPr id="12" name="Rechteck 11">
            <a:extLst>
              <a:ext uri="{FF2B5EF4-FFF2-40B4-BE49-F238E27FC236}">
                <a16:creationId xmlns:a16="http://schemas.microsoft.com/office/drawing/2014/main" id="{84EB6058-94EE-45C7-B044-0D42F727F121}"/>
              </a:ext>
            </a:extLst>
          </p:cNvPr>
          <p:cNvSpPr/>
          <p:nvPr/>
        </p:nvSpPr>
        <p:spPr>
          <a:xfrm>
            <a:off x="404705" y="3660197"/>
            <a:ext cx="998943" cy="63289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a:extLst>
              <a:ext uri="{FF2B5EF4-FFF2-40B4-BE49-F238E27FC236}">
                <a16:creationId xmlns:a16="http://schemas.microsoft.com/office/drawing/2014/main" id="{F4F8E8F0-57DE-46C2-AC48-BCCE388010F9}"/>
              </a:ext>
            </a:extLst>
          </p:cNvPr>
          <p:cNvSpPr/>
          <p:nvPr/>
        </p:nvSpPr>
        <p:spPr>
          <a:xfrm>
            <a:off x="404705" y="4293550"/>
            <a:ext cx="1502999" cy="8636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6" name="Gerade Verbindung mit Pfeil 15">
            <a:extLst>
              <a:ext uri="{FF2B5EF4-FFF2-40B4-BE49-F238E27FC236}">
                <a16:creationId xmlns:a16="http://schemas.microsoft.com/office/drawing/2014/main" id="{DF0A29D8-6931-4021-8E18-8C0264A103AF}"/>
              </a:ext>
            </a:extLst>
          </p:cNvPr>
          <p:cNvCxnSpPr>
            <a:cxnSpLocks/>
          </p:cNvCxnSpPr>
          <p:nvPr/>
        </p:nvCxnSpPr>
        <p:spPr>
          <a:xfrm flipH="1">
            <a:off x="899592" y="2924944"/>
            <a:ext cx="504056"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Rechteck 16">
            <a:extLst>
              <a:ext uri="{FF2B5EF4-FFF2-40B4-BE49-F238E27FC236}">
                <a16:creationId xmlns:a16="http://schemas.microsoft.com/office/drawing/2014/main" id="{B5C3370A-329E-4A1D-8297-6E1193E86E7C}"/>
              </a:ext>
            </a:extLst>
          </p:cNvPr>
          <p:cNvSpPr/>
          <p:nvPr/>
        </p:nvSpPr>
        <p:spPr>
          <a:xfrm>
            <a:off x="4932040" y="2663174"/>
            <a:ext cx="792088" cy="99702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a:extLst>
              <a:ext uri="{FF2B5EF4-FFF2-40B4-BE49-F238E27FC236}">
                <a16:creationId xmlns:a16="http://schemas.microsoft.com/office/drawing/2014/main" id="{52A980EC-2F81-43C7-9C56-7079E26F80AD}"/>
              </a:ext>
            </a:extLst>
          </p:cNvPr>
          <p:cNvSpPr/>
          <p:nvPr/>
        </p:nvSpPr>
        <p:spPr>
          <a:xfrm>
            <a:off x="3491880" y="1828138"/>
            <a:ext cx="2088232" cy="5927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hteck 14">
            <a:extLst>
              <a:ext uri="{FF2B5EF4-FFF2-40B4-BE49-F238E27FC236}">
                <a16:creationId xmlns:a16="http://schemas.microsoft.com/office/drawing/2014/main" id="{B1E4AD9D-40CB-4A17-AF11-6ABE06684409}"/>
              </a:ext>
            </a:extLst>
          </p:cNvPr>
          <p:cNvSpPr/>
          <p:nvPr/>
        </p:nvSpPr>
        <p:spPr>
          <a:xfrm>
            <a:off x="1691920" y="2496017"/>
            <a:ext cx="720080" cy="7446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Interaktive Schaltfläche: Zur Startseite wechseln 18">
            <a:hlinkClick r:id="rId3" action="ppaction://hlinksldjump" highlightClick="1"/>
            <a:extLst>
              <a:ext uri="{FF2B5EF4-FFF2-40B4-BE49-F238E27FC236}">
                <a16:creationId xmlns:a16="http://schemas.microsoft.com/office/drawing/2014/main" id="{FFA59685-39A8-4100-A9D2-9202F0D05E3D}"/>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hteck 19">
            <a:extLst>
              <a:ext uri="{FF2B5EF4-FFF2-40B4-BE49-F238E27FC236}">
                <a16:creationId xmlns:a16="http://schemas.microsoft.com/office/drawing/2014/main" id="{BA3E8607-AE99-43E5-8EA9-2DB12089F531}"/>
              </a:ext>
            </a:extLst>
          </p:cNvPr>
          <p:cNvSpPr/>
          <p:nvPr/>
        </p:nvSpPr>
        <p:spPr>
          <a:xfrm>
            <a:off x="5796624" y="3243235"/>
            <a:ext cx="647584" cy="68982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Rechteck 20">
            <a:extLst>
              <a:ext uri="{FF2B5EF4-FFF2-40B4-BE49-F238E27FC236}">
                <a16:creationId xmlns:a16="http://schemas.microsoft.com/office/drawing/2014/main" id="{C2EC6285-8744-4C67-B034-D3C08D7FB6FA}"/>
              </a:ext>
            </a:extLst>
          </p:cNvPr>
          <p:cNvSpPr/>
          <p:nvPr/>
        </p:nvSpPr>
        <p:spPr>
          <a:xfrm>
            <a:off x="7271812" y="2663174"/>
            <a:ext cx="792088" cy="184594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82636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3ECDBFBB-3578-4F66-91E5-C291265AF2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28138"/>
            <a:ext cx="8631791" cy="4666181"/>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118</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Example 10: Enhanced Write Words</a:t>
            </a:r>
          </a:p>
        </p:txBody>
      </p:sp>
      <p:sp>
        <p:nvSpPr>
          <p:cNvPr id="12" name="Rechteck 11">
            <a:extLst>
              <a:ext uri="{FF2B5EF4-FFF2-40B4-BE49-F238E27FC236}">
                <a16:creationId xmlns:a16="http://schemas.microsoft.com/office/drawing/2014/main" id="{84EB6058-94EE-45C7-B044-0D42F727F121}"/>
              </a:ext>
            </a:extLst>
          </p:cNvPr>
          <p:cNvSpPr/>
          <p:nvPr/>
        </p:nvSpPr>
        <p:spPr>
          <a:xfrm>
            <a:off x="404705" y="3660197"/>
            <a:ext cx="998943" cy="63289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a:extLst>
              <a:ext uri="{FF2B5EF4-FFF2-40B4-BE49-F238E27FC236}">
                <a16:creationId xmlns:a16="http://schemas.microsoft.com/office/drawing/2014/main" id="{F4F8E8F0-57DE-46C2-AC48-BCCE388010F9}"/>
              </a:ext>
            </a:extLst>
          </p:cNvPr>
          <p:cNvSpPr/>
          <p:nvPr/>
        </p:nvSpPr>
        <p:spPr>
          <a:xfrm>
            <a:off x="404705" y="4293550"/>
            <a:ext cx="1502999" cy="8636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6" name="Gerade Verbindung mit Pfeil 15">
            <a:extLst>
              <a:ext uri="{FF2B5EF4-FFF2-40B4-BE49-F238E27FC236}">
                <a16:creationId xmlns:a16="http://schemas.microsoft.com/office/drawing/2014/main" id="{DF0A29D8-6931-4021-8E18-8C0264A103AF}"/>
              </a:ext>
            </a:extLst>
          </p:cNvPr>
          <p:cNvCxnSpPr>
            <a:cxnSpLocks/>
          </p:cNvCxnSpPr>
          <p:nvPr/>
        </p:nvCxnSpPr>
        <p:spPr>
          <a:xfrm flipH="1">
            <a:off x="899592" y="2924944"/>
            <a:ext cx="504056"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Rechteck 17">
            <a:extLst>
              <a:ext uri="{FF2B5EF4-FFF2-40B4-BE49-F238E27FC236}">
                <a16:creationId xmlns:a16="http://schemas.microsoft.com/office/drawing/2014/main" id="{52A980EC-2F81-43C7-9C56-7079E26F80AD}"/>
              </a:ext>
            </a:extLst>
          </p:cNvPr>
          <p:cNvSpPr/>
          <p:nvPr/>
        </p:nvSpPr>
        <p:spPr>
          <a:xfrm>
            <a:off x="3491880" y="1828138"/>
            <a:ext cx="2088232" cy="5927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hteck 14">
            <a:extLst>
              <a:ext uri="{FF2B5EF4-FFF2-40B4-BE49-F238E27FC236}">
                <a16:creationId xmlns:a16="http://schemas.microsoft.com/office/drawing/2014/main" id="{B1E4AD9D-40CB-4A17-AF11-6ABE06684409}"/>
              </a:ext>
            </a:extLst>
          </p:cNvPr>
          <p:cNvSpPr/>
          <p:nvPr/>
        </p:nvSpPr>
        <p:spPr>
          <a:xfrm>
            <a:off x="1691920" y="2496017"/>
            <a:ext cx="720080" cy="7446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Interaktive Schaltfläche: Zur Startseite wechseln 18">
            <a:hlinkClick r:id="rId3" action="ppaction://hlinksldjump" highlightClick="1"/>
            <a:extLst>
              <a:ext uri="{FF2B5EF4-FFF2-40B4-BE49-F238E27FC236}">
                <a16:creationId xmlns:a16="http://schemas.microsoft.com/office/drawing/2014/main" id="{FFA59685-39A8-4100-A9D2-9202F0D05E3D}"/>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hteck 20">
            <a:extLst>
              <a:ext uri="{FF2B5EF4-FFF2-40B4-BE49-F238E27FC236}">
                <a16:creationId xmlns:a16="http://schemas.microsoft.com/office/drawing/2014/main" id="{C2EC6285-8744-4C67-B034-D3C08D7FB6FA}"/>
              </a:ext>
            </a:extLst>
          </p:cNvPr>
          <p:cNvSpPr/>
          <p:nvPr/>
        </p:nvSpPr>
        <p:spPr>
          <a:xfrm>
            <a:off x="6372200" y="2636911"/>
            <a:ext cx="720080" cy="194421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802182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119</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Example 11: Quit</a:t>
            </a:r>
          </a:p>
          <a:p>
            <a:pPr marL="285750" indent="-285750">
              <a:buFont typeface="Arial" panose="020B0604020202020204" pitchFamily="34" charset="0"/>
              <a:buChar char="•"/>
            </a:pPr>
            <a:r>
              <a:rPr lang="en-US" sz="1400" b="0" dirty="0"/>
              <a:t>Cancellation of active Enhanced commands</a:t>
            </a:r>
          </a:p>
          <a:p>
            <a:pPr marL="285750" indent="-285750">
              <a:buFont typeface="Arial" panose="020B0604020202020204" pitchFamily="34" charset="0"/>
              <a:buChar char="•"/>
            </a:pPr>
            <a:r>
              <a:rPr lang="en-US" sz="1400" b="0" dirty="0"/>
              <a:t>Start by positive edge on </a:t>
            </a:r>
            <a:r>
              <a:rPr lang="en-US" sz="1400" b="0" dirty="0" err="1"/>
              <a:t>I_b_Quit</a:t>
            </a:r>
            <a:endParaRPr lang="en-US" sz="1400" b="0" dirty="0"/>
          </a:p>
        </p:txBody>
      </p:sp>
      <p:sp>
        <p:nvSpPr>
          <p:cNvPr id="12" name="Textfeld 11"/>
          <p:cNvSpPr txBox="1"/>
          <p:nvPr/>
        </p:nvSpPr>
        <p:spPr>
          <a:xfrm>
            <a:off x="6516216" y="2492896"/>
            <a:ext cx="2520768" cy="1319198"/>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Start execution Quit:</a:t>
            </a:r>
          </a:p>
          <a:p>
            <a:pPr marL="171450" indent="-171450">
              <a:buFont typeface="Arial" panose="020B0604020202020204" pitchFamily="34" charset="0"/>
              <a:buChar char="•"/>
            </a:pPr>
            <a:r>
              <a:rPr lang="en-US" sz="900" dirty="0" err="1">
                <a:solidFill>
                  <a:schemeClr val="tx2"/>
                </a:solidFill>
              </a:rPr>
              <a:t>I_b_Quit</a:t>
            </a:r>
            <a:r>
              <a:rPr lang="en-US" sz="900" dirty="0">
                <a:solidFill>
                  <a:schemeClr val="tx2"/>
                </a:solidFill>
              </a:rPr>
              <a:t>:= True </a:t>
            </a:r>
            <a:r>
              <a:rPr lang="en-US" sz="900" dirty="0">
                <a:solidFill>
                  <a:schemeClr val="tx2"/>
                </a:solidFill>
                <a:sym typeface="Wingdings" panose="05000000000000000000" pitchFamily="2" charset="2"/>
              </a:rPr>
              <a:t></a:t>
            </a:r>
            <a:r>
              <a:rPr lang="en-US" sz="900" dirty="0">
                <a:solidFill>
                  <a:schemeClr val="tx2"/>
                </a:solidFill>
              </a:rPr>
              <a:t> If the signal changes, a Quit command is executed and the active read command is canceled</a:t>
            </a:r>
          </a:p>
          <a:p>
            <a:endParaRPr lang="en-US" sz="900" dirty="0">
              <a:solidFill>
                <a:schemeClr val="tx2"/>
              </a:solidFill>
            </a:endParaRPr>
          </a:p>
          <a:p>
            <a:r>
              <a:rPr lang="en-US" sz="900" dirty="0">
                <a:solidFill>
                  <a:schemeClr val="tx2"/>
                </a:solidFill>
              </a:rPr>
              <a:t>Quit executed:</a:t>
            </a:r>
          </a:p>
          <a:p>
            <a:pPr marL="171450" indent="-171450">
              <a:buFont typeface="Arial" panose="020B0604020202020204" pitchFamily="34" charset="0"/>
              <a:buChar char="•"/>
            </a:pPr>
            <a:r>
              <a:rPr lang="en-US" sz="900" dirty="0">
                <a:solidFill>
                  <a:schemeClr val="tx2"/>
                </a:solidFill>
              </a:rPr>
              <a:t>O_b_Done = True </a:t>
            </a:r>
            <a:r>
              <a:rPr lang="en-US" sz="900" dirty="0">
                <a:solidFill>
                  <a:schemeClr val="tx2"/>
                </a:solidFill>
                <a:sym typeface="Wingdings" panose="05000000000000000000" pitchFamily="2" charset="2"/>
              </a:rPr>
              <a:t></a:t>
            </a:r>
            <a:r>
              <a:rPr lang="en-US" sz="900" dirty="0">
                <a:solidFill>
                  <a:schemeClr val="tx2"/>
                </a:solidFill>
              </a:rPr>
              <a:t> Quit command completed</a:t>
            </a:r>
          </a:p>
          <a:p>
            <a:pPr marL="171450" indent="-171450">
              <a:buFont typeface="Arial" panose="020B0604020202020204" pitchFamily="34" charset="0"/>
              <a:buChar char="•"/>
            </a:pPr>
            <a:r>
              <a:rPr lang="en-US" sz="900" dirty="0">
                <a:solidFill>
                  <a:schemeClr val="tx2"/>
                </a:solidFill>
              </a:rPr>
              <a:t>O_B_Status = 16#00</a:t>
            </a:r>
          </a:p>
        </p:txBody>
      </p:sp>
      <p:sp>
        <p:nvSpPr>
          <p:cNvPr id="9" name="Interaktive Schaltfläche: Zur Startseite wechseln 8">
            <a:hlinkClick r:id="rId2" action="ppaction://hlinksldjump" highlightClick="1"/>
            <a:extLst>
              <a:ext uri="{FF2B5EF4-FFF2-40B4-BE49-F238E27FC236}">
                <a16:creationId xmlns:a16="http://schemas.microsoft.com/office/drawing/2014/main" id="{AF883BB5-AAF8-4CFF-9180-D6F36B435F30}"/>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fik 9">
            <a:extLst>
              <a:ext uri="{FF2B5EF4-FFF2-40B4-BE49-F238E27FC236}">
                <a16:creationId xmlns:a16="http://schemas.microsoft.com/office/drawing/2014/main" id="{8747D422-FD04-4DA3-ACDA-B92FD5BFBB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813" y="2455874"/>
            <a:ext cx="4015740" cy="4069080"/>
          </a:xfrm>
          <a:prstGeom prst="rect">
            <a:avLst/>
          </a:prstGeom>
        </p:spPr>
      </p:pic>
    </p:spTree>
    <p:extLst>
      <p:ext uri="{BB962C8B-B14F-4D97-AF65-F5344CB8AC3E}">
        <p14:creationId xmlns:p14="http://schemas.microsoft.com/office/powerpoint/2010/main" val="543169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19A36A61-D510-4161-A4D3-47810E4C2A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810" y="2131805"/>
            <a:ext cx="6685437" cy="4388035"/>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12</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a:xfrm>
            <a:off x="180000" y="1512000"/>
            <a:ext cx="8784000" cy="717365"/>
          </a:xfrm>
        </p:spPr>
        <p:txBody>
          <a:bodyPr/>
          <a:lstStyle/>
          <a:p>
            <a:pPr marL="0" indent="0">
              <a:buNone/>
            </a:pPr>
            <a:r>
              <a:rPr lang="en-US" dirty="0"/>
              <a:t>Read out firmware version</a:t>
            </a:r>
          </a:p>
          <a:p>
            <a:pPr marL="285750" indent="-285750">
              <a:buFont typeface="Arial" panose="020B0604020202020204" pitchFamily="34" charset="0"/>
              <a:buChar char="•"/>
            </a:pPr>
            <a:r>
              <a:rPr lang="en-US" sz="1400" b="0" dirty="0"/>
              <a:t>Double-click on IDENTControl Compact module </a:t>
            </a:r>
            <a:r>
              <a:rPr lang="en-US" sz="1400" b="0" dirty="0">
                <a:sym typeface="Wingdings" panose="05000000000000000000" pitchFamily="2" charset="2"/>
              </a:rPr>
              <a:t> CoE - Online</a:t>
            </a:r>
            <a:endParaRPr lang="en-US" sz="1400" b="0" dirty="0"/>
          </a:p>
        </p:txBody>
      </p:sp>
      <p:sp>
        <p:nvSpPr>
          <p:cNvPr id="7" name="Interaktive Schaltfläche: Zur Startseite wechseln 6">
            <a:hlinkClick r:id="rId3" action="ppaction://hlinksldjump" highlightClick="1"/>
            <a:extLst>
              <a:ext uri="{FF2B5EF4-FFF2-40B4-BE49-F238E27FC236}">
                <a16:creationId xmlns:a16="http://schemas.microsoft.com/office/drawing/2014/main" id="{1B9FAED0-4D72-4AAC-8CC0-9AECE1E2D0CF}"/>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hteck 23">
            <a:extLst>
              <a:ext uri="{FF2B5EF4-FFF2-40B4-BE49-F238E27FC236}">
                <a16:creationId xmlns:a16="http://schemas.microsoft.com/office/drawing/2014/main" id="{C726FC0D-42D5-4118-B34E-24851A02F3B1}"/>
              </a:ext>
            </a:extLst>
          </p:cNvPr>
          <p:cNvSpPr/>
          <p:nvPr/>
        </p:nvSpPr>
        <p:spPr>
          <a:xfrm>
            <a:off x="3479167" y="4014276"/>
            <a:ext cx="3325080" cy="250556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25" name="Gerade Verbindung mit Pfeil 24">
            <a:extLst>
              <a:ext uri="{FF2B5EF4-FFF2-40B4-BE49-F238E27FC236}">
                <a16:creationId xmlns:a16="http://schemas.microsoft.com/office/drawing/2014/main" id="{6AD9D403-0748-46FB-ADCC-38E21E56169F}"/>
              </a:ext>
            </a:extLst>
          </p:cNvPr>
          <p:cNvCxnSpPr>
            <a:cxnSpLocks/>
          </p:cNvCxnSpPr>
          <p:nvPr/>
        </p:nvCxnSpPr>
        <p:spPr>
          <a:xfrm>
            <a:off x="180000" y="5944884"/>
            <a:ext cx="258563" cy="17123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Gerade Verbindung mit Pfeil 12">
            <a:extLst>
              <a:ext uri="{FF2B5EF4-FFF2-40B4-BE49-F238E27FC236}">
                <a16:creationId xmlns:a16="http://schemas.microsoft.com/office/drawing/2014/main" id="{EFF1110E-9449-4EC0-AE51-6D9A92AFA59F}"/>
              </a:ext>
            </a:extLst>
          </p:cNvPr>
          <p:cNvCxnSpPr>
            <a:cxnSpLocks/>
          </p:cNvCxnSpPr>
          <p:nvPr/>
        </p:nvCxnSpPr>
        <p:spPr>
          <a:xfrm>
            <a:off x="5724128" y="3018025"/>
            <a:ext cx="258563" cy="17123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20527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A303B757-4404-4533-A25D-03DB3B2150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470" y="1878248"/>
            <a:ext cx="3398170" cy="3871333"/>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120</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Example 11: Quit</a:t>
            </a:r>
          </a:p>
        </p:txBody>
      </p:sp>
      <p:sp>
        <p:nvSpPr>
          <p:cNvPr id="15" name="Textfeld 14"/>
          <p:cNvSpPr txBox="1"/>
          <p:nvPr/>
        </p:nvSpPr>
        <p:spPr>
          <a:xfrm>
            <a:off x="3632418" y="1878249"/>
            <a:ext cx="5400112" cy="1384995"/>
          </a:xfrm>
          <a:prstGeom prst="rect">
            <a:avLst/>
          </a:prstGeom>
          <a:noFill/>
          <a:ln>
            <a:solidFill>
              <a:schemeClr val="tx2"/>
            </a:solidFill>
          </a:ln>
        </p:spPr>
        <p:txBody>
          <a:bodyPr wrap="square" rtlCol="0">
            <a:spAutoFit/>
          </a:bodyPr>
          <a:lstStyle/>
          <a:p>
            <a:r>
              <a:rPr lang="en-US" sz="1200" dirty="0"/>
              <a:t>Output data field: Quit command</a:t>
            </a:r>
          </a:p>
          <a:p>
            <a:r>
              <a:rPr lang="en-US" sz="1200" dirty="0"/>
              <a:t>OUTDATA.OUTDATA[x]</a:t>
            </a:r>
          </a:p>
          <a:p>
            <a:r>
              <a:rPr lang="en-US" sz="1200" dirty="0"/>
              <a:t>Output data field:</a:t>
            </a:r>
          </a:p>
          <a:p>
            <a:r>
              <a:rPr lang="en-US" sz="1200" dirty="0"/>
              <a:t>OUTDATA[0] </a:t>
            </a:r>
            <a:r>
              <a:rPr lang="en-US" sz="1200" dirty="0">
                <a:sym typeface="Wingdings" panose="05000000000000000000" pitchFamily="2" charset="2"/>
              </a:rPr>
              <a:t></a:t>
            </a:r>
            <a:r>
              <a:rPr lang="en-US" sz="1200" dirty="0"/>
              <a:t> Control Byte</a:t>
            </a:r>
          </a:p>
          <a:p>
            <a:r>
              <a:rPr lang="en-US" sz="1200" dirty="0"/>
              <a:t>OUTDATA[1] </a:t>
            </a:r>
            <a:r>
              <a:rPr lang="en-US" sz="1200" dirty="0">
                <a:sym typeface="Wingdings" panose="05000000000000000000" pitchFamily="2" charset="2"/>
              </a:rPr>
              <a:t></a:t>
            </a:r>
            <a:r>
              <a:rPr lang="en-US" sz="1200" dirty="0"/>
              <a:t> not used</a:t>
            </a:r>
          </a:p>
          <a:p>
            <a:r>
              <a:rPr lang="en-US" sz="1200" dirty="0"/>
              <a:t>OUTDATA[2] </a:t>
            </a:r>
            <a:r>
              <a:rPr lang="en-US" sz="1200" dirty="0">
                <a:sym typeface="Wingdings" panose="05000000000000000000" pitchFamily="2" charset="2"/>
              </a:rPr>
              <a:t></a:t>
            </a:r>
            <a:r>
              <a:rPr lang="en-US" sz="1200" dirty="0"/>
              <a:t> Command code; 16#02 = Quit command</a:t>
            </a:r>
          </a:p>
          <a:p>
            <a:r>
              <a:rPr lang="en-US" sz="1200" dirty="0"/>
              <a:t>OUTDATA[3]...[x] </a:t>
            </a:r>
            <a:r>
              <a:rPr lang="en-US" sz="1200" dirty="0">
                <a:sym typeface="Wingdings" panose="05000000000000000000" pitchFamily="2" charset="2"/>
              </a:rPr>
              <a:t></a:t>
            </a:r>
            <a:r>
              <a:rPr lang="en-US" sz="1200" dirty="0"/>
              <a:t> not used</a:t>
            </a:r>
          </a:p>
        </p:txBody>
      </p:sp>
      <p:sp>
        <p:nvSpPr>
          <p:cNvPr id="13" name="Rechteck 12"/>
          <p:cNvSpPr/>
          <p:nvPr/>
        </p:nvSpPr>
        <p:spPr>
          <a:xfrm>
            <a:off x="2771800" y="2420887"/>
            <a:ext cx="737840" cy="332869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teraktive Schaltfläche: Zur Startseite wechseln 9">
            <a:hlinkClick r:id="rId3" action="ppaction://hlinksldjump" highlightClick="1"/>
            <a:extLst>
              <a:ext uri="{FF2B5EF4-FFF2-40B4-BE49-F238E27FC236}">
                <a16:creationId xmlns:a16="http://schemas.microsoft.com/office/drawing/2014/main" id="{24EE69B3-284F-4E6D-A1A2-9F1C9260100A}"/>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37529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CE50E3EF-5CF6-4AE9-8574-3E7EC5FA04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29059"/>
            <a:ext cx="8640960" cy="4656302"/>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121</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Example 11: Quit</a:t>
            </a:r>
          </a:p>
        </p:txBody>
      </p:sp>
      <p:cxnSp>
        <p:nvCxnSpPr>
          <p:cNvPr id="16" name="Gerade Verbindung mit Pfeil 15">
            <a:extLst>
              <a:ext uri="{FF2B5EF4-FFF2-40B4-BE49-F238E27FC236}">
                <a16:creationId xmlns:a16="http://schemas.microsoft.com/office/drawing/2014/main" id="{DF0A29D8-6931-4021-8E18-8C0264A103AF}"/>
              </a:ext>
            </a:extLst>
          </p:cNvPr>
          <p:cNvCxnSpPr>
            <a:cxnSpLocks/>
          </p:cNvCxnSpPr>
          <p:nvPr/>
        </p:nvCxnSpPr>
        <p:spPr>
          <a:xfrm flipH="1">
            <a:off x="1619672" y="3933056"/>
            <a:ext cx="504056"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Rechteck 17">
            <a:extLst>
              <a:ext uri="{FF2B5EF4-FFF2-40B4-BE49-F238E27FC236}">
                <a16:creationId xmlns:a16="http://schemas.microsoft.com/office/drawing/2014/main" id="{52A980EC-2F81-43C7-9C56-7079E26F80AD}"/>
              </a:ext>
            </a:extLst>
          </p:cNvPr>
          <p:cNvSpPr/>
          <p:nvPr/>
        </p:nvSpPr>
        <p:spPr>
          <a:xfrm>
            <a:off x="3419872" y="1829059"/>
            <a:ext cx="2088232" cy="59182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teraktive Schaltfläche: Zur Startseite wechseln 9">
            <a:hlinkClick r:id="rId3" action="ppaction://hlinksldjump" highlightClick="1"/>
            <a:extLst>
              <a:ext uri="{FF2B5EF4-FFF2-40B4-BE49-F238E27FC236}">
                <a16:creationId xmlns:a16="http://schemas.microsoft.com/office/drawing/2014/main" id="{E5C24F88-C0D3-4593-A1DC-D0517C50711A}"/>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77280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Grafik 12">
            <a:extLst>
              <a:ext uri="{FF2B5EF4-FFF2-40B4-BE49-F238E27FC236}">
                <a16:creationId xmlns:a16="http://schemas.microsoft.com/office/drawing/2014/main" id="{E887DD95-77B6-4266-A0D0-F5C379C4B193}"/>
              </a:ext>
            </a:extLst>
          </p:cNvPr>
          <p:cNvPicPr>
            <a:picLocks noChangeAspect="1"/>
          </p:cNvPicPr>
          <p:nvPr/>
        </p:nvPicPr>
        <p:blipFill rotWithShape="1">
          <a:blip r:embed="rId2">
            <a:extLst>
              <a:ext uri="{28A0092B-C50C-407E-A947-70E740481C1C}">
                <a14:useLocalDpi xmlns:a14="http://schemas.microsoft.com/office/drawing/2010/main" val="0"/>
              </a:ext>
            </a:extLst>
          </a:blip>
          <a:srcRect t="22862"/>
          <a:stretch/>
        </p:blipFill>
        <p:spPr>
          <a:xfrm>
            <a:off x="122385" y="3343183"/>
            <a:ext cx="5276850" cy="1432743"/>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122</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Example 12: Special Command </a:t>
            </a:r>
            <a:r>
              <a:rPr lang="en-US" dirty="0">
                <a:sym typeface="Wingdings" panose="05000000000000000000" pitchFamily="2" charset="2"/>
              </a:rPr>
              <a:t> Read out transmission power</a:t>
            </a:r>
            <a:endParaRPr lang="en-US" dirty="0"/>
          </a:p>
          <a:p>
            <a:pPr marL="285750" indent="-285750">
              <a:buFont typeface="Arial" panose="020B0604020202020204" pitchFamily="34" charset="0"/>
              <a:buChar char="•"/>
            </a:pPr>
            <a:r>
              <a:rPr lang="en-US" sz="1400" b="0" dirty="0"/>
              <a:t>All commands that cannot be parameterized via the input parameters of the function block can be executed</a:t>
            </a:r>
          </a:p>
          <a:p>
            <a:pPr marL="285750" indent="-285750">
              <a:buFont typeface="Arial" panose="020B0604020202020204" pitchFamily="34" charset="0"/>
              <a:buChar char="•"/>
            </a:pPr>
            <a:r>
              <a:rPr lang="en-US" sz="1400" b="0" dirty="0"/>
              <a:t>All commands supported by the evaluation unit can be executed</a:t>
            </a:r>
          </a:p>
          <a:p>
            <a:pPr marL="285750" indent="-285750">
              <a:buFont typeface="Arial" panose="020B0604020202020204" pitchFamily="34" charset="0"/>
              <a:buChar char="•"/>
            </a:pPr>
            <a:r>
              <a:rPr lang="en-US" sz="1400" b="0" dirty="0"/>
              <a:t>Parameterization Command telegram in the </a:t>
            </a:r>
            <a:r>
              <a:rPr lang="en-US" sz="1400" b="0" dirty="0" err="1"/>
              <a:t>SpecialCommand</a:t>
            </a:r>
            <a:r>
              <a:rPr lang="en-US" sz="1400" b="0" dirty="0"/>
              <a:t> data field</a:t>
            </a:r>
          </a:p>
          <a:p>
            <a:pPr marL="285750" indent="-285750">
              <a:buFont typeface="Arial" panose="020B0604020202020204" pitchFamily="34" charset="0"/>
              <a:buChar char="•"/>
            </a:pPr>
            <a:r>
              <a:rPr lang="en-US" sz="1400" b="0" dirty="0"/>
              <a:t>Start by positive edge on </a:t>
            </a:r>
            <a:r>
              <a:rPr lang="en-US" sz="1400" b="0" dirty="0" err="1"/>
              <a:t>I_b_StartSpecialCommand</a:t>
            </a:r>
            <a:endParaRPr lang="en-US" sz="1400" b="0" dirty="0"/>
          </a:p>
          <a:p>
            <a:pPr marL="0" indent="0">
              <a:buNone/>
            </a:pPr>
            <a:endParaRPr lang="de-DE" dirty="0"/>
          </a:p>
        </p:txBody>
      </p:sp>
      <p:cxnSp>
        <p:nvCxnSpPr>
          <p:cNvPr id="9" name="Gerade Verbindung mit Pfeil 8"/>
          <p:cNvCxnSpPr>
            <a:cxnSpLocks/>
            <a:stCxn id="14" idx="0"/>
          </p:cNvCxnSpPr>
          <p:nvPr/>
        </p:nvCxnSpPr>
        <p:spPr>
          <a:xfrm flipH="1" flipV="1">
            <a:off x="2339752" y="3501008"/>
            <a:ext cx="212088" cy="134410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Gerade Verbindung mit Pfeil 9"/>
          <p:cNvCxnSpPr>
            <a:cxnSpLocks/>
            <a:stCxn id="14" idx="0"/>
          </p:cNvCxnSpPr>
          <p:nvPr/>
        </p:nvCxnSpPr>
        <p:spPr>
          <a:xfrm flipV="1">
            <a:off x="2551840" y="4365104"/>
            <a:ext cx="1516104" cy="48001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Interaktive Schaltfläche: Zur Startseite wechseln 10">
            <a:hlinkClick r:id="rId3"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feld 13">
            <a:extLst>
              <a:ext uri="{FF2B5EF4-FFF2-40B4-BE49-F238E27FC236}">
                <a16:creationId xmlns:a16="http://schemas.microsoft.com/office/drawing/2014/main" id="{82D63E68-AF43-4FF6-B2BF-4A0BAB7BF2C4}"/>
              </a:ext>
            </a:extLst>
          </p:cNvPr>
          <p:cNvSpPr txBox="1"/>
          <p:nvPr/>
        </p:nvSpPr>
        <p:spPr>
          <a:xfrm>
            <a:off x="99631" y="4845114"/>
            <a:ext cx="4904417" cy="1457698"/>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Start </a:t>
            </a:r>
            <a:r>
              <a:rPr lang="en-US" sz="900" dirty="0" err="1">
                <a:solidFill>
                  <a:schemeClr val="tx2"/>
                </a:solidFill>
              </a:rPr>
              <a:t>SpecialCommand</a:t>
            </a:r>
            <a:r>
              <a:rPr lang="en-US" sz="900" dirty="0">
                <a:solidFill>
                  <a:schemeClr val="tx2"/>
                </a:solidFill>
              </a:rPr>
              <a:t> and successfully completed :</a:t>
            </a:r>
          </a:p>
          <a:p>
            <a:r>
              <a:rPr lang="en-US" sz="900" dirty="0">
                <a:solidFill>
                  <a:schemeClr val="tx2"/>
                </a:solidFill>
                <a:sym typeface="Wingdings" panose="05000000000000000000" pitchFamily="2" charset="2"/>
              </a:rPr>
              <a:t>I_b_SingleEnhanced 	:= False (not relevant)</a:t>
            </a:r>
            <a:endParaRPr lang="en-US" sz="900" dirty="0">
              <a:solidFill>
                <a:schemeClr val="tx2"/>
              </a:solidFill>
            </a:endParaRPr>
          </a:p>
          <a:p>
            <a:r>
              <a:rPr lang="en-US" sz="900" dirty="0">
                <a:solidFill>
                  <a:schemeClr val="tx2"/>
                </a:solidFill>
              </a:rPr>
              <a:t>I_b_UserMemory_UID 	:= False (not relevant)</a:t>
            </a:r>
          </a:p>
          <a:p>
            <a:r>
              <a:rPr lang="en-US" sz="900" dirty="0">
                <a:solidFill>
                  <a:schemeClr val="tx2"/>
                </a:solidFill>
                <a:sym typeface="Wingdings" panose="05000000000000000000" pitchFamily="2" charset="2"/>
              </a:rPr>
              <a:t>I_b_EPC 		:= False (not relevant)</a:t>
            </a:r>
          </a:p>
          <a:p>
            <a:r>
              <a:rPr lang="en-US" sz="900" dirty="0" err="1">
                <a:solidFill>
                  <a:schemeClr val="tx2"/>
                </a:solidFill>
                <a:sym typeface="Wingdings" panose="05000000000000000000" pitchFamily="2" charset="2"/>
              </a:rPr>
              <a:t>I_b_StartSpecialCommand</a:t>
            </a:r>
            <a:r>
              <a:rPr lang="en-US" sz="900" dirty="0">
                <a:solidFill>
                  <a:schemeClr val="tx2"/>
                </a:solidFill>
                <a:sym typeface="Wingdings" panose="05000000000000000000" pitchFamily="2" charset="2"/>
              </a:rPr>
              <a:t>	:= True (Start command transmission with positive edge)</a:t>
            </a:r>
          </a:p>
          <a:p>
            <a:r>
              <a:rPr lang="en-US" sz="900" dirty="0">
                <a:solidFill>
                  <a:schemeClr val="tx2"/>
                </a:solidFill>
                <a:sym typeface="Wingdings" panose="05000000000000000000" pitchFamily="2" charset="2"/>
              </a:rPr>
              <a:t>O_b_Busy		= False (no command active)</a:t>
            </a:r>
          </a:p>
          <a:p>
            <a:r>
              <a:rPr lang="en-US" sz="900" dirty="0">
                <a:solidFill>
                  <a:schemeClr val="tx2"/>
                </a:solidFill>
                <a:sym typeface="Wingdings" panose="05000000000000000000" pitchFamily="2" charset="2"/>
              </a:rPr>
              <a:t>O_b_Done 		= True</a:t>
            </a:r>
          </a:p>
          <a:p>
            <a:r>
              <a:rPr lang="en-US" sz="900" dirty="0">
                <a:solidFill>
                  <a:schemeClr val="tx2"/>
                </a:solidFill>
                <a:sym typeface="Wingdings" panose="05000000000000000000" pitchFamily="2" charset="2"/>
              </a:rPr>
              <a:t>O_b_Finish 		= True</a:t>
            </a:r>
          </a:p>
          <a:p>
            <a:r>
              <a:rPr lang="en-US" sz="900" dirty="0">
                <a:solidFill>
                  <a:schemeClr val="tx2"/>
                </a:solidFill>
                <a:sym typeface="Wingdings" panose="05000000000000000000" pitchFamily="2" charset="2"/>
              </a:rPr>
              <a:t>O_b_NoDataCarrier	= False</a:t>
            </a:r>
          </a:p>
          <a:p>
            <a:r>
              <a:rPr lang="en-US" sz="900" dirty="0" err="1">
                <a:solidFill>
                  <a:schemeClr val="tx2"/>
                </a:solidFill>
                <a:sym typeface="Wingdings" panose="05000000000000000000" pitchFamily="2" charset="2"/>
              </a:rPr>
              <a:t>O_b_Error</a:t>
            </a:r>
            <a:r>
              <a:rPr lang="en-US" sz="900" dirty="0">
                <a:solidFill>
                  <a:schemeClr val="tx2"/>
                </a:solidFill>
                <a:sym typeface="Wingdings" panose="05000000000000000000" pitchFamily="2" charset="2"/>
              </a:rPr>
              <a:t>		= False</a:t>
            </a:r>
          </a:p>
        </p:txBody>
      </p:sp>
    </p:spTree>
    <p:extLst>
      <p:ext uri="{BB962C8B-B14F-4D97-AF65-F5344CB8AC3E}">
        <p14:creationId xmlns:p14="http://schemas.microsoft.com/office/powerpoint/2010/main" val="3369942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974E4646-1A7E-41E3-ACFF-74B03BE5C5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232" y="1845528"/>
            <a:ext cx="3539102" cy="3491276"/>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123</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Example 12: Special Command </a:t>
            </a:r>
            <a:r>
              <a:rPr lang="en-US" dirty="0">
                <a:sym typeface="Wingdings" panose="05000000000000000000" pitchFamily="2" charset="2"/>
              </a:rPr>
              <a:t> Read out transmission power</a:t>
            </a:r>
            <a:endParaRPr lang="en-US" dirty="0"/>
          </a:p>
          <a:p>
            <a:pPr marL="0" indent="0">
              <a:buNone/>
            </a:pPr>
            <a:endParaRPr lang="de-DE" dirty="0"/>
          </a:p>
        </p:txBody>
      </p:sp>
      <p:sp>
        <p:nvSpPr>
          <p:cNvPr id="12" name="Textfeld 11"/>
          <p:cNvSpPr txBox="1"/>
          <p:nvPr/>
        </p:nvSpPr>
        <p:spPr>
          <a:xfrm>
            <a:off x="3779913" y="1845528"/>
            <a:ext cx="5184088" cy="2677656"/>
          </a:xfrm>
          <a:prstGeom prst="rect">
            <a:avLst/>
          </a:prstGeom>
          <a:noFill/>
          <a:ln>
            <a:solidFill>
              <a:schemeClr val="tx2"/>
            </a:solidFill>
          </a:ln>
        </p:spPr>
        <p:txBody>
          <a:bodyPr wrap="square" rtlCol="0">
            <a:spAutoFit/>
          </a:bodyPr>
          <a:lstStyle/>
          <a:p>
            <a:r>
              <a:rPr lang="en-US" sz="1400" dirty="0"/>
              <a:t>Configuration of freely definable command:</a:t>
            </a:r>
          </a:p>
          <a:p>
            <a:pPr marL="285750" indent="-285750">
              <a:buFont typeface="Arial" panose="020B0604020202020204" pitchFamily="34" charset="0"/>
              <a:buChar char="•"/>
            </a:pPr>
            <a:r>
              <a:rPr lang="en-US" sz="1400" dirty="0"/>
              <a:t>Assignment before the start of command execution in the </a:t>
            </a:r>
            <a:r>
              <a:rPr lang="en-US" sz="1400" dirty="0" err="1"/>
              <a:t>SpecialCommand</a:t>
            </a:r>
            <a:r>
              <a:rPr lang="en-US" sz="1400" dirty="0"/>
              <a:t> data field</a:t>
            </a:r>
          </a:p>
          <a:p>
            <a:pPr marL="285750" indent="-285750">
              <a:buFont typeface="Arial" panose="020B0604020202020204" pitchFamily="34" charset="0"/>
              <a:buChar char="•"/>
            </a:pPr>
            <a:r>
              <a:rPr lang="en-US" sz="1400" dirty="0"/>
              <a:t>Assignment within the DB Head1Data.SpecialCommand.SpecialCommand[x]</a:t>
            </a:r>
          </a:p>
          <a:p>
            <a:pPr marL="285750" indent="-285750">
              <a:buFont typeface="Arial" panose="020B0604020202020204" pitchFamily="34" charset="0"/>
              <a:buChar char="•"/>
            </a:pPr>
            <a:r>
              <a:rPr lang="en-US" sz="1400" dirty="0"/>
              <a:t>Byte[0] </a:t>
            </a:r>
            <a:r>
              <a:rPr lang="en-US" sz="1400" dirty="0">
                <a:sym typeface="Wingdings" panose="05000000000000000000" pitchFamily="2" charset="2"/>
              </a:rPr>
              <a:t></a:t>
            </a:r>
            <a:r>
              <a:rPr lang="en-US" sz="1400" dirty="0"/>
              <a:t> Command code; 16#BE = Command Read Parameter</a:t>
            </a:r>
          </a:p>
          <a:p>
            <a:pPr marL="285750" indent="-285750">
              <a:buFont typeface="Arial" panose="020B0604020202020204" pitchFamily="34" charset="0"/>
              <a:buChar char="•"/>
            </a:pPr>
            <a:r>
              <a:rPr lang="en-US" sz="1400" dirty="0"/>
              <a:t>Byte[1]...[2] </a:t>
            </a:r>
            <a:r>
              <a:rPr lang="en-US" sz="1400" dirty="0">
                <a:sym typeface="Wingdings" panose="05000000000000000000" pitchFamily="2" charset="2"/>
              </a:rPr>
              <a:t></a:t>
            </a:r>
            <a:r>
              <a:rPr lang="en-US" sz="1400" dirty="0"/>
              <a:t> not used</a:t>
            </a:r>
          </a:p>
          <a:p>
            <a:pPr marL="285750" indent="-285750">
              <a:buFont typeface="Arial" panose="020B0604020202020204" pitchFamily="34" charset="0"/>
              <a:buChar char="•"/>
            </a:pPr>
            <a:r>
              <a:rPr lang="en-US" sz="1400" dirty="0"/>
              <a:t>Byte[3] </a:t>
            </a:r>
            <a:r>
              <a:rPr lang="en-US" sz="1400" dirty="0">
                <a:sym typeface="Wingdings" panose="05000000000000000000" pitchFamily="2" charset="2"/>
              </a:rPr>
              <a:t></a:t>
            </a:r>
            <a:r>
              <a:rPr lang="en-US" sz="1400" dirty="0"/>
              <a:t> System Code; 16#55 = U = System U</a:t>
            </a:r>
          </a:p>
          <a:p>
            <a:pPr marL="285750" indent="-285750">
              <a:buFont typeface="Arial" panose="020B0604020202020204" pitchFamily="34" charset="0"/>
              <a:buChar char="•"/>
            </a:pPr>
            <a:r>
              <a:rPr lang="en-US" sz="1400" dirty="0"/>
              <a:t>Byte[4]...[5] </a:t>
            </a:r>
            <a:r>
              <a:rPr lang="en-US" sz="1400" dirty="0">
                <a:sym typeface="Wingdings" panose="05000000000000000000" pitchFamily="2" charset="2"/>
              </a:rPr>
              <a:t></a:t>
            </a:r>
            <a:r>
              <a:rPr lang="en-US" sz="1400" dirty="0"/>
              <a:t> Parameter code; 16#5054 = PT = Transmit power</a:t>
            </a:r>
          </a:p>
          <a:p>
            <a:pPr marL="285750" indent="-285750">
              <a:buFont typeface="Arial" panose="020B0604020202020204" pitchFamily="34" charset="0"/>
              <a:buChar char="•"/>
            </a:pPr>
            <a:r>
              <a:rPr lang="en-US" sz="1400" dirty="0"/>
              <a:t>Byte[6]...[7] </a:t>
            </a:r>
            <a:r>
              <a:rPr lang="en-US" sz="1400" dirty="0">
                <a:sym typeface="Wingdings" panose="05000000000000000000" pitchFamily="2" charset="2"/>
              </a:rPr>
              <a:t></a:t>
            </a:r>
            <a:r>
              <a:rPr lang="en-US" sz="1400" dirty="0"/>
              <a:t> Parameter length</a:t>
            </a:r>
            <a:endParaRPr lang="de-DE" sz="1400" dirty="0">
              <a:sym typeface="Wingdings" panose="05000000000000000000" pitchFamily="2" charset="2"/>
            </a:endParaRPr>
          </a:p>
        </p:txBody>
      </p:sp>
      <p:sp>
        <p:nvSpPr>
          <p:cNvPr id="9" name="Rechteck 8"/>
          <p:cNvSpPr/>
          <p:nvPr/>
        </p:nvSpPr>
        <p:spPr>
          <a:xfrm>
            <a:off x="2915816" y="2348880"/>
            <a:ext cx="707518" cy="298792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teraktive Schaltfläche: Zur Startseite wechseln 9">
            <a:hlinkClick r:id="rId3" action="ppaction://hlinksldjump" highlightClick="1"/>
            <a:extLst>
              <a:ext uri="{FF2B5EF4-FFF2-40B4-BE49-F238E27FC236}">
                <a16:creationId xmlns:a16="http://schemas.microsoft.com/office/drawing/2014/main" id="{06BCCA76-3196-42EC-B540-1759976E69B1}"/>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9310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7E125481-48A6-4D89-B670-97C57071A8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746" y="1840593"/>
            <a:ext cx="5114326" cy="4621899"/>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124</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Example 12: Special Command </a:t>
            </a:r>
            <a:r>
              <a:rPr lang="en-US" dirty="0">
                <a:sym typeface="Wingdings" panose="05000000000000000000" pitchFamily="2" charset="2"/>
              </a:rPr>
              <a:t> Read out transmission power</a:t>
            </a:r>
            <a:endParaRPr lang="en-US" dirty="0"/>
          </a:p>
        </p:txBody>
      </p:sp>
      <p:sp>
        <p:nvSpPr>
          <p:cNvPr id="13" name="Textfeld 12"/>
          <p:cNvSpPr txBox="1"/>
          <p:nvPr/>
        </p:nvSpPr>
        <p:spPr>
          <a:xfrm>
            <a:off x="5294326" y="1840594"/>
            <a:ext cx="3669674" cy="3754874"/>
          </a:xfrm>
          <a:prstGeom prst="rect">
            <a:avLst/>
          </a:prstGeom>
          <a:noFill/>
          <a:ln>
            <a:solidFill>
              <a:schemeClr val="tx2"/>
            </a:solidFill>
          </a:ln>
        </p:spPr>
        <p:txBody>
          <a:bodyPr wrap="square" rtlCol="0">
            <a:spAutoFit/>
          </a:bodyPr>
          <a:lstStyle/>
          <a:p>
            <a:r>
              <a:rPr lang="en-US" sz="1400" dirty="0" err="1"/>
              <a:t>SpecialCommand</a:t>
            </a:r>
            <a:r>
              <a:rPr lang="en-US" sz="1400" dirty="0"/>
              <a:t>:</a:t>
            </a:r>
          </a:p>
          <a:p>
            <a:pPr marL="285750" indent="-285750">
              <a:buFont typeface="Arial" panose="020B0604020202020204" pitchFamily="34" charset="0"/>
              <a:buChar char="•"/>
            </a:pPr>
            <a:r>
              <a:rPr lang="en-US" sz="1400" dirty="0"/>
              <a:t>Start via positive edge on </a:t>
            </a:r>
            <a:r>
              <a:rPr lang="en-US" sz="1400" dirty="0" err="1"/>
              <a:t>IO_b_StartSpecialCommand</a:t>
            </a:r>
            <a:endParaRPr lang="en-US" sz="1400" dirty="0"/>
          </a:p>
          <a:p>
            <a:pPr marL="285750" indent="-285750">
              <a:buFont typeface="Arial" panose="020B0604020202020204" pitchFamily="34" charset="0"/>
              <a:buChar char="•"/>
            </a:pPr>
            <a:r>
              <a:rPr lang="en-US" sz="1400" dirty="0"/>
              <a:t>Reset input </a:t>
            </a:r>
            <a:r>
              <a:rPr lang="en-US" sz="1400" dirty="0" err="1"/>
              <a:t>IO_b_StartSpecialCommand</a:t>
            </a:r>
            <a:r>
              <a:rPr lang="en-US" sz="1400" dirty="0"/>
              <a:t> after at least one cycle</a:t>
            </a:r>
          </a:p>
          <a:p>
            <a:pPr marL="285750" indent="-285750">
              <a:buFont typeface="Arial" panose="020B0604020202020204" pitchFamily="34" charset="0"/>
              <a:buChar char="•"/>
            </a:pPr>
            <a:r>
              <a:rPr lang="en-US" sz="1400" dirty="0" err="1"/>
              <a:t>O_b_Done</a:t>
            </a:r>
            <a:r>
              <a:rPr lang="en-US" sz="1400" dirty="0"/>
              <a:t> = True</a:t>
            </a:r>
          </a:p>
          <a:p>
            <a:pPr marL="285750" indent="-285750">
              <a:buFont typeface="Arial" panose="020B0604020202020204" pitchFamily="34" charset="0"/>
              <a:buChar char="•"/>
            </a:pPr>
            <a:r>
              <a:rPr lang="en-US" sz="1400" dirty="0" err="1"/>
              <a:t>O_b_Finish</a:t>
            </a:r>
            <a:r>
              <a:rPr lang="en-US" sz="1400" dirty="0"/>
              <a:t> = True</a:t>
            </a:r>
          </a:p>
          <a:p>
            <a:pPr marL="285750" indent="-285750">
              <a:buFont typeface="Arial" panose="020B0604020202020204" pitchFamily="34" charset="0"/>
              <a:buChar char="•"/>
            </a:pPr>
            <a:r>
              <a:rPr lang="en-US" sz="1400" dirty="0" err="1"/>
              <a:t>O_B_Status</a:t>
            </a:r>
            <a:r>
              <a:rPr lang="en-US" sz="1400" dirty="0"/>
              <a:t> = 16#00</a:t>
            </a:r>
          </a:p>
          <a:p>
            <a:pPr marL="285750" indent="-285750">
              <a:buFont typeface="Arial" panose="020B0604020202020204" pitchFamily="34" charset="0"/>
              <a:buChar char="•"/>
            </a:pPr>
            <a:r>
              <a:rPr lang="en-US" sz="1400" dirty="0" err="1"/>
              <a:t>O_B_ReplyCounter</a:t>
            </a:r>
            <a:r>
              <a:rPr lang="en-US" sz="1400" dirty="0"/>
              <a:t> was increased</a:t>
            </a:r>
          </a:p>
          <a:p>
            <a:endParaRPr lang="en-US" sz="1400" dirty="0"/>
          </a:p>
          <a:p>
            <a:pPr marL="285750" indent="-285750">
              <a:buFont typeface="Arial" panose="020B0604020202020204" pitchFamily="34" charset="0"/>
              <a:buChar char="•"/>
            </a:pPr>
            <a:r>
              <a:rPr lang="en-US" sz="1400" dirty="0"/>
              <a:t>If the status contains a value 16#04 (parameter error), the command is incorrectly parameterized</a:t>
            </a:r>
          </a:p>
          <a:p>
            <a:pPr marL="285750" indent="-285750">
              <a:buFont typeface="Arial" panose="020B0604020202020204" pitchFamily="34" charset="0"/>
              <a:buChar char="•"/>
            </a:pPr>
            <a:r>
              <a:rPr lang="en-US" sz="1400" dirty="0"/>
              <a:t>If the status contains a value 16#06 (no head), no RFID head is connected to this channel</a:t>
            </a:r>
          </a:p>
        </p:txBody>
      </p:sp>
      <p:sp>
        <p:nvSpPr>
          <p:cNvPr id="9" name="Interaktive Schaltfläche: Zur Startseite wechseln 8">
            <a:hlinkClick r:id="rId3" action="ppaction://hlinksldjump" highlightClick="1"/>
            <a:extLst>
              <a:ext uri="{FF2B5EF4-FFF2-40B4-BE49-F238E27FC236}">
                <a16:creationId xmlns:a16="http://schemas.microsoft.com/office/drawing/2014/main" id="{91165036-A2D5-4645-B1DC-A524AD09F3EA}"/>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56381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38D27781-4774-4806-91E5-F4D065D891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61500"/>
            <a:ext cx="4475270" cy="4303804"/>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125</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Example 12: Special Command </a:t>
            </a:r>
            <a:r>
              <a:rPr lang="en-US" dirty="0">
                <a:sym typeface="Wingdings" panose="05000000000000000000" pitchFamily="2" charset="2"/>
              </a:rPr>
              <a:t> Read out transmission power</a:t>
            </a:r>
            <a:endParaRPr lang="en-US" dirty="0"/>
          </a:p>
          <a:p>
            <a:pPr marL="0" indent="0">
              <a:buNone/>
            </a:pPr>
            <a:endParaRPr lang="de-DE" dirty="0"/>
          </a:p>
        </p:txBody>
      </p:sp>
      <p:sp>
        <p:nvSpPr>
          <p:cNvPr id="15" name="Textfeld 14"/>
          <p:cNvSpPr txBox="1"/>
          <p:nvPr/>
        </p:nvSpPr>
        <p:spPr>
          <a:xfrm>
            <a:off x="4655448" y="1859340"/>
            <a:ext cx="4320000" cy="2308324"/>
          </a:xfrm>
          <a:prstGeom prst="rect">
            <a:avLst/>
          </a:prstGeom>
          <a:noFill/>
          <a:ln>
            <a:solidFill>
              <a:schemeClr val="tx2"/>
            </a:solidFill>
          </a:ln>
        </p:spPr>
        <p:txBody>
          <a:bodyPr wrap="square" rtlCol="0">
            <a:spAutoFit/>
          </a:bodyPr>
          <a:lstStyle/>
          <a:p>
            <a:r>
              <a:rPr lang="en-US" sz="1200" dirty="0"/>
              <a:t>Transmission power read out</a:t>
            </a:r>
          </a:p>
          <a:p>
            <a:r>
              <a:rPr lang="en-US" sz="1200" dirty="0"/>
              <a:t>DB Head1Data.ReadData.ReadData[x]</a:t>
            </a:r>
          </a:p>
          <a:p>
            <a:r>
              <a:rPr lang="en-US" sz="1200" dirty="0"/>
              <a:t>ReadData[0] ...[1] 	</a:t>
            </a:r>
            <a:r>
              <a:rPr lang="en-US" sz="1200" dirty="0">
                <a:sym typeface="Wingdings" panose="05000000000000000000" pitchFamily="2" charset="2"/>
              </a:rPr>
              <a:t></a:t>
            </a:r>
            <a:r>
              <a:rPr lang="en-US" sz="1200" dirty="0"/>
              <a:t> PT1; 16#0032 = 50mW</a:t>
            </a:r>
          </a:p>
          <a:p>
            <a:r>
              <a:rPr lang="en-US" sz="1200" dirty="0"/>
              <a:t>ReadData[2] ...[3] 	</a:t>
            </a:r>
            <a:r>
              <a:rPr lang="en-US" sz="1200" dirty="0">
                <a:sym typeface="Wingdings" panose="05000000000000000000" pitchFamily="2" charset="2"/>
              </a:rPr>
              <a:t></a:t>
            </a:r>
            <a:r>
              <a:rPr lang="en-US" sz="1200" dirty="0"/>
              <a:t> PT2; optional</a:t>
            </a:r>
          </a:p>
          <a:p>
            <a:r>
              <a:rPr lang="en-US" sz="1200" dirty="0"/>
              <a:t>ReadData[4] ...[5] 	</a:t>
            </a:r>
            <a:r>
              <a:rPr lang="en-US" sz="1200" dirty="0">
                <a:sym typeface="Wingdings" panose="05000000000000000000" pitchFamily="2" charset="2"/>
              </a:rPr>
              <a:t></a:t>
            </a:r>
            <a:r>
              <a:rPr lang="en-US" sz="1200" dirty="0"/>
              <a:t> PT3; optional</a:t>
            </a:r>
          </a:p>
          <a:p>
            <a:r>
              <a:rPr lang="en-US" sz="1200" dirty="0"/>
              <a:t>ReadData[6] ...[7] 	</a:t>
            </a:r>
            <a:r>
              <a:rPr lang="en-US" sz="1200" dirty="0">
                <a:sym typeface="Wingdings" panose="05000000000000000000" pitchFamily="2" charset="2"/>
              </a:rPr>
              <a:t></a:t>
            </a:r>
            <a:r>
              <a:rPr lang="en-US" sz="1200" dirty="0"/>
              <a:t> PT4; optional</a:t>
            </a:r>
          </a:p>
          <a:p>
            <a:r>
              <a:rPr lang="en-US" sz="1200" dirty="0"/>
              <a:t>ReadData[8] ...[9] 	</a:t>
            </a:r>
            <a:r>
              <a:rPr lang="en-US" sz="1200" dirty="0">
                <a:sym typeface="Wingdings" panose="05000000000000000000" pitchFamily="2" charset="2"/>
              </a:rPr>
              <a:t></a:t>
            </a:r>
            <a:r>
              <a:rPr lang="en-US" sz="1200" dirty="0"/>
              <a:t> PT5; optional</a:t>
            </a:r>
          </a:p>
          <a:p>
            <a:r>
              <a:rPr lang="en-US" sz="1200" dirty="0"/>
              <a:t>ReadData[10] ...[11] 	</a:t>
            </a:r>
            <a:r>
              <a:rPr lang="en-US" sz="1200" dirty="0">
                <a:sym typeface="Wingdings" panose="05000000000000000000" pitchFamily="2" charset="2"/>
              </a:rPr>
              <a:t></a:t>
            </a:r>
            <a:r>
              <a:rPr lang="en-US" sz="1200" dirty="0"/>
              <a:t> PT6; optional</a:t>
            </a:r>
          </a:p>
          <a:p>
            <a:r>
              <a:rPr lang="en-US" sz="1200" dirty="0"/>
              <a:t>ReadData[12] ...[13] 	</a:t>
            </a:r>
            <a:r>
              <a:rPr lang="en-US" sz="1200" dirty="0">
                <a:sym typeface="Wingdings" panose="05000000000000000000" pitchFamily="2" charset="2"/>
              </a:rPr>
              <a:t></a:t>
            </a:r>
            <a:r>
              <a:rPr lang="en-US" sz="1200" dirty="0"/>
              <a:t> PT7; optional</a:t>
            </a:r>
          </a:p>
          <a:p>
            <a:r>
              <a:rPr lang="en-US" sz="1200" dirty="0"/>
              <a:t>ReadData[14] ...[15] 	</a:t>
            </a:r>
            <a:r>
              <a:rPr lang="en-US" sz="1200" dirty="0">
                <a:sym typeface="Wingdings" panose="05000000000000000000" pitchFamily="2" charset="2"/>
              </a:rPr>
              <a:t></a:t>
            </a:r>
            <a:r>
              <a:rPr lang="en-US" sz="1200" dirty="0"/>
              <a:t> PT8; optional</a:t>
            </a:r>
          </a:p>
          <a:p>
            <a:r>
              <a:rPr lang="en-US" sz="1200" dirty="0"/>
              <a:t>ReadData[16] ...[17] 	</a:t>
            </a:r>
            <a:r>
              <a:rPr lang="en-US" sz="1200" dirty="0">
                <a:sym typeface="Wingdings" panose="05000000000000000000" pitchFamily="2" charset="2"/>
              </a:rPr>
              <a:t></a:t>
            </a:r>
            <a:r>
              <a:rPr lang="en-US" sz="1200" dirty="0"/>
              <a:t> PT9; optional</a:t>
            </a:r>
          </a:p>
          <a:p>
            <a:r>
              <a:rPr lang="en-US" sz="1200" dirty="0"/>
              <a:t>ReadData[18] ...[19] 	</a:t>
            </a:r>
            <a:r>
              <a:rPr lang="en-US" sz="1200" dirty="0">
                <a:sym typeface="Wingdings" panose="05000000000000000000" pitchFamily="2" charset="2"/>
              </a:rPr>
              <a:t></a:t>
            </a:r>
            <a:r>
              <a:rPr lang="en-US" sz="1200" dirty="0"/>
              <a:t> PT10; optional</a:t>
            </a:r>
          </a:p>
        </p:txBody>
      </p:sp>
      <p:sp>
        <p:nvSpPr>
          <p:cNvPr id="13" name="Rechteck 12"/>
          <p:cNvSpPr/>
          <p:nvPr/>
        </p:nvSpPr>
        <p:spPr>
          <a:xfrm>
            <a:off x="3563888" y="2852936"/>
            <a:ext cx="1008112" cy="331236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teraktive Schaltfläche: Zur Startseite wechseln 9">
            <a:hlinkClick r:id="rId3" action="ppaction://hlinksldjump" highlightClick="1"/>
            <a:extLst>
              <a:ext uri="{FF2B5EF4-FFF2-40B4-BE49-F238E27FC236}">
                <a16:creationId xmlns:a16="http://schemas.microsoft.com/office/drawing/2014/main" id="{172D2EF1-B234-4C3E-A34D-FC90E309C190}"/>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51887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FB51B4B2-0536-420A-8EC9-39A966EEBB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470" y="1878248"/>
            <a:ext cx="3391998" cy="4126931"/>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126</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Example 12: Special Command </a:t>
            </a:r>
            <a:r>
              <a:rPr lang="en-US" dirty="0">
                <a:sym typeface="Wingdings" panose="05000000000000000000" pitchFamily="2" charset="2"/>
              </a:rPr>
              <a:t> Read out transmission power</a:t>
            </a:r>
            <a:endParaRPr lang="en-US" dirty="0"/>
          </a:p>
          <a:p>
            <a:pPr marL="0" indent="0">
              <a:buNone/>
            </a:pPr>
            <a:endParaRPr lang="de-DE" dirty="0"/>
          </a:p>
        </p:txBody>
      </p:sp>
      <p:sp>
        <p:nvSpPr>
          <p:cNvPr id="15" name="Textfeld 14"/>
          <p:cNvSpPr txBox="1"/>
          <p:nvPr/>
        </p:nvSpPr>
        <p:spPr>
          <a:xfrm>
            <a:off x="3632418" y="1878249"/>
            <a:ext cx="5400112" cy="2308324"/>
          </a:xfrm>
          <a:prstGeom prst="rect">
            <a:avLst/>
          </a:prstGeom>
          <a:noFill/>
          <a:ln>
            <a:solidFill>
              <a:schemeClr val="tx2"/>
            </a:solidFill>
          </a:ln>
        </p:spPr>
        <p:txBody>
          <a:bodyPr wrap="square" rtlCol="0">
            <a:spAutoFit/>
          </a:bodyPr>
          <a:lstStyle/>
          <a:p>
            <a:r>
              <a:rPr lang="en-US" sz="1200" dirty="0"/>
              <a:t>Input data field: Transmission power read in</a:t>
            </a:r>
          </a:p>
          <a:p>
            <a:r>
              <a:rPr lang="en-US" sz="1200" dirty="0"/>
              <a:t>INDATA.INDATA[x]</a:t>
            </a:r>
          </a:p>
          <a:p>
            <a:r>
              <a:rPr lang="en-US" sz="1200" dirty="0"/>
              <a:t>Input data field:</a:t>
            </a:r>
          </a:p>
          <a:p>
            <a:r>
              <a:rPr lang="en-US" sz="1200" dirty="0"/>
              <a:t>INDATA[0] </a:t>
            </a:r>
            <a:r>
              <a:rPr lang="en-US" sz="1200" dirty="0">
                <a:sym typeface="Wingdings" panose="05000000000000000000" pitchFamily="2" charset="2"/>
              </a:rPr>
              <a:t></a:t>
            </a:r>
            <a:r>
              <a:rPr lang="en-US" sz="1200" dirty="0"/>
              <a:t> Control Byte</a:t>
            </a:r>
          </a:p>
          <a:p>
            <a:r>
              <a:rPr lang="en-US" sz="1200" dirty="0"/>
              <a:t>INDATA[1] </a:t>
            </a:r>
            <a:r>
              <a:rPr lang="en-US" sz="1200" dirty="0">
                <a:sym typeface="Wingdings" panose="05000000000000000000" pitchFamily="2" charset="2"/>
              </a:rPr>
              <a:t></a:t>
            </a:r>
            <a:r>
              <a:rPr lang="en-US" sz="1200" dirty="0"/>
              <a:t> not used</a:t>
            </a:r>
          </a:p>
          <a:p>
            <a:r>
              <a:rPr lang="en-US" sz="1200" dirty="0"/>
              <a:t>INDATA[2] </a:t>
            </a:r>
            <a:r>
              <a:rPr lang="en-US" sz="1200" dirty="0">
                <a:sym typeface="Wingdings" panose="05000000000000000000" pitchFamily="2" charset="2"/>
              </a:rPr>
              <a:t></a:t>
            </a:r>
            <a:r>
              <a:rPr lang="en-US" sz="1200" dirty="0"/>
              <a:t> Command code; 16#BE = Read parameter</a:t>
            </a:r>
          </a:p>
          <a:p>
            <a:r>
              <a:rPr lang="en-US" sz="1200" dirty="0"/>
              <a:t>INDATA[3] </a:t>
            </a:r>
            <a:r>
              <a:rPr lang="en-US" sz="1200" dirty="0">
                <a:sym typeface="Wingdings" panose="05000000000000000000" pitchFamily="2" charset="2"/>
              </a:rPr>
              <a:t></a:t>
            </a:r>
            <a:r>
              <a:rPr lang="en-US" sz="1200" dirty="0"/>
              <a:t> not used</a:t>
            </a:r>
          </a:p>
          <a:p>
            <a:r>
              <a:rPr lang="en-US" sz="1200" dirty="0"/>
              <a:t>INDATA[4] </a:t>
            </a:r>
            <a:r>
              <a:rPr lang="en-US" sz="1200" dirty="0">
                <a:sym typeface="Wingdings" panose="05000000000000000000" pitchFamily="2" charset="2"/>
              </a:rPr>
              <a:t></a:t>
            </a:r>
            <a:r>
              <a:rPr lang="en-US" sz="1200" dirty="0"/>
              <a:t> Status; 16#00 = ok</a:t>
            </a:r>
          </a:p>
          <a:p>
            <a:r>
              <a:rPr lang="en-US" sz="1200" dirty="0"/>
              <a:t>INDATA[5] </a:t>
            </a:r>
            <a:r>
              <a:rPr lang="en-US" sz="1200" dirty="0">
                <a:sym typeface="Wingdings" panose="05000000000000000000" pitchFamily="2" charset="2"/>
              </a:rPr>
              <a:t></a:t>
            </a:r>
            <a:r>
              <a:rPr lang="en-US" sz="1200" dirty="0"/>
              <a:t> Reply Counter</a:t>
            </a:r>
          </a:p>
          <a:p>
            <a:r>
              <a:rPr lang="en-US" sz="1200" dirty="0"/>
              <a:t>INDATA[6]...[7] </a:t>
            </a:r>
            <a:r>
              <a:rPr lang="en-US" sz="1200" dirty="0">
                <a:sym typeface="Wingdings" panose="05000000000000000000" pitchFamily="2" charset="2"/>
              </a:rPr>
              <a:t></a:t>
            </a:r>
            <a:r>
              <a:rPr lang="en-US" sz="1200" dirty="0"/>
              <a:t> Length parameter; 16#0002 = 2 bytes</a:t>
            </a:r>
          </a:p>
          <a:p>
            <a:r>
              <a:rPr lang="en-US" sz="1200" dirty="0"/>
              <a:t>INDATA[8]...[9] </a:t>
            </a:r>
            <a:r>
              <a:rPr lang="en-US" sz="1200" dirty="0">
                <a:sym typeface="Wingdings" panose="05000000000000000000" pitchFamily="2" charset="2"/>
              </a:rPr>
              <a:t></a:t>
            </a:r>
            <a:r>
              <a:rPr lang="en-US" sz="1200" dirty="0"/>
              <a:t> Transmission power; 16#0032 = 50mW</a:t>
            </a:r>
          </a:p>
          <a:p>
            <a:r>
              <a:rPr lang="en-US" sz="1200" dirty="0"/>
              <a:t>INDATA[10]...[x] </a:t>
            </a:r>
            <a:r>
              <a:rPr lang="en-US" sz="1200" dirty="0">
                <a:sym typeface="Wingdings" panose="05000000000000000000" pitchFamily="2" charset="2"/>
              </a:rPr>
              <a:t></a:t>
            </a:r>
            <a:r>
              <a:rPr lang="en-US" sz="1200" dirty="0"/>
              <a:t> not used</a:t>
            </a:r>
          </a:p>
        </p:txBody>
      </p:sp>
      <p:sp>
        <p:nvSpPr>
          <p:cNvPr id="13" name="Rechteck 12"/>
          <p:cNvSpPr/>
          <p:nvPr/>
        </p:nvSpPr>
        <p:spPr>
          <a:xfrm>
            <a:off x="2627784" y="2420889"/>
            <a:ext cx="875684" cy="280831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teraktive Schaltfläche: Zur Startseite wechseln 9">
            <a:hlinkClick r:id="rId3" action="ppaction://hlinksldjump" highlightClick="1"/>
            <a:extLst>
              <a:ext uri="{FF2B5EF4-FFF2-40B4-BE49-F238E27FC236}">
                <a16:creationId xmlns:a16="http://schemas.microsoft.com/office/drawing/2014/main" id="{502B9F7A-89A5-4246-BC93-636ECC90D91D}"/>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32416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33383C00-0B42-4838-B403-C80B6378F1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240" y="1880118"/>
            <a:ext cx="3386227" cy="4035830"/>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127</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Example 12: Special Command </a:t>
            </a:r>
            <a:r>
              <a:rPr lang="en-US" dirty="0">
                <a:sym typeface="Wingdings" panose="05000000000000000000" pitchFamily="2" charset="2"/>
              </a:rPr>
              <a:t> Read out transmission power</a:t>
            </a:r>
            <a:endParaRPr lang="en-US" dirty="0"/>
          </a:p>
          <a:p>
            <a:pPr marL="0" indent="0">
              <a:buNone/>
            </a:pPr>
            <a:endParaRPr lang="de-DE" dirty="0"/>
          </a:p>
        </p:txBody>
      </p:sp>
      <p:sp>
        <p:nvSpPr>
          <p:cNvPr id="15" name="Textfeld 14"/>
          <p:cNvSpPr txBox="1"/>
          <p:nvPr/>
        </p:nvSpPr>
        <p:spPr>
          <a:xfrm>
            <a:off x="3632418" y="1878249"/>
            <a:ext cx="5400112" cy="1938992"/>
          </a:xfrm>
          <a:prstGeom prst="rect">
            <a:avLst/>
          </a:prstGeom>
          <a:noFill/>
          <a:ln>
            <a:solidFill>
              <a:schemeClr val="tx2"/>
            </a:solidFill>
          </a:ln>
        </p:spPr>
        <p:txBody>
          <a:bodyPr wrap="square" rtlCol="0">
            <a:spAutoFit/>
          </a:bodyPr>
          <a:lstStyle/>
          <a:p>
            <a:r>
              <a:rPr lang="en-US" sz="1200" dirty="0"/>
              <a:t>Output data field: Read parameter command</a:t>
            </a:r>
          </a:p>
          <a:p>
            <a:r>
              <a:rPr lang="en-US" sz="1200" dirty="0"/>
              <a:t>OUTDATA.OUTDATA[x]</a:t>
            </a:r>
          </a:p>
          <a:p>
            <a:r>
              <a:rPr lang="en-US" sz="1200" dirty="0"/>
              <a:t>Output data field:</a:t>
            </a:r>
          </a:p>
          <a:p>
            <a:r>
              <a:rPr lang="en-US" sz="1200" dirty="0"/>
              <a:t>OUTDATA[0] </a:t>
            </a:r>
            <a:r>
              <a:rPr lang="en-US" sz="1200" dirty="0">
                <a:sym typeface="Wingdings" panose="05000000000000000000" pitchFamily="2" charset="2"/>
              </a:rPr>
              <a:t></a:t>
            </a:r>
            <a:r>
              <a:rPr lang="en-US" sz="1200" dirty="0"/>
              <a:t> Control Byte</a:t>
            </a:r>
          </a:p>
          <a:p>
            <a:r>
              <a:rPr lang="en-US" sz="1200" dirty="0"/>
              <a:t>OUTDATA[1] </a:t>
            </a:r>
            <a:r>
              <a:rPr lang="en-US" sz="1200" dirty="0">
                <a:sym typeface="Wingdings" panose="05000000000000000000" pitchFamily="2" charset="2"/>
              </a:rPr>
              <a:t></a:t>
            </a:r>
            <a:r>
              <a:rPr lang="en-US" sz="1200" dirty="0"/>
              <a:t> not used</a:t>
            </a:r>
          </a:p>
          <a:p>
            <a:r>
              <a:rPr lang="en-US" sz="1200" dirty="0"/>
              <a:t>OUTDATA[2] </a:t>
            </a:r>
            <a:r>
              <a:rPr lang="en-US" sz="1200" dirty="0">
                <a:sym typeface="Wingdings" panose="05000000000000000000" pitchFamily="2" charset="2"/>
              </a:rPr>
              <a:t></a:t>
            </a:r>
            <a:r>
              <a:rPr lang="en-US" sz="1200" dirty="0"/>
              <a:t> Command code; 16#BE = Read Parameter</a:t>
            </a:r>
          </a:p>
          <a:p>
            <a:r>
              <a:rPr lang="en-US" sz="1200" dirty="0"/>
              <a:t>OUTDATA[3]...[4] </a:t>
            </a:r>
            <a:r>
              <a:rPr lang="en-US" sz="1200" dirty="0">
                <a:sym typeface="Wingdings" panose="05000000000000000000" pitchFamily="2" charset="2"/>
              </a:rPr>
              <a:t></a:t>
            </a:r>
            <a:r>
              <a:rPr lang="en-US" sz="1200" dirty="0"/>
              <a:t> not used</a:t>
            </a:r>
          </a:p>
          <a:p>
            <a:r>
              <a:rPr lang="en-US" sz="1200" dirty="0"/>
              <a:t>OUTDATA[5] </a:t>
            </a:r>
            <a:r>
              <a:rPr lang="en-US" sz="1200" dirty="0">
                <a:sym typeface="Wingdings" panose="05000000000000000000" pitchFamily="2" charset="2"/>
              </a:rPr>
              <a:t></a:t>
            </a:r>
            <a:r>
              <a:rPr lang="en-US" sz="1200" dirty="0"/>
              <a:t> System Code; 16#55 = "U" = System U</a:t>
            </a:r>
          </a:p>
          <a:p>
            <a:r>
              <a:rPr lang="en-US" sz="1200" dirty="0"/>
              <a:t>OUTDATA[6]...[7] </a:t>
            </a:r>
            <a:r>
              <a:rPr lang="en-US" sz="1200" dirty="0">
                <a:sym typeface="Wingdings" panose="05000000000000000000" pitchFamily="2" charset="2"/>
              </a:rPr>
              <a:t></a:t>
            </a:r>
            <a:r>
              <a:rPr lang="en-US" sz="1200" dirty="0"/>
              <a:t> Parameter code; 16#5054 = PT = Transmit power</a:t>
            </a:r>
          </a:p>
          <a:p>
            <a:r>
              <a:rPr lang="en-US" sz="1200" dirty="0"/>
              <a:t>OUTDATA[8]...[9] </a:t>
            </a:r>
            <a:r>
              <a:rPr lang="en-US" sz="1200" dirty="0">
                <a:sym typeface="Wingdings" panose="05000000000000000000" pitchFamily="2" charset="2"/>
              </a:rPr>
              <a:t></a:t>
            </a:r>
            <a:r>
              <a:rPr lang="en-US" sz="1200" dirty="0"/>
              <a:t> Parameter length</a:t>
            </a:r>
          </a:p>
        </p:txBody>
      </p:sp>
      <p:sp>
        <p:nvSpPr>
          <p:cNvPr id="13" name="Rechteck 12"/>
          <p:cNvSpPr/>
          <p:nvPr/>
        </p:nvSpPr>
        <p:spPr>
          <a:xfrm>
            <a:off x="2699792" y="2420888"/>
            <a:ext cx="803676" cy="34950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teraktive Schaltfläche: Zur Startseite wechseln 9">
            <a:hlinkClick r:id="rId3" action="ppaction://hlinksldjump" highlightClick="1"/>
            <a:extLst>
              <a:ext uri="{FF2B5EF4-FFF2-40B4-BE49-F238E27FC236}">
                <a16:creationId xmlns:a16="http://schemas.microsoft.com/office/drawing/2014/main" id="{BCDA1F6A-1FB0-44A8-BDB8-79CC14505BD6}"/>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79377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0FB2FF92-B773-4461-B448-229745C0B23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63158"/>
            <a:ext cx="8712968" cy="4674144"/>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128</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Example 12: Special Command </a:t>
            </a:r>
            <a:r>
              <a:rPr lang="en-US" dirty="0">
                <a:sym typeface="Wingdings" panose="05000000000000000000" pitchFamily="2" charset="2"/>
              </a:rPr>
              <a:t> Read out transmission power</a:t>
            </a:r>
            <a:endParaRPr lang="en-US" dirty="0"/>
          </a:p>
        </p:txBody>
      </p:sp>
      <p:cxnSp>
        <p:nvCxnSpPr>
          <p:cNvPr id="16" name="Gerade Verbindung mit Pfeil 15">
            <a:extLst>
              <a:ext uri="{FF2B5EF4-FFF2-40B4-BE49-F238E27FC236}">
                <a16:creationId xmlns:a16="http://schemas.microsoft.com/office/drawing/2014/main" id="{DF0A29D8-6931-4021-8E18-8C0264A103AF}"/>
              </a:ext>
            </a:extLst>
          </p:cNvPr>
          <p:cNvCxnSpPr>
            <a:cxnSpLocks/>
          </p:cNvCxnSpPr>
          <p:nvPr/>
        </p:nvCxnSpPr>
        <p:spPr>
          <a:xfrm flipH="1">
            <a:off x="827584" y="3326051"/>
            <a:ext cx="504056"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Rechteck 16">
            <a:extLst>
              <a:ext uri="{FF2B5EF4-FFF2-40B4-BE49-F238E27FC236}">
                <a16:creationId xmlns:a16="http://schemas.microsoft.com/office/drawing/2014/main" id="{B5C3370A-329E-4A1D-8297-6E1193E86E7C}"/>
              </a:ext>
            </a:extLst>
          </p:cNvPr>
          <p:cNvSpPr/>
          <p:nvPr/>
        </p:nvSpPr>
        <p:spPr>
          <a:xfrm>
            <a:off x="7984324" y="2708920"/>
            <a:ext cx="759564" cy="129614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a:extLst>
              <a:ext uri="{FF2B5EF4-FFF2-40B4-BE49-F238E27FC236}">
                <a16:creationId xmlns:a16="http://schemas.microsoft.com/office/drawing/2014/main" id="{52A980EC-2F81-43C7-9C56-7079E26F80AD}"/>
              </a:ext>
            </a:extLst>
          </p:cNvPr>
          <p:cNvSpPr/>
          <p:nvPr/>
        </p:nvSpPr>
        <p:spPr>
          <a:xfrm>
            <a:off x="3491880" y="1863158"/>
            <a:ext cx="2088232" cy="55773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Rechteck 18">
            <a:extLst>
              <a:ext uri="{FF2B5EF4-FFF2-40B4-BE49-F238E27FC236}">
                <a16:creationId xmlns:a16="http://schemas.microsoft.com/office/drawing/2014/main" id="{E3F23C46-4B6F-41A8-B6A9-5AF63624F8CC}"/>
              </a:ext>
            </a:extLst>
          </p:cNvPr>
          <p:cNvSpPr/>
          <p:nvPr/>
        </p:nvSpPr>
        <p:spPr>
          <a:xfrm>
            <a:off x="4067944" y="2710934"/>
            <a:ext cx="864096" cy="136613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Interaktive Schaltfläche: Zur Startseite wechseln 11">
            <a:hlinkClick r:id="rId3" action="ppaction://hlinksldjump" highlightClick="1"/>
            <a:extLst>
              <a:ext uri="{FF2B5EF4-FFF2-40B4-BE49-F238E27FC236}">
                <a16:creationId xmlns:a16="http://schemas.microsoft.com/office/drawing/2014/main" id="{5CA57C46-18DB-4822-9D9A-8A0FEE9267C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3095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129</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Example 13: Special Command </a:t>
            </a:r>
            <a:r>
              <a:rPr lang="en-US" dirty="0">
                <a:sym typeface="Wingdings" panose="05000000000000000000" pitchFamily="2" charset="2"/>
              </a:rPr>
              <a:t> Reset to factory setting IUH-F19x-V1</a:t>
            </a:r>
          </a:p>
          <a:p>
            <a:pPr marL="285750" indent="-285750">
              <a:buFont typeface="Arial" panose="020B0604020202020204" pitchFamily="34" charset="0"/>
              <a:buChar char="•"/>
            </a:pPr>
            <a:r>
              <a:rPr lang="en-US" sz="1400" b="0" dirty="0"/>
              <a:t>All commands that cannot be parameterized via the input parameters of the function block can be executed</a:t>
            </a:r>
          </a:p>
          <a:p>
            <a:pPr marL="285750" indent="-285750">
              <a:buFont typeface="Arial" panose="020B0604020202020204" pitchFamily="34" charset="0"/>
              <a:buChar char="•"/>
            </a:pPr>
            <a:r>
              <a:rPr lang="en-US" sz="1400" b="0" dirty="0"/>
              <a:t>All commands supported by the evaluation unit can be executed</a:t>
            </a:r>
          </a:p>
          <a:p>
            <a:pPr marL="285750" indent="-285750">
              <a:buFont typeface="Arial" panose="020B0604020202020204" pitchFamily="34" charset="0"/>
              <a:buChar char="•"/>
            </a:pPr>
            <a:r>
              <a:rPr lang="en-US" sz="1400" b="0" dirty="0"/>
              <a:t>Parameterization Command telegram in the </a:t>
            </a:r>
            <a:r>
              <a:rPr lang="en-US" sz="1400" b="0" dirty="0" err="1"/>
              <a:t>SpecialCommand</a:t>
            </a:r>
            <a:r>
              <a:rPr lang="en-US" sz="1400" b="0" dirty="0"/>
              <a:t> data field</a:t>
            </a:r>
          </a:p>
          <a:p>
            <a:pPr marL="285750" indent="-285750">
              <a:buFont typeface="Arial" panose="020B0604020202020204" pitchFamily="34" charset="0"/>
              <a:buChar char="•"/>
            </a:pPr>
            <a:r>
              <a:rPr lang="en-US" sz="1400" b="0" dirty="0"/>
              <a:t>Start by positive edge on </a:t>
            </a:r>
            <a:r>
              <a:rPr lang="en-US" sz="1400" b="0" dirty="0" err="1"/>
              <a:t>I_b_StartSpecialCommand</a:t>
            </a:r>
            <a:endParaRPr lang="en-US" sz="1400" b="0" dirty="0"/>
          </a:p>
        </p:txBody>
      </p:sp>
      <p:sp>
        <p:nvSpPr>
          <p:cNvPr id="11" name="Interaktive Schaltfläche: Zur Startseite wechseln 10">
            <a:hlinkClick r:id="rId2" action="ppaction://hlinksldjump" highlightClick="1"/>
            <a:extLst>
              <a:ext uri="{FF2B5EF4-FFF2-40B4-BE49-F238E27FC236}">
                <a16:creationId xmlns:a16="http://schemas.microsoft.com/office/drawing/2014/main" id="{41B990C4-5D42-41B8-82DD-9B60083AA228}"/>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fik 12">
            <a:extLst>
              <a:ext uri="{FF2B5EF4-FFF2-40B4-BE49-F238E27FC236}">
                <a16:creationId xmlns:a16="http://schemas.microsoft.com/office/drawing/2014/main" id="{D7118478-16FF-4ACA-84D1-B6B4EC9076C0}"/>
              </a:ext>
            </a:extLst>
          </p:cNvPr>
          <p:cNvPicPr>
            <a:picLocks noChangeAspect="1"/>
          </p:cNvPicPr>
          <p:nvPr/>
        </p:nvPicPr>
        <p:blipFill rotWithShape="1">
          <a:blip r:embed="rId3">
            <a:extLst>
              <a:ext uri="{28A0092B-C50C-407E-A947-70E740481C1C}">
                <a14:useLocalDpi xmlns:a14="http://schemas.microsoft.com/office/drawing/2010/main" val="0"/>
              </a:ext>
            </a:extLst>
          </a:blip>
          <a:srcRect t="22862"/>
          <a:stretch/>
        </p:blipFill>
        <p:spPr>
          <a:xfrm>
            <a:off x="122385" y="3343183"/>
            <a:ext cx="5276850" cy="1432743"/>
          </a:xfrm>
          <a:prstGeom prst="rect">
            <a:avLst/>
          </a:prstGeom>
        </p:spPr>
      </p:pic>
      <p:cxnSp>
        <p:nvCxnSpPr>
          <p:cNvPr id="14" name="Gerade Verbindung mit Pfeil 13">
            <a:extLst>
              <a:ext uri="{FF2B5EF4-FFF2-40B4-BE49-F238E27FC236}">
                <a16:creationId xmlns:a16="http://schemas.microsoft.com/office/drawing/2014/main" id="{B9F21B24-D713-4892-A258-7F1F4269E60D}"/>
              </a:ext>
            </a:extLst>
          </p:cNvPr>
          <p:cNvCxnSpPr>
            <a:cxnSpLocks/>
            <a:stCxn id="16" idx="0"/>
          </p:cNvCxnSpPr>
          <p:nvPr/>
        </p:nvCxnSpPr>
        <p:spPr>
          <a:xfrm flipH="1" flipV="1">
            <a:off x="2339752" y="3501008"/>
            <a:ext cx="176084" cy="134410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Gerade Verbindung mit Pfeil 14">
            <a:extLst>
              <a:ext uri="{FF2B5EF4-FFF2-40B4-BE49-F238E27FC236}">
                <a16:creationId xmlns:a16="http://schemas.microsoft.com/office/drawing/2014/main" id="{BFE09F6B-8097-4181-81E9-093AF8CEE56B}"/>
              </a:ext>
            </a:extLst>
          </p:cNvPr>
          <p:cNvCxnSpPr>
            <a:cxnSpLocks/>
            <a:stCxn id="16" idx="0"/>
          </p:cNvCxnSpPr>
          <p:nvPr/>
        </p:nvCxnSpPr>
        <p:spPr>
          <a:xfrm flipV="1">
            <a:off x="2515836" y="4365104"/>
            <a:ext cx="1552108" cy="48001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6" name="Textfeld 15">
            <a:extLst>
              <a:ext uri="{FF2B5EF4-FFF2-40B4-BE49-F238E27FC236}">
                <a16:creationId xmlns:a16="http://schemas.microsoft.com/office/drawing/2014/main" id="{C9ED68E1-D5F3-42D8-B767-7E7D4CE619A5}"/>
              </a:ext>
            </a:extLst>
          </p:cNvPr>
          <p:cNvSpPr txBox="1"/>
          <p:nvPr/>
        </p:nvSpPr>
        <p:spPr>
          <a:xfrm>
            <a:off x="99631" y="4845114"/>
            <a:ext cx="4832409" cy="1457698"/>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Start </a:t>
            </a:r>
            <a:r>
              <a:rPr lang="en-US" sz="900" dirty="0" err="1">
                <a:solidFill>
                  <a:schemeClr val="tx2"/>
                </a:solidFill>
              </a:rPr>
              <a:t>SpecialCommand</a:t>
            </a:r>
            <a:r>
              <a:rPr lang="en-US" sz="900" dirty="0">
                <a:solidFill>
                  <a:schemeClr val="tx2"/>
                </a:solidFill>
              </a:rPr>
              <a:t> and successfully completed:</a:t>
            </a:r>
          </a:p>
          <a:p>
            <a:r>
              <a:rPr lang="en-US" sz="900" dirty="0" err="1">
                <a:solidFill>
                  <a:schemeClr val="tx2"/>
                </a:solidFill>
                <a:sym typeface="Wingdings" panose="05000000000000000000" pitchFamily="2" charset="2"/>
              </a:rPr>
              <a:t>I_b_SingleEnhanced</a:t>
            </a:r>
            <a:r>
              <a:rPr lang="en-US" sz="900" dirty="0">
                <a:solidFill>
                  <a:schemeClr val="tx2"/>
                </a:solidFill>
                <a:sym typeface="Wingdings" panose="05000000000000000000" pitchFamily="2" charset="2"/>
              </a:rPr>
              <a:t> 	:= False (not relevant)</a:t>
            </a:r>
            <a:endParaRPr lang="en-US" sz="900" dirty="0">
              <a:solidFill>
                <a:schemeClr val="tx2"/>
              </a:solidFill>
            </a:endParaRPr>
          </a:p>
          <a:p>
            <a:r>
              <a:rPr lang="en-US" sz="900" dirty="0" err="1">
                <a:solidFill>
                  <a:schemeClr val="tx2"/>
                </a:solidFill>
              </a:rPr>
              <a:t>I_b_UserMemory_UID</a:t>
            </a:r>
            <a:r>
              <a:rPr lang="en-US" sz="900" dirty="0">
                <a:solidFill>
                  <a:schemeClr val="tx2"/>
                </a:solidFill>
              </a:rPr>
              <a:t> 	:= False (not relevant)</a:t>
            </a:r>
          </a:p>
          <a:p>
            <a:r>
              <a:rPr lang="en-US" sz="900" dirty="0" err="1">
                <a:solidFill>
                  <a:schemeClr val="tx2"/>
                </a:solidFill>
                <a:sym typeface="Wingdings" panose="05000000000000000000" pitchFamily="2" charset="2"/>
              </a:rPr>
              <a:t>I_b_EPC</a:t>
            </a:r>
            <a:r>
              <a:rPr lang="en-US" sz="900" dirty="0">
                <a:solidFill>
                  <a:schemeClr val="tx2"/>
                </a:solidFill>
                <a:sym typeface="Wingdings" panose="05000000000000000000" pitchFamily="2" charset="2"/>
              </a:rPr>
              <a:t> 		:= False (not relevant)</a:t>
            </a:r>
          </a:p>
          <a:p>
            <a:r>
              <a:rPr lang="en-US" sz="900" dirty="0" err="1">
                <a:solidFill>
                  <a:schemeClr val="tx2"/>
                </a:solidFill>
                <a:sym typeface="Wingdings" panose="05000000000000000000" pitchFamily="2" charset="2"/>
              </a:rPr>
              <a:t>I_b_StartSpecialCommand</a:t>
            </a:r>
            <a:r>
              <a:rPr lang="en-US" sz="900" dirty="0">
                <a:solidFill>
                  <a:schemeClr val="tx2"/>
                </a:solidFill>
                <a:sym typeface="Wingdings" panose="05000000000000000000" pitchFamily="2" charset="2"/>
              </a:rPr>
              <a:t>	:= True (Start command transmission with positive edge)</a:t>
            </a:r>
          </a:p>
          <a:p>
            <a:r>
              <a:rPr lang="en-US" sz="900" dirty="0" err="1">
                <a:solidFill>
                  <a:schemeClr val="tx2"/>
                </a:solidFill>
                <a:sym typeface="Wingdings" panose="05000000000000000000" pitchFamily="2" charset="2"/>
              </a:rPr>
              <a:t>O_b_Busy</a:t>
            </a:r>
            <a:r>
              <a:rPr lang="en-US" sz="900" dirty="0">
                <a:solidFill>
                  <a:schemeClr val="tx2"/>
                </a:solidFill>
                <a:sym typeface="Wingdings" panose="05000000000000000000" pitchFamily="2" charset="2"/>
              </a:rPr>
              <a:t>		= False (no command active)</a:t>
            </a:r>
          </a:p>
          <a:p>
            <a:r>
              <a:rPr lang="en-US" sz="900" dirty="0" err="1">
                <a:solidFill>
                  <a:schemeClr val="tx2"/>
                </a:solidFill>
                <a:sym typeface="Wingdings" panose="05000000000000000000" pitchFamily="2" charset="2"/>
              </a:rPr>
              <a:t>O_b_Done</a:t>
            </a:r>
            <a:r>
              <a:rPr lang="en-US" sz="900" dirty="0">
                <a:solidFill>
                  <a:schemeClr val="tx2"/>
                </a:solidFill>
                <a:sym typeface="Wingdings" panose="05000000000000000000" pitchFamily="2" charset="2"/>
              </a:rPr>
              <a:t> 		= True</a:t>
            </a:r>
          </a:p>
          <a:p>
            <a:r>
              <a:rPr lang="en-US" sz="900" dirty="0" err="1">
                <a:solidFill>
                  <a:schemeClr val="tx2"/>
                </a:solidFill>
                <a:sym typeface="Wingdings" panose="05000000000000000000" pitchFamily="2" charset="2"/>
              </a:rPr>
              <a:t>O_b_Finish</a:t>
            </a:r>
            <a:r>
              <a:rPr lang="en-US" sz="900" dirty="0">
                <a:solidFill>
                  <a:schemeClr val="tx2"/>
                </a:solidFill>
                <a:sym typeface="Wingdings" panose="05000000000000000000" pitchFamily="2" charset="2"/>
              </a:rPr>
              <a:t> 		= True</a:t>
            </a:r>
          </a:p>
          <a:p>
            <a:r>
              <a:rPr lang="en-US" sz="900" dirty="0" err="1">
                <a:solidFill>
                  <a:schemeClr val="tx2"/>
                </a:solidFill>
                <a:sym typeface="Wingdings" panose="05000000000000000000" pitchFamily="2" charset="2"/>
              </a:rPr>
              <a:t>O_b_NoDataCarrier</a:t>
            </a:r>
            <a:r>
              <a:rPr lang="en-US" sz="900" dirty="0">
                <a:solidFill>
                  <a:schemeClr val="tx2"/>
                </a:solidFill>
                <a:sym typeface="Wingdings" panose="05000000000000000000" pitchFamily="2" charset="2"/>
              </a:rPr>
              <a:t>	= False</a:t>
            </a:r>
          </a:p>
          <a:p>
            <a:r>
              <a:rPr lang="en-US" sz="900" dirty="0" err="1">
                <a:solidFill>
                  <a:schemeClr val="tx2"/>
                </a:solidFill>
                <a:sym typeface="Wingdings" panose="05000000000000000000" pitchFamily="2" charset="2"/>
              </a:rPr>
              <a:t>O_b_Error</a:t>
            </a:r>
            <a:r>
              <a:rPr lang="en-US" sz="900" dirty="0">
                <a:solidFill>
                  <a:schemeClr val="tx2"/>
                </a:solidFill>
                <a:sym typeface="Wingdings" panose="05000000000000000000" pitchFamily="2" charset="2"/>
              </a:rPr>
              <a:t>		= False</a:t>
            </a:r>
          </a:p>
        </p:txBody>
      </p:sp>
    </p:spTree>
    <p:extLst>
      <p:ext uri="{BB962C8B-B14F-4D97-AF65-F5344CB8AC3E}">
        <p14:creationId xmlns:p14="http://schemas.microsoft.com/office/powerpoint/2010/main" val="586729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Grafik 15">
            <a:extLst>
              <a:ext uri="{FF2B5EF4-FFF2-40B4-BE49-F238E27FC236}">
                <a16:creationId xmlns:a16="http://schemas.microsoft.com/office/drawing/2014/main" id="{166494D6-4C10-4F5A-8483-24479768046D}"/>
              </a:ext>
            </a:extLst>
          </p:cNvPr>
          <p:cNvPicPr>
            <a:picLocks noChangeAspect="1"/>
          </p:cNvPicPr>
          <p:nvPr/>
        </p:nvPicPr>
        <p:blipFill rotWithShape="1">
          <a:blip r:embed="rId2">
            <a:extLst>
              <a:ext uri="{28A0092B-C50C-407E-A947-70E740481C1C}">
                <a14:useLocalDpi xmlns:a14="http://schemas.microsoft.com/office/drawing/2010/main" val="0"/>
              </a:ext>
            </a:extLst>
          </a:blip>
          <a:srcRect b="72594"/>
          <a:stretch/>
        </p:blipFill>
        <p:spPr>
          <a:xfrm>
            <a:off x="5561823" y="2653610"/>
            <a:ext cx="3436620" cy="1108894"/>
          </a:xfrm>
          <a:prstGeom prst="rect">
            <a:avLst/>
          </a:prstGeom>
        </p:spPr>
      </p:pic>
      <p:pic>
        <p:nvPicPr>
          <p:cNvPr id="14" name="Grafik 13">
            <a:extLst>
              <a:ext uri="{FF2B5EF4-FFF2-40B4-BE49-F238E27FC236}">
                <a16:creationId xmlns:a16="http://schemas.microsoft.com/office/drawing/2014/main" id="{25A0F6A2-85CB-44A6-9B0C-EA30A160BCB9}"/>
              </a:ext>
            </a:extLst>
          </p:cNvPr>
          <p:cNvPicPr>
            <a:picLocks noChangeAspect="1"/>
          </p:cNvPicPr>
          <p:nvPr/>
        </p:nvPicPr>
        <p:blipFill rotWithShape="1">
          <a:blip r:embed="rId3">
            <a:extLst>
              <a:ext uri="{28A0092B-C50C-407E-A947-70E740481C1C}">
                <a14:useLocalDpi xmlns:a14="http://schemas.microsoft.com/office/drawing/2010/main" val="0"/>
              </a:ext>
            </a:extLst>
          </a:blip>
          <a:srcRect b="73495"/>
          <a:stretch/>
        </p:blipFill>
        <p:spPr>
          <a:xfrm>
            <a:off x="5557081" y="1512000"/>
            <a:ext cx="3413760" cy="1072462"/>
          </a:xfrm>
          <a:prstGeom prst="rect">
            <a:avLst/>
          </a:prstGeom>
        </p:spPr>
      </p:pic>
      <p:pic>
        <p:nvPicPr>
          <p:cNvPr id="11" name="Grafik 10">
            <a:extLst>
              <a:ext uri="{FF2B5EF4-FFF2-40B4-BE49-F238E27FC236}">
                <a16:creationId xmlns:a16="http://schemas.microsoft.com/office/drawing/2014/main" id="{5A8962E7-7FE6-4666-AC08-DBC582F02C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504" y="3903055"/>
            <a:ext cx="7956376" cy="2608851"/>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13</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a:xfrm>
            <a:off x="180000" y="1512000"/>
            <a:ext cx="8784000" cy="1700976"/>
          </a:xfrm>
        </p:spPr>
        <p:txBody>
          <a:bodyPr/>
          <a:lstStyle/>
          <a:p>
            <a:pPr marL="0" indent="0">
              <a:buNone/>
            </a:pPr>
            <a:r>
              <a:rPr lang="en-US" dirty="0"/>
              <a:t>Configuration of process data fields</a:t>
            </a:r>
          </a:p>
          <a:p>
            <a:pPr marL="285750" indent="-285750">
              <a:buFont typeface="Arial" panose="020B0604020202020204" pitchFamily="34" charset="0"/>
              <a:buChar char="•"/>
            </a:pPr>
            <a:r>
              <a:rPr lang="en-US" sz="1400" b="0" dirty="0"/>
              <a:t>Definition as global variables (GVL)</a:t>
            </a:r>
          </a:p>
          <a:p>
            <a:pPr marL="285750" indent="-285750">
              <a:buFont typeface="Arial" panose="020B0604020202020204" pitchFamily="34" charset="0"/>
              <a:buChar char="•"/>
            </a:pPr>
            <a:r>
              <a:rPr lang="en-US" sz="1400" b="0" dirty="0"/>
              <a:t>BUS_OUTPUT = Output data field</a:t>
            </a:r>
          </a:p>
          <a:p>
            <a:pPr marL="285750" indent="-285750">
              <a:buFont typeface="Arial" panose="020B0604020202020204" pitchFamily="34" charset="0"/>
              <a:buChar char="•"/>
            </a:pPr>
            <a:r>
              <a:rPr lang="en-US" sz="1400" b="0" dirty="0"/>
              <a:t>BUS_INPUT = input data field</a:t>
            </a:r>
          </a:p>
          <a:p>
            <a:pPr marL="285750" indent="-285750">
              <a:buFont typeface="Arial" panose="020B0604020202020204" pitchFamily="34" charset="0"/>
              <a:buChar char="•"/>
            </a:pPr>
            <a:r>
              <a:rPr lang="en-US" sz="1400" b="0" dirty="0"/>
              <a:t>Multidimensional array with a length of 254 bytes</a:t>
            </a:r>
          </a:p>
        </p:txBody>
      </p:sp>
      <p:sp>
        <p:nvSpPr>
          <p:cNvPr id="7" name="Interaktive Schaltfläche: Zur Startseite wechseln 6">
            <a:hlinkClick r:id="rId5" action="ppaction://hlinksldjump" highlightClick="1"/>
            <a:extLst>
              <a:ext uri="{FF2B5EF4-FFF2-40B4-BE49-F238E27FC236}">
                <a16:creationId xmlns:a16="http://schemas.microsoft.com/office/drawing/2014/main" id="{1B9FAED0-4D72-4AAC-8CC0-9AECE1E2D0CF}"/>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hteck 16">
            <a:extLst>
              <a:ext uri="{FF2B5EF4-FFF2-40B4-BE49-F238E27FC236}">
                <a16:creationId xmlns:a16="http://schemas.microsoft.com/office/drawing/2014/main" id="{5745D10D-191F-4CBE-9951-1EEB6D5A13FB}"/>
              </a:ext>
            </a:extLst>
          </p:cNvPr>
          <p:cNvSpPr/>
          <p:nvPr/>
        </p:nvSpPr>
        <p:spPr>
          <a:xfrm>
            <a:off x="2123728" y="4653136"/>
            <a:ext cx="5940152" cy="47049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a:extLst>
              <a:ext uri="{FF2B5EF4-FFF2-40B4-BE49-F238E27FC236}">
                <a16:creationId xmlns:a16="http://schemas.microsoft.com/office/drawing/2014/main" id="{F00524EF-09BE-4D85-8D79-F1FBBB3638FF}"/>
              </a:ext>
            </a:extLst>
          </p:cNvPr>
          <p:cNvSpPr/>
          <p:nvPr/>
        </p:nvSpPr>
        <p:spPr>
          <a:xfrm>
            <a:off x="5724128" y="1650519"/>
            <a:ext cx="2520280" cy="5543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Rechteck 18">
            <a:extLst>
              <a:ext uri="{FF2B5EF4-FFF2-40B4-BE49-F238E27FC236}">
                <a16:creationId xmlns:a16="http://schemas.microsoft.com/office/drawing/2014/main" id="{623E5C47-0587-4468-9A91-0FCCFF6FC977}"/>
              </a:ext>
            </a:extLst>
          </p:cNvPr>
          <p:cNvSpPr/>
          <p:nvPr/>
        </p:nvSpPr>
        <p:spPr>
          <a:xfrm>
            <a:off x="5724127" y="2780929"/>
            <a:ext cx="2520281" cy="57056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663558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3246C9A0-8B43-4D73-B52F-1E0F9EC34A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712" y="1845528"/>
            <a:ext cx="3508620" cy="3460556"/>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130</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Example 13: Special Command </a:t>
            </a:r>
            <a:r>
              <a:rPr lang="en-US" dirty="0">
                <a:sym typeface="Wingdings" panose="05000000000000000000" pitchFamily="2" charset="2"/>
              </a:rPr>
              <a:t> Reset to factory setting IUH-F19x-V1</a:t>
            </a:r>
          </a:p>
        </p:txBody>
      </p:sp>
      <p:sp>
        <p:nvSpPr>
          <p:cNvPr id="12" name="Textfeld 11"/>
          <p:cNvSpPr txBox="1"/>
          <p:nvPr/>
        </p:nvSpPr>
        <p:spPr>
          <a:xfrm>
            <a:off x="3779913" y="1845528"/>
            <a:ext cx="5184088" cy="2893100"/>
          </a:xfrm>
          <a:prstGeom prst="rect">
            <a:avLst/>
          </a:prstGeom>
          <a:noFill/>
          <a:ln>
            <a:solidFill>
              <a:schemeClr val="tx2"/>
            </a:solidFill>
          </a:ln>
        </p:spPr>
        <p:txBody>
          <a:bodyPr wrap="square" rtlCol="0">
            <a:spAutoFit/>
          </a:bodyPr>
          <a:lstStyle/>
          <a:p>
            <a:r>
              <a:rPr lang="en-US" sz="1400" dirty="0"/>
              <a:t>Configuration of freely definable command:</a:t>
            </a:r>
          </a:p>
          <a:p>
            <a:pPr marL="285750" indent="-285750">
              <a:buFont typeface="Arial" panose="020B0604020202020204" pitchFamily="34" charset="0"/>
              <a:buChar char="•"/>
            </a:pPr>
            <a:r>
              <a:rPr lang="en-US" sz="1400" dirty="0"/>
              <a:t>Assignment before the start of command execution in the </a:t>
            </a:r>
            <a:r>
              <a:rPr lang="en-US" sz="1400" dirty="0" err="1"/>
              <a:t>SpecialCommand</a:t>
            </a:r>
            <a:r>
              <a:rPr lang="en-US" sz="1400" dirty="0"/>
              <a:t> data field</a:t>
            </a:r>
          </a:p>
          <a:p>
            <a:pPr marL="285750" indent="-285750">
              <a:buFont typeface="Arial" panose="020B0604020202020204" pitchFamily="34" charset="0"/>
              <a:buChar char="•"/>
            </a:pPr>
            <a:r>
              <a:rPr lang="en-US" sz="1400" dirty="0"/>
              <a:t>Assignment within the DB Head1Data.SpecialCommand.SpecialCommand[x]</a:t>
            </a:r>
          </a:p>
          <a:p>
            <a:pPr marL="285750" indent="-285750">
              <a:buFont typeface="Arial" panose="020B0604020202020204" pitchFamily="34" charset="0"/>
              <a:buChar char="•"/>
            </a:pPr>
            <a:r>
              <a:rPr lang="en-US" sz="1400" dirty="0"/>
              <a:t>Byte[0] </a:t>
            </a:r>
            <a:r>
              <a:rPr lang="en-US" sz="1400" dirty="0">
                <a:sym typeface="Wingdings" panose="05000000000000000000" pitchFamily="2" charset="2"/>
              </a:rPr>
              <a:t></a:t>
            </a:r>
            <a:r>
              <a:rPr lang="en-US" sz="1400" dirty="0"/>
              <a:t> Command code; 16#BF = Command Write Parameter</a:t>
            </a:r>
          </a:p>
          <a:p>
            <a:pPr marL="285750" indent="-285750">
              <a:buFont typeface="Arial" panose="020B0604020202020204" pitchFamily="34" charset="0"/>
              <a:buChar char="•"/>
            </a:pPr>
            <a:r>
              <a:rPr lang="en-US" sz="1400" dirty="0"/>
              <a:t>Byte[1]...[2] </a:t>
            </a:r>
            <a:r>
              <a:rPr lang="en-US" sz="1400" dirty="0">
                <a:sym typeface="Wingdings" panose="05000000000000000000" pitchFamily="2" charset="2"/>
              </a:rPr>
              <a:t></a:t>
            </a:r>
            <a:r>
              <a:rPr lang="en-US" sz="1400" dirty="0"/>
              <a:t> not used</a:t>
            </a:r>
          </a:p>
          <a:p>
            <a:pPr marL="285750" indent="-285750">
              <a:buFont typeface="Arial" panose="020B0604020202020204" pitchFamily="34" charset="0"/>
              <a:buChar char="•"/>
            </a:pPr>
            <a:r>
              <a:rPr lang="en-US" sz="1400" dirty="0"/>
              <a:t>Byte[3] </a:t>
            </a:r>
            <a:r>
              <a:rPr lang="en-US" sz="1400" dirty="0">
                <a:sym typeface="Wingdings" panose="05000000000000000000" pitchFamily="2" charset="2"/>
              </a:rPr>
              <a:t></a:t>
            </a:r>
            <a:r>
              <a:rPr lang="en-US" sz="1400" dirty="0"/>
              <a:t> System Code; 16#55 = U = System U</a:t>
            </a:r>
          </a:p>
          <a:p>
            <a:pPr marL="285750" indent="-285750">
              <a:buFont typeface="Arial" panose="020B0604020202020204" pitchFamily="34" charset="0"/>
              <a:buChar char="•"/>
            </a:pPr>
            <a:r>
              <a:rPr lang="en-US" sz="1400" dirty="0"/>
              <a:t>Byte[4]...[5] </a:t>
            </a:r>
            <a:r>
              <a:rPr lang="en-US" sz="1400" dirty="0">
                <a:sym typeface="Wingdings" panose="05000000000000000000" pitchFamily="2" charset="2"/>
              </a:rPr>
              <a:t></a:t>
            </a:r>
            <a:r>
              <a:rPr lang="en-US" sz="1400" dirty="0"/>
              <a:t> Parameter code; 16#5244 = RD = Reset to Default</a:t>
            </a:r>
          </a:p>
          <a:p>
            <a:pPr marL="285750" indent="-285750">
              <a:buFont typeface="Arial" panose="020B0604020202020204" pitchFamily="34" charset="0"/>
              <a:buChar char="•"/>
            </a:pPr>
            <a:r>
              <a:rPr lang="en-US" sz="1400" dirty="0"/>
              <a:t>Byte[6]...[7] </a:t>
            </a:r>
            <a:r>
              <a:rPr lang="en-US" sz="1400" dirty="0">
                <a:sym typeface="Wingdings" panose="05000000000000000000" pitchFamily="2" charset="2"/>
              </a:rPr>
              <a:t></a:t>
            </a:r>
            <a:r>
              <a:rPr lang="en-US" sz="1400" dirty="0"/>
              <a:t> Parameter length</a:t>
            </a:r>
          </a:p>
          <a:p>
            <a:pPr marL="285750" indent="-285750">
              <a:buFont typeface="Arial" panose="020B0604020202020204" pitchFamily="34" charset="0"/>
              <a:buChar char="•"/>
            </a:pPr>
            <a:r>
              <a:rPr lang="en-US" sz="1400" dirty="0"/>
              <a:t>Byte[8]...[x] </a:t>
            </a:r>
            <a:r>
              <a:rPr lang="en-US" sz="1400" dirty="0">
                <a:sym typeface="Wingdings" panose="05000000000000000000" pitchFamily="2" charset="2"/>
              </a:rPr>
              <a:t></a:t>
            </a:r>
            <a:r>
              <a:rPr lang="en-US" sz="1400" dirty="0"/>
              <a:t> Parameter data</a:t>
            </a:r>
            <a:endParaRPr lang="en-US" sz="1400" dirty="0">
              <a:sym typeface="Wingdings" panose="05000000000000000000" pitchFamily="2" charset="2"/>
            </a:endParaRPr>
          </a:p>
        </p:txBody>
      </p:sp>
      <p:sp>
        <p:nvSpPr>
          <p:cNvPr id="9" name="Rechteck 8"/>
          <p:cNvSpPr/>
          <p:nvPr/>
        </p:nvSpPr>
        <p:spPr>
          <a:xfrm>
            <a:off x="2915817" y="2276873"/>
            <a:ext cx="707516" cy="302921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3" action="ppaction://hlinksldjump" highlightClick="1"/>
            <a:extLst>
              <a:ext uri="{FF2B5EF4-FFF2-40B4-BE49-F238E27FC236}">
                <a16:creationId xmlns:a16="http://schemas.microsoft.com/office/drawing/2014/main" id="{EE291927-9A26-44A5-A05E-3DD495868B94}"/>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554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131</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Example 13: Special Command </a:t>
            </a:r>
            <a:r>
              <a:rPr lang="en-US" dirty="0">
                <a:sym typeface="Wingdings" panose="05000000000000000000" pitchFamily="2" charset="2"/>
              </a:rPr>
              <a:t> Reset to factory setting IUH-F19x-V1</a:t>
            </a:r>
          </a:p>
        </p:txBody>
      </p:sp>
      <p:sp>
        <p:nvSpPr>
          <p:cNvPr id="13" name="Textfeld 12"/>
          <p:cNvSpPr txBox="1"/>
          <p:nvPr/>
        </p:nvSpPr>
        <p:spPr>
          <a:xfrm>
            <a:off x="5724128" y="1840594"/>
            <a:ext cx="3239872" cy="3970318"/>
          </a:xfrm>
          <a:prstGeom prst="rect">
            <a:avLst/>
          </a:prstGeom>
          <a:noFill/>
          <a:ln>
            <a:solidFill>
              <a:schemeClr val="tx2"/>
            </a:solidFill>
          </a:ln>
        </p:spPr>
        <p:txBody>
          <a:bodyPr wrap="square" rtlCol="0">
            <a:spAutoFit/>
          </a:bodyPr>
          <a:lstStyle/>
          <a:p>
            <a:r>
              <a:rPr lang="en-US" sz="1400" dirty="0" err="1"/>
              <a:t>SpecialCommand</a:t>
            </a:r>
            <a:r>
              <a:rPr lang="en-US" sz="1400" dirty="0"/>
              <a:t>:</a:t>
            </a:r>
          </a:p>
          <a:p>
            <a:pPr marL="285750" indent="-285750">
              <a:buFont typeface="Arial" panose="020B0604020202020204" pitchFamily="34" charset="0"/>
              <a:buChar char="•"/>
            </a:pPr>
            <a:r>
              <a:rPr lang="en-US" sz="1400" dirty="0"/>
              <a:t>Start via positive edge on </a:t>
            </a:r>
            <a:r>
              <a:rPr lang="en-US" sz="1400" dirty="0" err="1"/>
              <a:t>IO_b_StartSpecialCommand</a:t>
            </a:r>
            <a:endParaRPr lang="en-US" sz="1400" dirty="0"/>
          </a:p>
          <a:p>
            <a:pPr marL="285750" indent="-285750">
              <a:buFont typeface="Arial" panose="020B0604020202020204" pitchFamily="34" charset="0"/>
              <a:buChar char="•"/>
            </a:pPr>
            <a:r>
              <a:rPr lang="en-US" sz="1400" dirty="0"/>
              <a:t>Reset input </a:t>
            </a:r>
            <a:r>
              <a:rPr lang="en-US" sz="1400" dirty="0" err="1"/>
              <a:t>IO_b_StartSpecialCommand</a:t>
            </a:r>
            <a:r>
              <a:rPr lang="en-US" sz="1400" dirty="0"/>
              <a:t> after at least one cycle</a:t>
            </a:r>
          </a:p>
          <a:p>
            <a:pPr marL="285750" indent="-285750">
              <a:buFont typeface="Arial" panose="020B0604020202020204" pitchFamily="34" charset="0"/>
              <a:buChar char="•"/>
            </a:pPr>
            <a:r>
              <a:rPr lang="en-US" sz="1400" dirty="0" err="1"/>
              <a:t>O_b_Done</a:t>
            </a:r>
            <a:r>
              <a:rPr lang="en-US" sz="1400" dirty="0"/>
              <a:t> = True</a:t>
            </a:r>
          </a:p>
          <a:p>
            <a:pPr marL="285750" indent="-285750">
              <a:buFont typeface="Arial" panose="020B0604020202020204" pitchFamily="34" charset="0"/>
              <a:buChar char="•"/>
            </a:pPr>
            <a:r>
              <a:rPr lang="en-US" sz="1400" dirty="0" err="1"/>
              <a:t>O_b_Finish</a:t>
            </a:r>
            <a:r>
              <a:rPr lang="en-US" sz="1400" dirty="0"/>
              <a:t> = True</a:t>
            </a:r>
          </a:p>
          <a:p>
            <a:pPr marL="285750" indent="-285750">
              <a:buFont typeface="Arial" panose="020B0604020202020204" pitchFamily="34" charset="0"/>
              <a:buChar char="•"/>
            </a:pPr>
            <a:r>
              <a:rPr lang="en-US" sz="1400" dirty="0" err="1"/>
              <a:t>O_B_Status</a:t>
            </a:r>
            <a:r>
              <a:rPr lang="en-US" sz="1400" dirty="0"/>
              <a:t> = 16#00</a:t>
            </a:r>
          </a:p>
          <a:p>
            <a:pPr marL="285750" indent="-285750">
              <a:buFont typeface="Arial" panose="020B0604020202020204" pitchFamily="34" charset="0"/>
              <a:buChar char="•"/>
            </a:pPr>
            <a:r>
              <a:rPr lang="en-US" sz="1400" dirty="0" err="1"/>
              <a:t>O_B_ReplyCounter</a:t>
            </a:r>
            <a:r>
              <a:rPr lang="en-US" sz="1400" dirty="0"/>
              <a:t> was increased</a:t>
            </a:r>
          </a:p>
          <a:p>
            <a:endParaRPr lang="en-US" sz="1400" dirty="0"/>
          </a:p>
          <a:p>
            <a:pPr marL="285750" indent="-285750">
              <a:buFont typeface="Arial" panose="020B0604020202020204" pitchFamily="34" charset="0"/>
              <a:buChar char="•"/>
            </a:pPr>
            <a:r>
              <a:rPr lang="en-US" sz="1400" dirty="0"/>
              <a:t>If the status contains a value 16#04 (parameter error), the command is incorrectly parameterized</a:t>
            </a:r>
          </a:p>
          <a:p>
            <a:pPr marL="285750" indent="-285750">
              <a:buFont typeface="Arial" panose="020B0604020202020204" pitchFamily="34" charset="0"/>
              <a:buChar char="•"/>
            </a:pPr>
            <a:r>
              <a:rPr lang="en-US" sz="1400" dirty="0"/>
              <a:t>If the status contains a value 16#06 (no head), no RFID head is connected to this channel</a:t>
            </a:r>
          </a:p>
        </p:txBody>
      </p:sp>
      <p:sp>
        <p:nvSpPr>
          <p:cNvPr id="10" name="Interaktive Schaltfläche: Zur Startseite wechseln 9">
            <a:hlinkClick r:id="rId2" action="ppaction://hlinksldjump" highlightClick="1"/>
            <a:extLst>
              <a:ext uri="{FF2B5EF4-FFF2-40B4-BE49-F238E27FC236}">
                <a16:creationId xmlns:a16="http://schemas.microsoft.com/office/drawing/2014/main" id="{2B75E627-91DD-44B2-8FB4-1D8AC2197551}"/>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fik 7">
            <a:extLst>
              <a:ext uri="{FF2B5EF4-FFF2-40B4-BE49-F238E27FC236}">
                <a16:creationId xmlns:a16="http://schemas.microsoft.com/office/drawing/2014/main" id="{2E51941A-DEB0-4019-9478-C2C1655A93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472" y="1841592"/>
            <a:ext cx="5192608" cy="4680412"/>
          </a:xfrm>
          <a:prstGeom prst="rect">
            <a:avLst/>
          </a:prstGeom>
        </p:spPr>
      </p:pic>
    </p:spTree>
    <p:extLst>
      <p:ext uri="{BB962C8B-B14F-4D97-AF65-F5344CB8AC3E}">
        <p14:creationId xmlns:p14="http://schemas.microsoft.com/office/powerpoint/2010/main" val="3406299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B15AB43C-781F-455B-8724-B00316F810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798" y="1878249"/>
            <a:ext cx="3411670" cy="4192306"/>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132</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Example 13: Special Command </a:t>
            </a:r>
            <a:r>
              <a:rPr lang="en-US" dirty="0">
                <a:sym typeface="Wingdings" panose="05000000000000000000" pitchFamily="2" charset="2"/>
              </a:rPr>
              <a:t> Reset to factory setting IUH-F19x-V1</a:t>
            </a:r>
          </a:p>
        </p:txBody>
      </p:sp>
      <p:sp>
        <p:nvSpPr>
          <p:cNvPr id="15" name="Textfeld 14"/>
          <p:cNvSpPr txBox="1"/>
          <p:nvPr/>
        </p:nvSpPr>
        <p:spPr>
          <a:xfrm>
            <a:off x="3632418" y="1878249"/>
            <a:ext cx="5400112" cy="1938992"/>
          </a:xfrm>
          <a:prstGeom prst="rect">
            <a:avLst/>
          </a:prstGeom>
          <a:noFill/>
          <a:ln>
            <a:solidFill>
              <a:schemeClr val="tx2"/>
            </a:solidFill>
          </a:ln>
        </p:spPr>
        <p:txBody>
          <a:bodyPr wrap="square" rtlCol="0">
            <a:spAutoFit/>
          </a:bodyPr>
          <a:lstStyle/>
          <a:p>
            <a:r>
              <a:rPr lang="en-US" sz="1200" dirty="0"/>
              <a:t>Input data field: Reset to factory setting executed</a:t>
            </a:r>
          </a:p>
          <a:p>
            <a:r>
              <a:rPr lang="en-US" sz="1200" dirty="0"/>
              <a:t>INDATA.INDATA[x]</a:t>
            </a:r>
          </a:p>
          <a:p>
            <a:r>
              <a:rPr lang="en-US" sz="1200" dirty="0"/>
              <a:t>Input data field:</a:t>
            </a:r>
          </a:p>
          <a:p>
            <a:r>
              <a:rPr lang="en-US" sz="1200" dirty="0"/>
              <a:t>INDATA[0] </a:t>
            </a:r>
            <a:r>
              <a:rPr lang="en-US" sz="1200" dirty="0">
                <a:sym typeface="Wingdings" panose="05000000000000000000" pitchFamily="2" charset="2"/>
              </a:rPr>
              <a:t></a:t>
            </a:r>
            <a:r>
              <a:rPr lang="en-US" sz="1200" dirty="0"/>
              <a:t> Control Byte</a:t>
            </a:r>
          </a:p>
          <a:p>
            <a:r>
              <a:rPr lang="en-US" sz="1200" dirty="0"/>
              <a:t>INDATA[1] </a:t>
            </a:r>
            <a:r>
              <a:rPr lang="en-US" sz="1200" dirty="0">
                <a:sym typeface="Wingdings" panose="05000000000000000000" pitchFamily="2" charset="2"/>
              </a:rPr>
              <a:t></a:t>
            </a:r>
            <a:r>
              <a:rPr lang="en-US" sz="1200" dirty="0"/>
              <a:t> not used</a:t>
            </a:r>
          </a:p>
          <a:p>
            <a:r>
              <a:rPr lang="en-US" sz="1200" dirty="0"/>
              <a:t>INDATA[2] </a:t>
            </a:r>
            <a:r>
              <a:rPr lang="en-US" sz="1200" dirty="0">
                <a:sym typeface="Wingdings" panose="05000000000000000000" pitchFamily="2" charset="2"/>
              </a:rPr>
              <a:t></a:t>
            </a:r>
            <a:r>
              <a:rPr lang="en-US" sz="1200" dirty="0"/>
              <a:t> Command code; 16#BF = Write parameter</a:t>
            </a:r>
          </a:p>
          <a:p>
            <a:r>
              <a:rPr lang="en-US" sz="1200" dirty="0"/>
              <a:t>INDATA[3] </a:t>
            </a:r>
            <a:r>
              <a:rPr lang="en-US" sz="1200" dirty="0">
                <a:sym typeface="Wingdings" panose="05000000000000000000" pitchFamily="2" charset="2"/>
              </a:rPr>
              <a:t></a:t>
            </a:r>
            <a:r>
              <a:rPr lang="en-US" sz="1200" dirty="0"/>
              <a:t> not used</a:t>
            </a:r>
          </a:p>
          <a:p>
            <a:r>
              <a:rPr lang="en-US" sz="1200" dirty="0"/>
              <a:t>INDATA[4] </a:t>
            </a:r>
            <a:r>
              <a:rPr lang="en-US" sz="1200" dirty="0">
                <a:sym typeface="Wingdings" panose="05000000000000000000" pitchFamily="2" charset="2"/>
              </a:rPr>
              <a:t></a:t>
            </a:r>
            <a:r>
              <a:rPr lang="en-US" sz="1200" dirty="0"/>
              <a:t> Status; 16#00 = ok</a:t>
            </a:r>
          </a:p>
          <a:p>
            <a:r>
              <a:rPr lang="en-US" sz="1200" dirty="0"/>
              <a:t>INDATA[5] </a:t>
            </a:r>
            <a:r>
              <a:rPr lang="en-US" sz="1200" dirty="0">
                <a:sym typeface="Wingdings" panose="05000000000000000000" pitchFamily="2" charset="2"/>
              </a:rPr>
              <a:t></a:t>
            </a:r>
            <a:r>
              <a:rPr lang="en-US" sz="1200" dirty="0"/>
              <a:t> Reply Counter</a:t>
            </a:r>
          </a:p>
          <a:p>
            <a:r>
              <a:rPr lang="en-US" sz="1200" dirty="0"/>
              <a:t>INDATA[6]...[x] </a:t>
            </a:r>
            <a:r>
              <a:rPr lang="en-US" sz="1200" dirty="0">
                <a:sym typeface="Wingdings" panose="05000000000000000000" pitchFamily="2" charset="2"/>
              </a:rPr>
              <a:t></a:t>
            </a:r>
            <a:r>
              <a:rPr lang="en-US" sz="1200" dirty="0"/>
              <a:t> not used</a:t>
            </a:r>
            <a:endParaRPr lang="en-US" sz="1200" dirty="0">
              <a:sym typeface="Wingdings" panose="05000000000000000000" pitchFamily="2" charset="2"/>
            </a:endParaRPr>
          </a:p>
        </p:txBody>
      </p:sp>
      <p:sp>
        <p:nvSpPr>
          <p:cNvPr id="13" name="Rechteck 12"/>
          <p:cNvSpPr/>
          <p:nvPr/>
        </p:nvSpPr>
        <p:spPr>
          <a:xfrm>
            <a:off x="2627784" y="2420889"/>
            <a:ext cx="875684" cy="172819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teraktive Schaltfläche: Zur Startseite wechseln 9">
            <a:hlinkClick r:id="rId3" action="ppaction://hlinksldjump" highlightClick="1"/>
            <a:extLst>
              <a:ext uri="{FF2B5EF4-FFF2-40B4-BE49-F238E27FC236}">
                <a16:creationId xmlns:a16="http://schemas.microsoft.com/office/drawing/2014/main" id="{A9A739F6-D868-4AC9-AC3C-7C4680CC49C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25453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FFC810E0-8141-4BA4-B195-6740BF8615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588" y="1878248"/>
            <a:ext cx="3396879" cy="4018259"/>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133</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Example 13: Special Command </a:t>
            </a:r>
            <a:r>
              <a:rPr lang="en-US" dirty="0">
                <a:sym typeface="Wingdings" panose="05000000000000000000" pitchFamily="2" charset="2"/>
              </a:rPr>
              <a:t> Reset to factory setting IUH-F19x-V1</a:t>
            </a:r>
          </a:p>
        </p:txBody>
      </p:sp>
      <p:sp>
        <p:nvSpPr>
          <p:cNvPr id="15" name="Textfeld 14"/>
          <p:cNvSpPr txBox="1"/>
          <p:nvPr/>
        </p:nvSpPr>
        <p:spPr>
          <a:xfrm>
            <a:off x="3632418" y="1878249"/>
            <a:ext cx="5400112" cy="2123658"/>
          </a:xfrm>
          <a:prstGeom prst="rect">
            <a:avLst/>
          </a:prstGeom>
          <a:noFill/>
          <a:ln>
            <a:solidFill>
              <a:schemeClr val="tx2"/>
            </a:solidFill>
          </a:ln>
        </p:spPr>
        <p:txBody>
          <a:bodyPr wrap="square" rtlCol="0">
            <a:spAutoFit/>
          </a:bodyPr>
          <a:lstStyle/>
          <a:p>
            <a:r>
              <a:rPr lang="en-US" sz="1200" dirty="0"/>
              <a:t>Output data field: Write Parameter command</a:t>
            </a:r>
          </a:p>
          <a:p>
            <a:r>
              <a:rPr lang="en-US" sz="1200" dirty="0"/>
              <a:t>OUTDATA.OUTDATA[x]</a:t>
            </a:r>
          </a:p>
          <a:p>
            <a:r>
              <a:rPr lang="en-US" sz="1200" dirty="0"/>
              <a:t>Output data field:</a:t>
            </a:r>
          </a:p>
          <a:p>
            <a:r>
              <a:rPr lang="en-US" sz="1200" dirty="0"/>
              <a:t>OUTDATA[0] </a:t>
            </a:r>
            <a:r>
              <a:rPr lang="en-US" sz="1200" dirty="0">
                <a:sym typeface="Wingdings" panose="05000000000000000000" pitchFamily="2" charset="2"/>
              </a:rPr>
              <a:t></a:t>
            </a:r>
            <a:r>
              <a:rPr lang="en-US" sz="1200" dirty="0"/>
              <a:t> Control Byte</a:t>
            </a:r>
          </a:p>
          <a:p>
            <a:r>
              <a:rPr lang="en-US" sz="1200" dirty="0"/>
              <a:t>OUTDATA[1] </a:t>
            </a:r>
            <a:r>
              <a:rPr lang="en-US" sz="1200" dirty="0">
                <a:sym typeface="Wingdings" panose="05000000000000000000" pitchFamily="2" charset="2"/>
              </a:rPr>
              <a:t></a:t>
            </a:r>
            <a:r>
              <a:rPr lang="en-US" sz="1200" dirty="0"/>
              <a:t> not used</a:t>
            </a:r>
          </a:p>
          <a:p>
            <a:r>
              <a:rPr lang="en-US" sz="1200" dirty="0"/>
              <a:t>OUTDATA[2] </a:t>
            </a:r>
            <a:r>
              <a:rPr lang="en-US" sz="1200" dirty="0">
                <a:sym typeface="Wingdings" panose="05000000000000000000" pitchFamily="2" charset="2"/>
              </a:rPr>
              <a:t></a:t>
            </a:r>
            <a:r>
              <a:rPr lang="en-US" sz="1200" dirty="0"/>
              <a:t> Command code; 16#BF = Write parameter</a:t>
            </a:r>
          </a:p>
          <a:p>
            <a:r>
              <a:rPr lang="en-US" sz="1200" dirty="0"/>
              <a:t>OUTDATA[3]...[4] </a:t>
            </a:r>
            <a:r>
              <a:rPr lang="en-US" sz="1200" dirty="0">
                <a:sym typeface="Wingdings" panose="05000000000000000000" pitchFamily="2" charset="2"/>
              </a:rPr>
              <a:t></a:t>
            </a:r>
            <a:r>
              <a:rPr lang="en-US" sz="1200" dirty="0"/>
              <a:t> not used</a:t>
            </a:r>
          </a:p>
          <a:p>
            <a:r>
              <a:rPr lang="en-US" sz="1200" dirty="0"/>
              <a:t>OUTDATA[5] </a:t>
            </a:r>
            <a:r>
              <a:rPr lang="en-US" sz="1200" dirty="0">
                <a:sym typeface="Wingdings" panose="05000000000000000000" pitchFamily="2" charset="2"/>
              </a:rPr>
              <a:t></a:t>
            </a:r>
            <a:r>
              <a:rPr lang="en-US" sz="1200" dirty="0"/>
              <a:t> System Code; 16#55 = "U" = System U</a:t>
            </a:r>
          </a:p>
          <a:p>
            <a:r>
              <a:rPr lang="en-US" sz="1200" dirty="0"/>
              <a:t>OUTDATA[6]...[7] </a:t>
            </a:r>
            <a:r>
              <a:rPr lang="en-US" sz="1200" dirty="0">
                <a:sym typeface="Wingdings" panose="05000000000000000000" pitchFamily="2" charset="2"/>
              </a:rPr>
              <a:t></a:t>
            </a:r>
            <a:r>
              <a:rPr lang="en-US" sz="1200" dirty="0"/>
              <a:t> Parameter identifier; 16#5244 = RD = Reset to Default</a:t>
            </a:r>
          </a:p>
          <a:p>
            <a:r>
              <a:rPr lang="en-US" sz="1200" dirty="0"/>
              <a:t>OUTDATA[8]...[9] </a:t>
            </a:r>
            <a:r>
              <a:rPr lang="en-US" sz="1200" dirty="0">
                <a:sym typeface="Wingdings" panose="05000000000000000000" pitchFamily="2" charset="2"/>
              </a:rPr>
              <a:t></a:t>
            </a:r>
            <a:r>
              <a:rPr lang="en-US" sz="1200" dirty="0"/>
              <a:t> Parameter length</a:t>
            </a:r>
          </a:p>
          <a:p>
            <a:r>
              <a:rPr lang="en-US" sz="1200" dirty="0"/>
              <a:t>OUTDATA[10]...[x] </a:t>
            </a:r>
            <a:r>
              <a:rPr lang="en-US" sz="1200" dirty="0">
                <a:sym typeface="Wingdings" panose="05000000000000000000" pitchFamily="2" charset="2"/>
              </a:rPr>
              <a:t></a:t>
            </a:r>
            <a:r>
              <a:rPr lang="en-US" sz="1200" dirty="0"/>
              <a:t> Parameter data</a:t>
            </a:r>
          </a:p>
        </p:txBody>
      </p:sp>
      <p:sp>
        <p:nvSpPr>
          <p:cNvPr id="13" name="Rechteck 12"/>
          <p:cNvSpPr/>
          <p:nvPr/>
        </p:nvSpPr>
        <p:spPr>
          <a:xfrm>
            <a:off x="2699792" y="2420887"/>
            <a:ext cx="803676" cy="34756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teraktive Schaltfläche: Zur Startseite wechseln 9">
            <a:hlinkClick r:id="rId3" action="ppaction://hlinksldjump" highlightClick="1"/>
            <a:extLst>
              <a:ext uri="{FF2B5EF4-FFF2-40B4-BE49-F238E27FC236}">
                <a16:creationId xmlns:a16="http://schemas.microsoft.com/office/drawing/2014/main" id="{48D490A0-0BD2-411E-8034-E8FF8CEF3FB1}"/>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69495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09FCF27F-F9D5-4270-8F65-95468E79D5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51240"/>
            <a:ext cx="8712968" cy="4676525"/>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134</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Example 13: Special Command </a:t>
            </a:r>
            <a:r>
              <a:rPr lang="en-US" dirty="0">
                <a:sym typeface="Wingdings" panose="05000000000000000000" pitchFamily="2" charset="2"/>
              </a:rPr>
              <a:t> Reset to factory setting IUH-F19x-V1</a:t>
            </a:r>
          </a:p>
        </p:txBody>
      </p:sp>
      <p:cxnSp>
        <p:nvCxnSpPr>
          <p:cNvPr id="16" name="Gerade Verbindung mit Pfeil 15">
            <a:extLst>
              <a:ext uri="{FF2B5EF4-FFF2-40B4-BE49-F238E27FC236}">
                <a16:creationId xmlns:a16="http://schemas.microsoft.com/office/drawing/2014/main" id="{DF0A29D8-6931-4021-8E18-8C0264A103AF}"/>
              </a:ext>
            </a:extLst>
          </p:cNvPr>
          <p:cNvCxnSpPr>
            <a:cxnSpLocks/>
          </p:cNvCxnSpPr>
          <p:nvPr/>
        </p:nvCxnSpPr>
        <p:spPr>
          <a:xfrm flipH="1">
            <a:off x="899592" y="3356992"/>
            <a:ext cx="504056"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Rechteck 16">
            <a:extLst>
              <a:ext uri="{FF2B5EF4-FFF2-40B4-BE49-F238E27FC236}">
                <a16:creationId xmlns:a16="http://schemas.microsoft.com/office/drawing/2014/main" id="{B5C3370A-329E-4A1D-8297-6E1193E86E7C}"/>
              </a:ext>
            </a:extLst>
          </p:cNvPr>
          <p:cNvSpPr/>
          <p:nvPr/>
        </p:nvSpPr>
        <p:spPr>
          <a:xfrm>
            <a:off x="7956376" y="2636914"/>
            <a:ext cx="848702" cy="129613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a:extLst>
              <a:ext uri="{FF2B5EF4-FFF2-40B4-BE49-F238E27FC236}">
                <a16:creationId xmlns:a16="http://schemas.microsoft.com/office/drawing/2014/main" id="{52A980EC-2F81-43C7-9C56-7079E26F80AD}"/>
              </a:ext>
            </a:extLst>
          </p:cNvPr>
          <p:cNvSpPr/>
          <p:nvPr/>
        </p:nvSpPr>
        <p:spPr>
          <a:xfrm>
            <a:off x="3491880" y="1851240"/>
            <a:ext cx="2088232" cy="6518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3" action="ppaction://hlinksldjump" highlightClick="1"/>
            <a:extLst>
              <a:ext uri="{FF2B5EF4-FFF2-40B4-BE49-F238E27FC236}">
                <a16:creationId xmlns:a16="http://schemas.microsoft.com/office/drawing/2014/main" id="{99705C29-7F13-42A3-87DC-3A818ABD5E6B}"/>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46003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135</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Example 14: Read out UHF Parameter IUH-F19x-V1</a:t>
            </a:r>
          </a:p>
          <a:p>
            <a:pPr marL="285750" indent="-285750">
              <a:buFont typeface="Arial" panose="020B0604020202020204" pitchFamily="34" charset="0"/>
              <a:buChar char="•"/>
            </a:pPr>
            <a:r>
              <a:rPr lang="en-US" sz="1400" b="0" dirty="0"/>
              <a:t>Read access to all UHF parameters of the IUH-F19x-V1</a:t>
            </a:r>
          </a:p>
          <a:p>
            <a:pPr marL="285750" indent="-285750">
              <a:buFont typeface="Arial" panose="020B0604020202020204" pitchFamily="34" charset="0"/>
              <a:buChar char="•"/>
            </a:pPr>
            <a:r>
              <a:rPr lang="en-US" sz="1400" b="0" dirty="0"/>
              <a:t>Automatic read access to all parameters one after the other</a:t>
            </a:r>
            <a:endParaRPr lang="de-DE" dirty="0"/>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fik 14">
            <a:extLst>
              <a:ext uri="{FF2B5EF4-FFF2-40B4-BE49-F238E27FC236}">
                <a16:creationId xmlns:a16="http://schemas.microsoft.com/office/drawing/2014/main" id="{82CB1C43-2C4D-4197-8EBC-E67413D32B67}"/>
              </a:ext>
            </a:extLst>
          </p:cNvPr>
          <p:cNvPicPr>
            <a:picLocks noChangeAspect="1"/>
          </p:cNvPicPr>
          <p:nvPr/>
        </p:nvPicPr>
        <p:blipFill rotWithShape="1">
          <a:blip r:embed="rId3">
            <a:extLst>
              <a:ext uri="{28A0092B-C50C-407E-A947-70E740481C1C}">
                <a14:useLocalDpi xmlns:a14="http://schemas.microsoft.com/office/drawing/2010/main" val="0"/>
              </a:ext>
            </a:extLst>
          </a:blip>
          <a:srcRect t="33200"/>
          <a:stretch/>
        </p:blipFill>
        <p:spPr>
          <a:xfrm>
            <a:off x="4531818" y="5517232"/>
            <a:ext cx="4453649" cy="778350"/>
          </a:xfrm>
          <a:prstGeom prst="rect">
            <a:avLst/>
          </a:prstGeom>
        </p:spPr>
      </p:pic>
      <p:sp>
        <p:nvSpPr>
          <p:cNvPr id="16" name="Textfeld 15">
            <a:extLst>
              <a:ext uri="{FF2B5EF4-FFF2-40B4-BE49-F238E27FC236}">
                <a16:creationId xmlns:a16="http://schemas.microsoft.com/office/drawing/2014/main" id="{3F52E574-C1B1-45AC-BF90-FAD4C763AABA}"/>
              </a:ext>
            </a:extLst>
          </p:cNvPr>
          <p:cNvSpPr txBox="1"/>
          <p:nvPr/>
        </p:nvSpPr>
        <p:spPr>
          <a:xfrm>
            <a:off x="4544385" y="3861048"/>
            <a:ext cx="1971830" cy="488201"/>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Start read operation UHF Parameter:</a:t>
            </a:r>
          </a:p>
          <a:p>
            <a:r>
              <a:rPr lang="en-US" sz="900" dirty="0" err="1">
                <a:solidFill>
                  <a:schemeClr val="tx2"/>
                </a:solidFill>
              </a:rPr>
              <a:t>I_b_WriteParameter</a:t>
            </a:r>
            <a:r>
              <a:rPr lang="en-US" sz="900" dirty="0">
                <a:solidFill>
                  <a:schemeClr val="tx2"/>
                </a:solidFill>
              </a:rPr>
              <a:t> = False</a:t>
            </a:r>
          </a:p>
          <a:p>
            <a:r>
              <a:rPr lang="en-US" sz="900" dirty="0" err="1">
                <a:solidFill>
                  <a:schemeClr val="tx2"/>
                </a:solidFill>
              </a:rPr>
              <a:t>IO_b_StartConfig</a:t>
            </a:r>
            <a:r>
              <a:rPr lang="en-US" sz="900" dirty="0">
                <a:solidFill>
                  <a:schemeClr val="tx2"/>
                </a:solidFill>
              </a:rPr>
              <a:t> = True</a:t>
            </a:r>
          </a:p>
        </p:txBody>
      </p:sp>
      <p:cxnSp>
        <p:nvCxnSpPr>
          <p:cNvPr id="17" name="Gerade Verbindung mit Pfeil 16">
            <a:extLst>
              <a:ext uri="{FF2B5EF4-FFF2-40B4-BE49-F238E27FC236}">
                <a16:creationId xmlns:a16="http://schemas.microsoft.com/office/drawing/2014/main" id="{315839BD-6C36-4388-B77F-367A61729063}"/>
              </a:ext>
            </a:extLst>
          </p:cNvPr>
          <p:cNvCxnSpPr>
            <a:cxnSpLocks/>
            <a:stCxn id="16" idx="2"/>
          </p:cNvCxnSpPr>
          <p:nvPr/>
        </p:nvCxnSpPr>
        <p:spPr>
          <a:xfrm>
            <a:off x="5530300" y="4349249"/>
            <a:ext cx="685637" cy="131199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2" name="Textfeld 21">
            <a:extLst>
              <a:ext uri="{FF2B5EF4-FFF2-40B4-BE49-F238E27FC236}">
                <a16:creationId xmlns:a16="http://schemas.microsoft.com/office/drawing/2014/main" id="{2CE00910-D77E-427E-A4A8-82662B222621}"/>
              </a:ext>
            </a:extLst>
          </p:cNvPr>
          <p:cNvSpPr txBox="1"/>
          <p:nvPr/>
        </p:nvSpPr>
        <p:spPr>
          <a:xfrm>
            <a:off x="6869431" y="3999547"/>
            <a:ext cx="1633833" cy="349702"/>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End read operation:</a:t>
            </a:r>
          </a:p>
          <a:p>
            <a:r>
              <a:rPr lang="en-US" sz="900" dirty="0" err="1">
                <a:solidFill>
                  <a:schemeClr val="tx2"/>
                </a:solidFill>
              </a:rPr>
              <a:t>O_b_EndConfig</a:t>
            </a:r>
            <a:r>
              <a:rPr lang="en-US" sz="900" dirty="0">
                <a:solidFill>
                  <a:schemeClr val="tx2"/>
                </a:solidFill>
              </a:rPr>
              <a:t> = True</a:t>
            </a:r>
          </a:p>
        </p:txBody>
      </p:sp>
      <p:cxnSp>
        <p:nvCxnSpPr>
          <p:cNvPr id="23" name="Gerade Verbindung mit Pfeil 22">
            <a:extLst>
              <a:ext uri="{FF2B5EF4-FFF2-40B4-BE49-F238E27FC236}">
                <a16:creationId xmlns:a16="http://schemas.microsoft.com/office/drawing/2014/main" id="{E8D2B18E-EBD8-4647-BBF2-22574225253D}"/>
              </a:ext>
            </a:extLst>
          </p:cNvPr>
          <p:cNvCxnSpPr>
            <a:cxnSpLocks/>
            <a:stCxn id="22" idx="2"/>
          </p:cNvCxnSpPr>
          <p:nvPr/>
        </p:nvCxnSpPr>
        <p:spPr>
          <a:xfrm>
            <a:off x="7686348" y="4349249"/>
            <a:ext cx="0" cy="18002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9" name="Grafik 8">
            <a:extLst>
              <a:ext uri="{FF2B5EF4-FFF2-40B4-BE49-F238E27FC236}">
                <a16:creationId xmlns:a16="http://schemas.microsoft.com/office/drawing/2014/main" id="{D81C00AF-4173-412B-90D7-38020DA684E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737" y="2463494"/>
            <a:ext cx="4008120" cy="4061460"/>
          </a:xfrm>
          <a:prstGeom prst="rect">
            <a:avLst/>
          </a:prstGeom>
        </p:spPr>
      </p:pic>
    </p:spTree>
    <p:extLst>
      <p:ext uri="{BB962C8B-B14F-4D97-AF65-F5344CB8AC3E}">
        <p14:creationId xmlns:p14="http://schemas.microsoft.com/office/powerpoint/2010/main" val="3664047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136</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Example 14: Read out UHF Parameter IUH-F19x-V1</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fik 7">
            <a:extLst>
              <a:ext uri="{FF2B5EF4-FFF2-40B4-BE49-F238E27FC236}">
                <a16:creationId xmlns:a16="http://schemas.microsoft.com/office/drawing/2014/main" id="{EBF464D2-4898-4B6E-A4A5-518E32FF00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4" y="1844823"/>
            <a:ext cx="8856496" cy="3291983"/>
          </a:xfrm>
          <a:prstGeom prst="rect">
            <a:avLst/>
          </a:prstGeom>
        </p:spPr>
      </p:pic>
    </p:spTree>
    <p:extLst>
      <p:ext uri="{BB962C8B-B14F-4D97-AF65-F5344CB8AC3E}">
        <p14:creationId xmlns:p14="http://schemas.microsoft.com/office/powerpoint/2010/main" val="3509588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137</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Example 14: Read out UHF Parameter IUH-F19x-V1</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fik 8">
            <a:extLst>
              <a:ext uri="{FF2B5EF4-FFF2-40B4-BE49-F238E27FC236}">
                <a16:creationId xmlns:a16="http://schemas.microsoft.com/office/drawing/2014/main" id="{7775AC26-404E-44B3-A9EB-AEE031630C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686" y="1817369"/>
            <a:ext cx="8819314" cy="4549475"/>
          </a:xfrm>
          <a:prstGeom prst="rect">
            <a:avLst/>
          </a:prstGeom>
        </p:spPr>
      </p:pic>
    </p:spTree>
    <p:extLst>
      <p:ext uri="{BB962C8B-B14F-4D97-AF65-F5344CB8AC3E}">
        <p14:creationId xmlns:p14="http://schemas.microsoft.com/office/powerpoint/2010/main" val="3007619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Grafik 12">
            <a:extLst>
              <a:ext uri="{FF2B5EF4-FFF2-40B4-BE49-F238E27FC236}">
                <a16:creationId xmlns:a16="http://schemas.microsoft.com/office/drawing/2014/main" id="{F08785EF-D9FB-4DA9-ACFF-8A31BA495FB0}"/>
              </a:ext>
            </a:extLst>
          </p:cNvPr>
          <p:cNvPicPr>
            <a:picLocks noChangeAspect="1"/>
          </p:cNvPicPr>
          <p:nvPr/>
        </p:nvPicPr>
        <p:blipFill rotWithShape="1">
          <a:blip r:embed="rId2">
            <a:extLst>
              <a:ext uri="{28A0092B-C50C-407E-A947-70E740481C1C}">
                <a14:useLocalDpi xmlns:a14="http://schemas.microsoft.com/office/drawing/2010/main" val="0"/>
              </a:ext>
            </a:extLst>
          </a:blip>
          <a:srcRect t="33200"/>
          <a:stretch/>
        </p:blipFill>
        <p:spPr>
          <a:xfrm>
            <a:off x="4544386" y="5697648"/>
            <a:ext cx="4495290" cy="785627"/>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138</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Example 15: Change UHF Parameter IUH-F19x-V1</a:t>
            </a:r>
          </a:p>
          <a:p>
            <a:pPr marL="285750" indent="-285750">
              <a:buFont typeface="Arial" panose="020B0604020202020204" pitchFamily="34" charset="0"/>
              <a:buChar char="•"/>
            </a:pPr>
            <a:r>
              <a:rPr lang="en-US" sz="1400" b="0" dirty="0"/>
              <a:t>Write access to changeable UHF parameters IUH-F19x-V1</a:t>
            </a:r>
          </a:p>
          <a:p>
            <a:pPr marL="285750" indent="-285750">
              <a:buFont typeface="Arial" panose="020B0604020202020204" pitchFamily="34" charset="0"/>
              <a:buChar char="•"/>
            </a:pPr>
            <a:r>
              <a:rPr lang="en-US" sz="1400" b="0" dirty="0"/>
              <a:t>Parameter values are preset with the factory setting</a:t>
            </a:r>
            <a:endParaRPr lang="de-DE" dirty="0"/>
          </a:p>
        </p:txBody>
      </p:sp>
      <p:sp>
        <p:nvSpPr>
          <p:cNvPr id="11" name="Interaktive Schaltfläche: Zur Startseite wechseln 10">
            <a:hlinkClick r:id="rId3"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feld 15">
            <a:extLst>
              <a:ext uri="{FF2B5EF4-FFF2-40B4-BE49-F238E27FC236}">
                <a16:creationId xmlns:a16="http://schemas.microsoft.com/office/drawing/2014/main" id="{3F52E574-C1B1-45AC-BF90-FAD4C763AABA}"/>
              </a:ext>
            </a:extLst>
          </p:cNvPr>
          <p:cNvSpPr txBox="1"/>
          <p:nvPr/>
        </p:nvSpPr>
        <p:spPr>
          <a:xfrm>
            <a:off x="4544386" y="3861048"/>
            <a:ext cx="1971830" cy="488201"/>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Start write operation UHF Parameter:</a:t>
            </a:r>
          </a:p>
          <a:p>
            <a:r>
              <a:rPr lang="en-US" sz="900" dirty="0" err="1">
                <a:solidFill>
                  <a:schemeClr val="tx2"/>
                </a:solidFill>
              </a:rPr>
              <a:t>I_b_WriteParameter</a:t>
            </a:r>
            <a:r>
              <a:rPr lang="en-US" sz="900" dirty="0">
                <a:solidFill>
                  <a:schemeClr val="tx2"/>
                </a:solidFill>
              </a:rPr>
              <a:t> = True</a:t>
            </a:r>
          </a:p>
          <a:p>
            <a:r>
              <a:rPr lang="en-US" sz="900" dirty="0" err="1">
                <a:solidFill>
                  <a:schemeClr val="tx2"/>
                </a:solidFill>
              </a:rPr>
              <a:t>IO_b_StartConfig</a:t>
            </a:r>
            <a:r>
              <a:rPr lang="en-US" sz="900" dirty="0">
                <a:solidFill>
                  <a:schemeClr val="tx2"/>
                </a:solidFill>
              </a:rPr>
              <a:t> = True</a:t>
            </a:r>
          </a:p>
        </p:txBody>
      </p:sp>
      <p:cxnSp>
        <p:nvCxnSpPr>
          <p:cNvPr id="17" name="Gerade Verbindung mit Pfeil 16">
            <a:extLst>
              <a:ext uri="{FF2B5EF4-FFF2-40B4-BE49-F238E27FC236}">
                <a16:creationId xmlns:a16="http://schemas.microsoft.com/office/drawing/2014/main" id="{315839BD-6C36-4388-B77F-367A61729063}"/>
              </a:ext>
            </a:extLst>
          </p:cNvPr>
          <p:cNvCxnSpPr>
            <a:cxnSpLocks/>
            <a:stCxn id="16" idx="2"/>
          </p:cNvCxnSpPr>
          <p:nvPr/>
        </p:nvCxnSpPr>
        <p:spPr>
          <a:xfrm>
            <a:off x="5530301" y="4349249"/>
            <a:ext cx="697883" cy="168125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2" name="Textfeld 21">
            <a:extLst>
              <a:ext uri="{FF2B5EF4-FFF2-40B4-BE49-F238E27FC236}">
                <a16:creationId xmlns:a16="http://schemas.microsoft.com/office/drawing/2014/main" id="{2CE00910-D77E-427E-A4A8-82662B222621}"/>
              </a:ext>
            </a:extLst>
          </p:cNvPr>
          <p:cNvSpPr txBox="1"/>
          <p:nvPr/>
        </p:nvSpPr>
        <p:spPr>
          <a:xfrm>
            <a:off x="6869431" y="3999547"/>
            <a:ext cx="1633833" cy="349702"/>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End write operation:</a:t>
            </a:r>
          </a:p>
          <a:p>
            <a:r>
              <a:rPr lang="en-US" sz="900" dirty="0" err="1">
                <a:solidFill>
                  <a:schemeClr val="tx2"/>
                </a:solidFill>
              </a:rPr>
              <a:t>O_b_EndConfig</a:t>
            </a:r>
            <a:r>
              <a:rPr lang="en-US" sz="900" dirty="0">
                <a:solidFill>
                  <a:schemeClr val="tx2"/>
                </a:solidFill>
              </a:rPr>
              <a:t> = True</a:t>
            </a:r>
          </a:p>
        </p:txBody>
      </p:sp>
      <p:cxnSp>
        <p:nvCxnSpPr>
          <p:cNvPr id="23" name="Gerade Verbindung mit Pfeil 22">
            <a:extLst>
              <a:ext uri="{FF2B5EF4-FFF2-40B4-BE49-F238E27FC236}">
                <a16:creationId xmlns:a16="http://schemas.microsoft.com/office/drawing/2014/main" id="{E8D2B18E-EBD8-4647-BBF2-22574225253D}"/>
              </a:ext>
            </a:extLst>
          </p:cNvPr>
          <p:cNvCxnSpPr>
            <a:cxnSpLocks/>
            <a:stCxn id="22" idx="2"/>
          </p:cNvCxnSpPr>
          <p:nvPr/>
        </p:nvCxnSpPr>
        <p:spPr>
          <a:xfrm>
            <a:off x="7686348" y="4349249"/>
            <a:ext cx="126012" cy="202275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8" name="Grafik 7">
            <a:extLst>
              <a:ext uri="{FF2B5EF4-FFF2-40B4-BE49-F238E27FC236}">
                <a16:creationId xmlns:a16="http://schemas.microsoft.com/office/drawing/2014/main" id="{505BCDB6-026D-4EFE-BDDD-6B121C0AE25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5646" y="2463494"/>
            <a:ext cx="3992880" cy="4061460"/>
          </a:xfrm>
          <a:prstGeom prst="rect">
            <a:avLst/>
          </a:prstGeom>
        </p:spPr>
      </p:pic>
    </p:spTree>
    <p:extLst>
      <p:ext uri="{BB962C8B-B14F-4D97-AF65-F5344CB8AC3E}">
        <p14:creationId xmlns:p14="http://schemas.microsoft.com/office/powerpoint/2010/main" val="1378641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139</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Example 15: Change UHF Parameter IUH-F19x-V1</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fik 8">
            <a:extLst>
              <a:ext uri="{FF2B5EF4-FFF2-40B4-BE49-F238E27FC236}">
                <a16:creationId xmlns:a16="http://schemas.microsoft.com/office/drawing/2014/main" id="{A1DBFC56-8E89-4FA5-A94B-AEE9011121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320" y="1916832"/>
            <a:ext cx="8732211" cy="3696848"/>
          </a:xfrm>
          <a:prstGeom prst="rect">
            <a:avLst/>
          </a:prstGeom>
        </p:spPr>
      </p:pic>
    </p:spTree>
    <p:extLst>
      <p:ext uri="{BB962C8B-B14F-4D97-AF65-F5344CB8AC3E}">
        <p14:creationId xmlns:p14="http://schemas.microsoft.com/office/powerpoint/2010/main" val="838359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14</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Inputs and outputs function block:</a:t>
            </a:r>
          </a:p>
        </p:txBody>
      </p:sp>
      <p:sp>
        <p:nvSpPr>
          <p:cNvPr id="9" name="Interaktive Schaltfläche: Zur Startseite wechseln 8">
            <a:hlinkClick r:id="rId2" action="ppaction://hlinksldjump" highlightClick="1"/>
            <a:extLst>
              <a:ext uri="{FF2B5EF4-FFF2-40B4-BE49-F238E27FC236}">
                <a16:creationId xmlns:a16="http://schemas.microsoft.com/office/drawing/2014/main" id="{5F7F2230-713C-419E-B3D6-B59F214C0355}"/>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fik 9">
            <a:extLst>
              <a:ext uri="{FF2B5EF4-FFF2-40B4-BE49-F238E27FC236}">
                <a16:creationId xmlns:a16="http://schemas.microsoft.com/office/drawing/2014/main" id="{57D6B1C1-F06E-425F-8123-8FD164942D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484" y="1847119"/>
            <a:ext cx="3965711" cy="4700430"/>
          </a:xfrm>
          <a:prstGeom prst="rect">
            <a:avLst/>
          </a:prstGeom>
        </p:spPr>
      </p:pic>
      <p:pic>
        <p:nvPicPr>
          <p:cNvPr id="12" name="Grafik 11">
            <a:extLst>
              <a:ext uri="{FF2B5EF4-FFF2-40B4-BE49-F238E27FC236}">
                <a16:creationId xmlns:a16="http://schemas.microsoft.com/office/drawing/2014/main" id="{B7F30C23-2688-4830-BD15-DDB40D96E9E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11960" y="1847119"/>
            <a:ext cx="3992267" cy="4700430"/>
          </a:xfrm>
          <a:prstGeom prst="rect">
            <a:avLst/>
          </a:prstGeom>
        </p:spPr>
      </p:pic>
    </p:spTree>
    <p:extLst>
      <p:ext uri="{BB962C8B-B14F-4D97-AF65-F5344CB8AC3E}">
        <p14:creationId xmlns:p14="http://schemas.microsoft.com/office/powerpoint/2010/main" val="3453819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140</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Example 15: Change UHF Parameter IUH-F19x-V1</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fik 7">
            <a:extLst>
              <a:ext uri="{FF2B5EF4-FFF2-40B4-BE49-F238E27FC236}">
                <a16:creationId xmlns:a16="http://schemas.microsoft.com/office/drawing/2014/main" id="{0CF42F56-E237-44A1-81A0-CA1A9E415D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4" y="1844824"/>
            <a:ext cx="8846418" cy="3960440"/>
          </a:xfrm>
          <a:prstGeom prst="rect">
            <a:avLst/>
          </a:prstGeom>
        </p:spPr>
      </p:pic>
    </p:spTree>
    <p:extLst>
      <p:ext uri="{BB962C8B-B14F-4D97-AF65-F5344CB8AC3E}">
        <p14:creationId xmlns:p14="http://schemas.microsoft.com/office/powerpoint/2010/main" val="3196018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141</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Parameter IF – additional information</a:t>
            </a:r>
          </a:p>
          <a:p>
            <a:pPr marL="285750" indent="-285750">
              <a:buFont typeface="Arial" panose="020B0604020202020204" pitchFamily="34" charset="0"/>
              <a:buChar char="•"/>
            </a:pPr>
            <a:r>
              <a:rPr lang="en-US" sz="1000" b="0" dirty="0"/>
              <a:t>Activate to send a further information telegram (status 16#0B) including the RSSI value</a:t>
            </a:r>
          </a:p>
          <a:p>
            <a:pPr marL="285750" indent="-285750">
              <a:buFont typeface="Arial" panose="020B0604020202020204" pitchFamily="34" charset="0"/>
              <a:buChar char="•"/>
            </a:pPr>
            <a:r>
              <a:rPr lang="en-US" sz="1000" b="0" dirty="0"/>
              <a:t>The further information are inside the data structure Head1/2Data.TagInformation</a:t>
            </a:r>
          </a:p>
          <a:p>
            <a:pPr marL="285750" indent="-285750">
              <a:buFont typeface="Arial" panose="020B0604020202020204" pitchFamily="34" charset="0"/>
              <a:buChar char="•"/>
            </a:pPr>
            <a:r>
              <a:rPr lang="en-US" sz="1000" b="0" dirty="0"/>
              <a:t>This telegram will send directly after a status 16#00 telegram which include the read in information</a:t>
            </a:r>
          </a:p>
          <a:p>
            <a:pPr marL="285750" indent="-285750">
              <a:buFont typeface="Arial" panose="020B0604020202020204" pitchFamily="34" charset="0"/>
              <a:buChar char="•"/>
            </a:pPr>
            <a:r>
              <a:rPr lang="en-US" sz="1000" b="0" dirty="0"/>
              <a:t>Only support of this function if MultiFrame protocol (parameter QV = “M”) is activated</a:t>
            </a:r>
          </a:p>
          <a:p>
            <a:pPr marL="285750" indent="-285750">
              <a:buFont typeface="Arial" panose="020B0604020202020204" pitchFamily="34" charset="0"/>
              <a:buChar char="•"/>
            </a:pPr>
            <a:r>
              <a:rPr lang="en-US" sz="1000" b="0" dirty="0"/>
              <a:t>Deactivated = 16#00; Activated = 16#01</a:t>
            </a:r>
          </a:p>
          <a:p>
            <a:pPr marL="285750" indent="-285750">
              <a:buFont typeface="Arial" panose="020B0604020202020204" pitchFamily="34" charset="0"/>
              <a:buChar char="•"/>
            </a:pPr>
            <a:r>
              <a:rPr lang="en-US" sz="1000" b="0" dirty="0"/>
              <a:t>Default setting: 16#00</a:t>
            </a:r>
          </a:p>
          <a:p>
            <a:pPr marL="0" indent="0">
              <a:buNone/>
            </a:pPr>
            <a:r>
              <a:rPr lang="en-US" dirty="0"/>
              <a:t> </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feld 11">
            <a:extLst>
              <a:ext uri="{FF2B5EF4-FFF2-40B4-BE49-F238E27FC236}">
                <a16:creationId xmlns:a16="http://schemas.microsoft.com/office/drawing/2014/main" id="{3CC426DA-2851-4BB2-9C33-316AC0507CA8}"/>
              </a:ext>
            </a:extLst>
          </p:cNvPr>
          <p:cNvSpPr txBox="1"/>
          <p:nvPr/>
        </p:nvSpPr>
        <p:spPr>
          <a:xfrm>
            <a:off x="6481322" y="1512000"/>
            <a:ext cx="2555174" cy="1631216"/>
          </a:xfrm>
          <a:prstGeom prst="rect">
            <a:avLst/>
          </a:prstGeom>
          <a:noFill/>
          <a:ln>
            <a:solidFill>
              <a:schemeClr val="tx2"/>
            </a:solidFill>
          </a:ln>
        </p:spPr>
        <p:txBody>
          <a:bodyPr wrap="square" rtlCol="0">
            <a:spAutoFit/>
          </a:bodyPr>
          <a:lstStyle/>
          <a:p>
            <a:r>
              <a:rPr lang="en-US" sz="1000" dirty="0"/>
              <a:t>Switch on parameter IF</a:t>
            </a:r>
          </a:p>
          <a:p>
            <a:r>
              <a:rPr lang="en-US" sz="1000" dirty="0"/>
              <a:t>Byte[0] </a:t>
            </a:r>
            <a:r>
              <a:rPr lang="en-US" sz="1000" dirty="0">
                <a:sym typeface="Wingdings" panose="05000000000000000000" pitchFamily="2" charset="2"/>
              </a:rPr>
              <a:t> 16#BF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16#49 ‘I’ (Parameter Code)</a:t>
            </a:r>
          </a:p>
          <a:p>
            <a:r>
              <a:rPr lang="en-US" sz="1000" dirty="0"/>
              <a:t>Byte[5] </a:t>
            </a:r>
            <a:r>
              <a:rPr lang="en-US" sz="1000" dirty="0">
                <a:sym typeface="Wingdings" panose="05000000000000000000" pitchFamily="2" charset="2"/>
              </a:rPr>
              <a:t> 16#46 ‘F’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16#01 (</a:t>
            </a:r>
            <a:r>
              <a:rPr lang="en-US" sz="1000" dirty="0" err="1">
                <a:sym typeface="Wingdings" panose="05000000000000000000" pitchFamily="2" charset="2"/>
              </a:rPr>
              <a:t>Param</a:t>
            </a:r>
            <a:r>
              <a:rPr lang="en-US" sz="1000" dirty="0">
                <a:sym typeface="Wingdings" panose="05000000000000000000" pitchFamily="2" charset="2"/>
              </a:rPr>
              <a:t>. Length)</a:t>
            </a:r>
          </a:p>
          <a:p>
            <a:r>
              <a:rPr lang="en-US" sz="1000" dirty="0">
                <a:sym typeface="Wingdings" panose="05000000000000000000" pitchFamily="2" charset="2"/>
              </a:rPr>
              <a:t>Byte[8]  16#01 (</a:t>
            </a:r>
            <a:r>
              <a:rPr lang="en-US" sz="1000" dirty="0" err="1">
                <a:sym typeface="Wingdings" panose="05000000000000000000" pitchFamily="2" charset="2"/>
              </a:rPr>
              <a:t>Parame</a:t>
            </a:r>
            <a:r>
              <a:rPr lang="en-US" sz="1000" dirty="0">
                <a:sym typeface="Wingdings" panose="05000000000000000000" pitchFamily="2" charset="2"/>
              </a:rPr>
              <a:t> value)</a:t>
            </a:r>
          </a:p>
        </p:txBody>
      </p:sp>
      <p:pic>
        <p:nvPicPr>
          <p:cNvPr id="8" name="Grafik 7">
            <a:extLst>
              <a:ext uri="{FF2B5EF4-FFF2-40B4-BE49-F238E27FC236}">
                <a16:creationId xmlns:a16="http://schemas.microsoft.com/office/drawing/2014/main" id="{F99D6799-23D8-44AB-981A-5B9D728453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576" y="3429000"/>
            <a:ext cx="7785443" cy="3123501"/>
          </a:xfrm>
          <a:prstGeom prst="rect">
            <a:avLst/>
          </a:prstGeom>
        </p:spPr>
      </p:pic>
      <p:sp>
        <p:nvSpPr>
          <p:cNvPr id="13" name="Textfeld 12">
            <a:extLst>
              <a:ext uri="{FF2B5EF4-FFF2-40B4-BE49-F238E27FC236}">
                <a16:creationId xmlns:a16="http://schemas.microsoft.com/office/drawing/2014/main" id="{46C0121A-059C-4622-A4B5-42BAF01F638F}"/>
              </a:ext>
            </a:extLst>
          </p:cNvPr>
          <p:cNvSpPr txBox="1"/>
          <p:nvPr/>
        </p:nvSpPr>
        <p:spPr>
          <a:xfrm>
            <a:off x="6481322" y="3249173"/>
            <a:ext cx="2555174" cy="1631216"/>
          </a:xfrm>
          <a:prstGeom prst="rect">
            <a:avLst/>
          </a:prstGeom>
          <a:noFill/>
          <a:ln>
            <a:solidFill>
              <a:schemeClr val="tx2"/>
            </a:solidFill>
          </a:ln>
        </p:spPr>
        <p:txBody>
          <a:bodyPr wrap="square" rtlCol="0">
            <a:spAutoFit/>
          </a:bodyPr>
          <a:lstStyle/>
          <a:p>
            <a:r>
              <a:rPr lang="en-US" sz="1000" dirty="0"/>
              <a:t>Read out parameter IF</a:t>
            </a:r>
          </a:p>
          <a:p>
            <a:r>
              <a:rPr lang="en-US" sz="1000" dirty="0"/>
              <a:t>Byte[0] </a:t>
            </a:r>
            <a:r>
              <a:rPr lang="en-US" sz="1000" dirty="0">
                <a:sym typeface="Wingdings" panose="05000000000000000000" pitchFamily="2" charset="2"/>
              </a:rPr>
              <a:t> 16#BE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16#49 ‘I’ (Parameter Code)</a:t>
            </a:r>
          </a:p>
          <a:p>
            <a:r>
              <a:rPr lang="en-US" sz="1000" dirty="0"/>
              <a:t>Byte[5] </a:t>
            </a:r>
            <a:r>
              <a:rPr lang="en-US" sz="1000" dirty="0">
                <a:sym typeface="Wingdings" panose="05000000000000000000" pitchFamily="2" charset="2"/>
              </a:rPr>
              <a:t> 16#46 ‘F’ (Parameter Code)</a:t>
            </a:r>
          </a:p>
          <a:p>
            <a:r>
              <a:rPr lang="en-US" sz="1000" dirty="0">
                <a:sym typeface="Wingdings" panose="05000000000000000000" pitchFamily="2" charset="2"/>
              </a:rPr>
              <a:t>Byte[6]  16#00 (</a:t>
            </a:r>
            <a:r>
              <a:rPr lang="en-US" sz="1000" dirty="0" err="1">
                <a:sym typeface="Wingdings" panose="05000000000000000000" pitchFamily="2" charset="2"/>
              </a:rPr>
              <a:t>Param</a:t>
            </a:r>
            <a:r>
              <a:rPr lang="en-US" sz="1000" dirty="0">
                <a:sym typeface="Wingdings" panose="05000000000000000000" pitchFamily="2" charset="2"/>
              </a:rPr>
              <a:t>. Length)</a:t>
            </a:r>
          </a:p>
          <a:p>
            <a:r>
              <a:rPr lang="en-US" sz="1000" dirty="0">
                <a:sym typeface="Wingdings" panose="05000000000000000000" pitchFamily="2" charset="2"/>
              </a:rPr>
              <a:t>Byte[7]  16#00 (</a:t>
            </a:r>
            <a:r>
              <a:rPr lang="en-US" sz="1000" dirty="0" err="1">
                <a:sym typeface="Wingdings" panose="05000000000000000000" pitchFamily="2" charset="2"/>
              </a:rPr>
              <a:t>Param</a:t>
            </a:r>
            <a:r>
              <a:rPr lang="en-US" sz="1000" dirty="0">
                <a:sym typeface="Wingdings" panose="05000000000000000000" pitchFamily="2" charset="2"/>
              </a:rPr>
              <a:t>.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p:txBody>
      </p:sp>
    </p:spTree>
    <p:extLst>
      <p:ext uri="{BB962C8B-B14F-4D97-AF65-F5344CB8AC3E}">
        <p14:creationId xmlns:p14="http://schemas.microsoft.com/office/powerpoint/2010/main" val="1514545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142</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Parameter AP – antenna polarization</a:t>
            </a:r>
          </a:p>
          <a:p>
            <a:pPr marL="285750" indent="-285750">
              <a:buFont typeface="Arial" panose="020B0604020202020204" pitchFamily="34" charset="0"/>
              <a:buChar char="•"/>
            </a:pPr>
            <a:r>
              <a:rPr lang="en-US" sz="1000" b="0" dirty="0"/>
              <a:t>Defines the polarization plane of the antenna</a:t>
            </a:r>
          </a:p>
          <a:p>
            <a:pPr marL="285750" indent="-285750">
              <a:buFont typeface="Arial" panose="020B0604020202020204" pitchFamily="34" charset="0"/>
              <a:buChar char="•"/>
            </a:pPr>
            <a:r>
              <a:rPr lang="en-US" sz="1000" b="0" dirty="0"/>
              <a:t>In “Combined Mode” (C) the head tries to access the tag with a horizontal </a:t>
            </a:r>
            <a:r>
              <a:rPr lang="en-US" sz="1000" b="0" u="sng" dirty="0"/>
              <a:t>and</a:t>
            </a:r>
            <a:r>
              <a:rPr lang="en-US" sz="1000" b="0" dirty="0"/>
              <a:t> a vertical polarization plane</a:t>
            </a:r>
          </a:p>
          <a:p>
            <a:pPr marL="285750" indent="-285750">
              <a:buFont typeface="Arial" panose="020B0604020202020204" pitchFamily="34" charset="0"/>
              <a:buChar char="•"/>
            </a:pPr>
            <a:r>
              <a:rPr lang="en-US" sz="1000" b="0" dirty="0"/>
              <a:t>A switch to a horizontal (H) </a:t>
            </a:r>
            <a:r>
              <a:rPr lang="en-US" sz="1000" b="0" u="sng" dirty="0"/>
              <a:t>or</a:t>
            </a:r>
            <a:r>
              <a:rPr lang="en-US" sz="1000" b="0" dirty="0"/>
              <a:t> a vertical (V) polarization plane is possible</a:t>
            </a:r>
          </a:p>
          <a:p>
            <a:pPr marL="285750" indent="-285750">
              <a:buFont typeface="Arial" panose="020B0604020202020204" pitchFamily="34" charset="0"/>
              <a:buChar char="•"/>
            </a:pPr>
            <a:r>
              <a:rPr lang="en-US" sz="1000" b="0" dirty="0"/>
              <a:t>Use “Combined Mode” if the tag orientation is unknown or different</a:t>
            </a:r>
          </a:p>
          <a:p>
            <a:pPr marL="285750" indent="-285750">
              <a:buFont typeface="Arial" panose="020B0604020202020204" pitchFamily="34" charset="0"/>
              <a:buChar char="•"/>
            </a:pPr>
            <a:r>
              <a:rPr lang="en-US" sz="1000" b="0" dirty="0"/>
              <a:t>Use horizontal or vertical if the tag orientation is always the same </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feld 11">
            <a:extLst>
              <a:ext uri="{FF2B5EF4-FFF2-40B4-BE49-F238E27FC236}">
                <a16:creationId xmlns:a16="http://schemas.microsoft.com/office/drawing/2014/main" id="{3CC426DA-2851-4BB2-9C33-316AC0507CA8}"/>
              </a:ext>
            </a:extLst>
          </p:cNvPr>
          <p:cNvSpPr txBox="1"/>
          <p:nvPr/>
        </p:nvSpPr>
        <p:spPr>
          <a:xfrm>
            <a:off x="6481322" y="1512000"/>
            <a:ext cx="2555174" cy="1631216"/>
          </a:xfrm>
          <a:prstGeom prst="rect">
            <a:avLst/>
          </a:prstGeom>
          <a:noFill/>
          <a:ln>
            <a:solidFill>
              <a:schemeClr val="tx2"/>
            </a:solidFill>
          </a:ln>
        </p:spPr>
        <p:txBody>
          <a:bodyPr wrap="square" rtlCol="0">
            <a:spAutoFit/>
          </a:bodyPr>
          <a:lstStyle/>
          <a:p>
            <a:r>
              <a:rPr lang="en-US" sz="1000" dirty="0"/>
              <a:t>Define Combined Mode (Default setting) Byte[0] </a:t>
            </a:r>
            <a:r>
              <a:rPr lang="en-US" sz="1000" dirty="0">
                <a:sym typeface="Wingdings" panose="05000000000000000000" pitchFamily="2" charset="2"/>
              </a:rPr>
              <a:t> 16#BF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16#41 ‘A’ (Parameter Code)</a:t>
            </a:r>
          </a:p>
          <a:p>
            <a:r>
              <a:rPr lang="en-US" sz="1000" dirty="0"/>
              <a:t>Byte[5] </a:t>
            </a:r>
            <a:r>
              <a:rPr lang="en-US" sz="1000" dirty="0">
                <a:sym typeface="Wingdings" panose="05000000000000000000" pitchFamily="2" charset="2"/>
              </a:rPr>
              <a:t> 16#50 ‘P’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16#01 (</a:t>
            </a:r>
            <a:r>
              <a:rPr lang="en-US" sz="1000" dirty="0" err="1">
                <a:sym typeface="Wingdings" panose="05000000000000000000" pitchFamily="2" charset="2"/>
              </a:rPr>
              <a:t>Param</a:t>
            </a:r>
            <a:r>
              <a:rPr lang="en-US" sz="1000" dirty="0">
                <a:sym typeface="Wingdings" panose="05000000000000000000" pitchFamily="2" charset="2"/>
              </a:rPr>
              <a:t>. Length)</a:t>
            </a:r>
          </a:p>
          <a:p>
            <a:r>
              <a:rPr lang="en-US" sz="1000" dirty="0">
                <a:sym typeface="Wingdings" panose="05000000000000000000" pitchFamily="2" charset="2"/>
              </a:rPr>
              <a:t>Byte[8]  16#43 (</a:t>
            </a:r>
            <a:r>
              <a:rPr lang="en-US" sz="1000" dirty="0" err="1">
                <a:sym typeface="Wingdings" panose="05000000000000000000" pitchFamily="2" charset="2"/>
              </a:rPr>
              <a:t>Parame</a:t>
            </a:r>
            <a:r>
              <a:rPr lang="en-US" sz="1000" dirty="0">
                <a:sym typeface="Wingdings" panose="05000000000000000000" pitchFamily="2" charset="2"/>
              </a:rPr>
              <a:t> value)</a:t>
            </a:r>
          </a:p>
        </p:txBody>
      </p:sp>
      <p:pic>
        <p:nvPicPr>
          <p:cNvPr id="9" name="Grafik 8">
            <a:extLst>
              <a:ext uri="{FF2B5EF4-FFF2-40B4-BE49-F238E27FC236}">
                <a16:creationId xmlns:a16="http://schemas.microsoft.com/office/drawing/2014/main" id="{AFB99108-D32C-46D4-BEDA-13B20A0969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3" y="3477787"/>
            <a:ext cx="8928993" cy="3110446"/>
          </a:xfrm>
          <a:prstGeom prst="rect">
            <a:avLst/>
          </a:prstGeom>
        </p:spPr>
      </p:pic>
      <p:sp>
        <p:nvSpPr>
          <p:cNvPr id="13" name="Textfeld 12">
            <a:extLst>
              <a:ext uri="{FF2B5EF4-FFF2-40B4-BE49-F238E27FC236}">
                <a16:creationId xmlns:a16="http://schemas.microsoft.com/office/drawing/2014/main" id="{46C0121A-059C-4622-A4B5-42BAF01F638F}"/>
              </a:ext>
            </a:extLst>
          </p:cNvPr>
          <p:cNvSpPr txBox="1"/>
          <p:nvPr/>
        </p:nvSpPr>
        <p:spPr>
          <a:xfrm>
            <a:off x="6481322" y="3249173"/>
            <a:ext cx="2555174" cy="1631216"/>
          </a:xfrm>
          <a:prstGeom prst="rect">
            <a:avLst/>
          </a:prstGeom>
          <a:noFill/>
          <a:ln>
            <a:solidFill>
              <a:schemeClr val="tx2"/>
            </a:solidFill>
          </a:ln>
        </p:spPr>
        <p:txBody>
          <a:bodyPr wrap="square" rtlCol="0">
            <a:spAutoFit/>
          </a:bodyPr>
          <a:lstStyle/>
          <a:p>
            <a:r>
              <a:rPr lang="en-US" sz="1000" dirty="0"/>
              <a:t>Read out parameter AP</a:t>
            </a:r>
          </a:p>
          <a:p>
            <a:r>
              <a:rPr lang="en-US" sz="1000" dirty="0"/>
              <a:t>Byte[0] </a:t>
            </a:r>
            <a:r>
              <a:rPr lang="en-US" sz="1000" dirty="0">
                <a:sym typeface="Wingdings" panose="05000000000000000000" pitchFamily="2" charset="2"/>
              </a:rPr>
              <a:t> 16#BE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16#41 ‘A’ (Parameter Code)</a:t>
            </a:r>
          </a:p>
          <a:p>
            <a:r>
              <a:rPr lang="en-US" sz="1000" dirty="0"/>
              <a:t>Byte[5] </a:t>
            </a:r>
            <a:r>
              <a:rPr lang="en-US" sz="1000" dirty="0">
                <a:sym typeface="Wingdings" panose="05000000000000000000" pitchFamily="2" charset="2"/>
              </a:rPr>
              <a:t> 16#50 ‘P’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16#00 (</a:t>
            </a:r>
            <a:r>
              <a:rPr lang="en-US" sz="1000" dirty="0" err="1">
                <a:sym typeface="Wingdings" panose="05000000000000000000" pitchFamily="2" charset="2"/>
              </a:rPr>
              <a:t>Param</a:t>
            </a:r>
            <a:r>
              <a:rPr lang="en-US" sz="1000" dirty="0">
                <a:sym typeface="Wingdings" panose="05000000000000000000" pitchFamily="2" charset="2"/>
              </a:rPr>
              <a:t>.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p:txBody>
      </p:sp>
    </p:spTree>
    <p:extLst>
      <p:ext uri="{BB962C8B-B14F-4D97-AF65-F5344CB8AC3E}">
        <p14:creationId xmlns:p14="http://schemas.microsoft.com/office/powerpoint/2010/main" val="385550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143</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Parameter AP – antenna polarization</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fik 13">
            <a:extLst>
              <a:ext uri="{FF2B5EF4-FFF2-40B4-BE49-F238E27FC236}">
                <a16:creationId xmlns:a16="http://schemas.microsoft.com/office/drawing/2014/main" id="{3C127041-DB14-45D3-A29B-F4BA54FD0B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000" y="2132856"/>
            <a:ext cx="1800000" cy="1770492"/>
          </a:xfrm>
          <a:prstGeom prst="rect">
            <a:avLst/>
          </a:prstGeom>
        </p:spPr>
      </p:pic>
      <p:pic>
        <p:nvPicPr>
          <p:cNvPr id="15" name="Grafik 14">
            <a:extLst>
              <a:ext uri="{FF2B5EF4-FFF2-40B4-BE49-F238E27FC236}">
                <a16:creationId xmlns:a16="http://schemas.microsoft.com/office/drawing/2014/main" id="{072DC15A-6FF6-42EB-BB19-DDA5EF1AC0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0000" y="4083849"/>
            <a:ext cx="1800000" cy="1807759"/>
          </a:xfrm>
          <a:prstGeom prst="rect">
            <a:avLst/>
          </a:prstGeom>
        </p:spPr>
      </p:pic>
      <p:sp>
        <p:nvSpPr>
          <p:cNvPr id="16" name="Textfeld 15">
            <a:extLst>
              <a:ext uri="{FF2B5EF4-FFF2-40B4-BE49-F238E27FC236}">
                <a16:creationId xmlns:a16="http://schemas.microsoft.com/office/drawing/2014/main" id="{DC450425-B58A-4057-8F3F-FA37807EB70B}"/>
              </a:ext>
            </a:extLst>
          </p:cNvPr>
          <p:cNvSpPr txBox="1"/>
          <p:nvPr/>
        </p:nvSpPr>
        <p:spPr>
          <a:xfrm>
            <a:off x="2339752" y="1988840"/>
            <a:ext cx="6696744" cy="769441"/>
          </a:xfrm>
          <a:prstGeom prst="rect">
            <a:avLst/>
          </a:prstGeom>
          <a:noFill/>
          <a:ln>
            <a:solidFill>
              <a:schemeClr val="tx2"/>
            </a:solidFill>
          </a:ln>
        </p:spPr>
        <p:txBody>
          <a:bodyPr wrap="square" rtlCol="0">
            <a:spAutoFit/>
          </a:bodyPr>
          <a:lstStyle/>
          <a:p>
            <a:r>
              <a:rPr lang="en-US" sz="1100" dirty="0"/>
              <a:t>Polarization Modes:</a:t>
            </a:r>
          </a:p>
          <a:p>
            <a:pPr marL="171450" indent="-171450">
              <a:buFont typeface="Arial" panose="020B0604020202020204" pitchFamily="34" charset="0"/>
              <a:buChar char="•"/>
            </a:pPr>
            <a:r>
              <a:rPr lang="en-US" sz="1100" dirty="0"/>
              <a:t>Combined Mode “C” 	</a:t>
            </a:r>
            <a:r>
              <a:rPr lang="en-US" sz="1100" dirty="0">
                <a:sym typeface="Wingdings" panose="05000000000000000000" pitchFamily="2" charset="2"/>
              </a:rPr>
              <a:t> horizontal and vertical polarization plane</a:t>
            </a:r>
            <a:endParaRPr lang="en-US" sz="1100" dirty="0"/>
          </a:p>
          <a:p>
            <a:pPr marL="171450" indent="-171450">
              <a:buFont typeface="Arial" panose="020B0604020202020204" pitchFamily="34" charset="0"/>
              <a:buChar char="•"/>
            </a:pPr>
            <a:r>
              <a:rPr lang="en-US" sz="1100" dirty="0"/>
              <a:t>Vertical “V”		</a:t>
            </a:r>
            <a:r>
              <a:rPr lang="en-US" sz="1100" dirty="0">
                <a:sym typeface="Wingdings" panose="05000000000000000000" pitchFamily="2" charset="2"/>
              </a:rPr>
              <a:t> vertical </a:t>
            </a:r>
            <a:r>
              <a:rPr lang="en-US" sz="1100" dirty="0"/>
              <a:t>polarization plane (only)</a:t>
            </a:r>
          </a:p>
          <a:p>
            <a:pPr marL="171450" indent="-171450">
              <a:buFont typeface="Arial" panose="020B0604020202020204" pitchFamily="34" charset="0"/>
              <a:buChar char="•"/>
            </a:pPr>
            <a:r>
              <a:rPr lang="en-US" sz="1100" dirty="0"/>
              <a:t>Horizontal “H”	</a:t>
            </a:r>
            <a:r>
              <a:rPr lang="en-US" sz="1100" dirty="0">
                <a:sym typeface="Wingdings" panose="05000000000000000000" pitchFamily="2" charset="2"/>
              </a:rPr>
              <a:t> horizontal polarization plane (only)</a:t>
            </a:r>
            <a:endParaRPr lang="en-US" sz="1100" dirty="0"/>
          </a:p>
        </p:txBody>
      </p:sp>
      <p:sp>
        <p:nvSpPr>
          <p:cNvPr id="17" name="Textfeld 16">
            <a:extLst>
              <a:ext uri="{FF2B5EF4-FFF2-40B4-BE49-F238E27FC236}">
                <a16:creationId xmlns:a16="http://schemas.microsoft.com/office/drawing/2014/main" id="{65500A43-FD35-4694-BBA8-D576D494798C}"/>
              </a:ext>
            </a:extLst>
          </p:cNvPr>
          <p:cNvSpPr txBox="1"/>
          <p:nvPr/>
        </p:nvSpPr>
        <p:spPr>
          <a:xfrm>
            <a:off x="2339752" y="2850400"/>
            <a:ext cx="6696744" cy="600164"/>
          </a:xfrm>
          <a:prstGeom prst="rect">
            <a:avLst/>
          </a:prstGeom>
          <a:noFill/>
          <a:ln>
            <a:solidFill>
              <a:schemeClr val="tx2"/>
            </a:solidFill>
          </a:ln>
        </p:spPr>
        <p:txBody>
          <a:bodyPr wrap="square" rtlCol="0">
            <a:spAutoFit/>
          </a:bodyPr>
          <a:lstStyle/>
          <a:p>
            <a:r>
              <a:rPr lang="en-US" sz="1100" dirty="0"/>
              <a:t>Orientation polarization planes:</a:t>
            </a:r>
          </a:p>
          <a:p>
            <a:pPr marL="171450" indent="-171450">
              <a:buFont typeface="Arial" panose="020B0604020202020204" pitchFamily="34" charset="0"/>
              <a:buChar char="•"/>
            </a:pPr>
            <a:r>
              <a:rPr lang="en-US" sz="1100" dirty="0"/>
              <a:t>1 		</a:t>
            </a:r>
            <a:r>
              <a:rPr lang="en-US" sz="1100" dirty="0">
                <a:sym typeface="Wingdings" panose="05000000000000000000" pitchFamily="2" charset="2"/>
              </a:rPr>
              <a:t> vertical </a:t>
            </a:r>
            <a:r>
              <a:rPr lang="en-US" sz="1100" dirty="0"/>
              <a:t>polarization plane </a:t>
            </a:r>
          </a:p>
          <a:p>
            <a:pPr marL="171450" indent="-171450">
              <a:buFont typeface="Arial" panose="020B0604020202020204" pitchFamily="34" charset="0"/>
              <a:buChar char="•"/>
            </a:pPr>
            <a:r>
              <a:rPr lang="en-US" sz="1100" dirty="0"/>
              <a:t>2		</a:t>
            </a:r>
            <a:r>
              <a:rPr lang="en-US" sz="1100" dirty="0">
                <a:sym typeface="Wingdings" panose="05000000000000000000" pitchFamily="2" charset="2"/>
              </a:rPr>
              <a:t> horizontal polarization plane</a:t>
            </a:r>
            <a:endParaRPr lang="en-US" sz="1100" dirty="0"/>
          </a:p>
        </p:txBody>
      </p:sp>
      <p:sp>
        <p:nvSpPr>
          <p:cNvPr id="18" name="Textfeld 17">
            <a:extLst>
              <a:ext uri="{FF2B5EF4-FFF2-40B4-BE49-F238E27FC236}">
                <a16:creationId xmlns:a16="http://schemas.microsoft.com/office/drawing/2014/main" id="{726CBB98-6F19-41E1-9057-316F1051B552}"/>
              </a:ext>
            </a:extLst>
          </p:cNvPr>
          <p:cNvSpPr txBox="1"/>
          <p:nvPr/>
        </p:nvSpPr>
        <p:spPr>
          <a:xfrm>
            <a:off x="2339752" y="3542683"/>
            <a:ext cx="6696744" cy="1615827"/>
          </a:xfrm>
          <a:prstGeom prst="rect">
            <a:avLst/>
          </a:prstGeom>
          <a:noFill/>
          <a:ln>
            <a:solidFill>
              <a:schemeClr val="tx2"/>
            </a:solidFill>
          </a:ln>
        </p:spPr>
        <p:txBody>
          <a:bodyPr wrap="square" rtlCol="0">
            <a:spAutoFit/>
          </a:bodyPr>
          <a:lstStyle/>
          <a:p>
            <a:r>
              <a:rPr lang="en-US" sz="1100" dirty="0"/>
              <a:t>Behavior:</a:t>
            </a:r>
          </a:p>
          <a:p>
            <a:pPr marL="171450" indent="-171450">
              <a:buFont typeface="Arial" panose="020B0604020202020204" pitchFamily="34" charset="0"/>
              <a:buChar char="•"/>
            </a:pPr>
            <a:r>
              <a:rPr lang="en-US" sz="1100" dirty="0"/>
              <a:t>If the tag orientation is unknown or randomly </a:t>
            </a:r>
            <a:r>
              <a:rPr lang="en-US" sz="1100" dirty="0">
                <a:sym typeface="Wingdings" panose="05000000000000000000" pitchFamily="2" charset="2"/>
              </a:rPr>
              <a:t> use Combined Mode to execute a tag access with both polarization planes</a:t>
            </a:r>
          </a:p>
          <a:p>
            <a:pPr marL="171450" indent="-171450">
              <a:buFont typeface="Arial" panose="020B0604020202020204" pitchFamily="34" charset="0"/>
              <a:buChar char="•"/>
            </a:pPr>
            <a:r>
              <a:rPr lang="en-US" sz="1100" dirty="0">
                <a:sym typeface="Wingdings" panose="05000000000000000000" pitchFamily="2" charset="2"/>
              </a:rPr>
              <a:t>If the tag orientation is knows and identically  use horizontal or vertical polarization plane</a:t>
            </a:r>
          </a:p>
          <a:p>
            <a:pPr marL="171450" indent="-171450">
              <a:buFont typeface="Arial" panose="020B0604020202020204" pitchFamily="34" charset="0"/>
              <a:buChar char="•"/>
            </a:pPr>
            <a:r>
              <a:rPr lang="en-US" sz="1100" dirty="0">
                <a:sym typeface="Wingdings" panose="05000000000000000000" pitchFamily="2" charset="2"/>
              </a:rPr>
              <a:t>Polarization plane of the head must be identical to the polarization plane of the data carrier (see data sheet of the data carrier)</a:t>
            </a:r>
          </a:p>
          <a:p>
            <a:pPr marL="171450" indent="-171450">
              <a:buFont typeface="Arial" panose="020B0604020202020204" pitchFamily="34" charset="0"/>
              <a:buChar char="•"/>
            </a:pPr>
            <a:r>
              <a:rPr lang="en-US" sz="1100" dirty="0">
                <a:sym typeface="Wingdings" panose="05000000000000000000" pitchFamily="2" charset="2"/>
              </a:rPr>
              <a:t>If only one polarization plane is defined there will not execute tag access tries with the other polarization plane  reduction the number of inventory rounds on the air interface</a:t>
            </a:r>
          </a:p>
          <a:p>
            <a:pPr marL="171450" indent="-171450">
              <a:buFont typeface="Arial" panose="020B0604020202020204" pitchFamily="34" charset="0"/>
              <a:buChar char="•"/>
            </a:pPr>
            <a:r>
              <a:rPr lang="en-US" sz="1100" dirty="0"/>
              <a:t>The execution time of a command reduces by using only one polarization plane</a:t>
            </a:r>
          </a:p>
        </p:txBody>
      </p:sp>
    </p:spTree>
    <p:extLst>
      <p:ext uri="{BB962C8B-B14F-4D97-AF65-F5344CB8AC3E}">
        <p14:creationId xmlns:p14="http://schemas.microsoft.com/office/powerpoint/2010/main" val="3366299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144</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Parameter CD – sending channels</a:t>
            </a:r>
          </a:p>
          <a:p>
            <a:pPr marL="285750" indent="-285750">
              <a:buFont typeface="Arial" panose="020B0604020202020204" pitchFamily="34" charset="0"/>
              <a:buChar char="•"/>
            </a:pPr>
            <a:r>
              <a:rPr lang="en-US" sz="1000" b="0" dirty="0"/>
              <a:t>Defines the channel numbers and the sequence of the transmission channels of the air interface</a:t>
            </a:r>
          </a:p>
          <a:p>
            <a:pPr marL="285750" indent="-285750">
              <a:buFont typeface="Arial" panose="020B0604020202020204" pitchFamily="34" charset="0"/>
              <a:buChar char="•"/>
            </a:pPr>
            <a:r>
              <a:rPr lang="en-US" sz="1000" b="0" dirty="0"/>
              <a:t>Only valid for the devices which use the Dense Reader Mode (depending on the local regulations)</a:t>
            </a:r>
          </a:p>
          <a:p>
            <a:pPr marL="285750" indent="-285750">
              <a:buFont typeface="Arial" panose="020B0604020202020204" pitchFamily="34" charset="0"/>
              <a:buChar char="•"/>
            </a:pPr>
            <a:r>
              <a:rPr lang="en-US" sz="1000" b="0" dirty="0"/>
              <a:t>In default setting the channel 4, 10, 7 and 13 are used (FR1-01) </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feld 11">
            <a:extLst>
              <a:ext uri="{FF2B5EF4-FFF2-40B4-BE49-F238E27FC236}">
                <a16:creationId xmlns:a16="http://schemas.microsoft.com/office/drawing/2014/main" id="{3CC426DA-2851-4BB2-9C33-316AC0507CA8}"/>
              </a:ext>
            </a:extLst>
          </p:cNvPr>
          <p:cNvSpPr txBox="1"/>
          <p:nvPr/>
        </p:nvSpPr>
        <p:spPr>
          <a:xfrm>
            <a:off x="6481322" y="1512000"/>
            <a:ext cx="2555174" cy="2246769"/>
          </a:xfrm>
          <a:prstGeom prst="rect">
            <a:avLst/>
          </a:prstGeom>
          <a:noFill/>
          <a:ln>
            <a:solidFill>
              <a:schemeClr val="tx2"/>
            </a:solidFill>
          </a:ln>
        </p:spPr>
        <p:txBody>
          <a:bodyPr wrap="square" rtlCol="0">
            <a:spAutoFit/>
          </a:bodyPr>
          <a:lstStyle/>
          <a:p>
            <a:r>
              <a:rPr lang="en-US" sz="1000" dirty="0"/>
              <a:t>Define Channel 4, 10, 7, 13 (Default setting FR1-01)</a:t>
            </a:r>
          </a:p>
          <a:p>
            <a:r>
              <a:rPr lang="en-US" sz="1000" dirty="0"/>
              <a:t>Byte[0] </a:t>
            </a:r>
            <a:r>
              <a:rPr lang="en-US" sz="1000" dirty="0">
                <a:sym typeface="Wingdings" panose="05000000000000000000" pitchFamily="2" charset="2"/>
              </a:rPr>
              <a:t> 16#BF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16#43 ‘C’ (Parameter Code)</a:t>
            </a:r>
          </a:p>
          <a:p>
            <a:r>
              <a:rPr lang="en-US" sz="1000" dirty="0"/>
              <a:t>Byte[5] </a:t>
            </a:r>
            <a:r>
              <a:rPr lang="en-US" sz="1000" dirty="0">
                <a:sym typeface="Wingdings" panose="05000000000000000000" pitchFamily="2" charset="2"/>
              </a:rPr>
              <a:t> 16#44 ‘D’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16#04 (Param. Length)</a:t>
            </a:r>
          </a:p>
          <a:p>
            <a:r>
              <a:rPr lang="en-US" sz="1000" dirty="0">
                <a:sym typeface="Wingdings" panose="05000000000000000000" pitchFamily="2" charset="2"/>
              </a:rPr>
              <a:t>Byte[8]  16#04 (Channel 4)</a:t>
            </a:r>
          </a:p>
          <a:p>
            <a:r>
              <a:rPr lang="en-US" sz="1000" dirty="0">
                <a:sym typeface="Wingdings" panose="05000000000000000000" pitchFamily="2" charset="2"/>
              </a:rPr>
              <a:t>Byte[9]  16#0A (Channel 10)</a:t>
            </a:r>
          </a:p>
          <a:p>
            <a:r>
              <a:rPr lang="en-US" sz="1000" dirty="0">
                <a:sym typeface="Wingdings" panose="05000000000000000000" pitchFamily="2" charset="2"/>
              </a:rPr>
              <a:t>Byte[10]  16#07 (Channel 7)</a:t>
            </a:r>
          </a:p>
          <a:p>
            <a:r>
              <a:rPr lang="en-US" sz="1000" dirty="0">
                <a:sym typeface="Wingdings" panose="05000000000000000000" pitchFamily="2" charset="2"/>
              </a:rPr>
              <a:t>Byte[11]  16#0D (Channel 13)</a:t>
            </a:r>
          </a:p>
        </p:txBody>
      </p:sp>
      <p:sp>
        <p:nvSpPr>
          <p:cNvPr id="13" name="Textfeld 12">
            <a:extLst>
              <a:ext uri="{FF2B5EF4-FFF2-40B4-BE49-F238E27FC236}">
                <a16:creationId xmlns:a16="http://schemas.microsoft.com/office/drawing/2014/main" id="{46C0121A-059C-4622-A4B5-42BAF01F638F}"/>
              </a:ext>
            </a:extLst>
          </p:cNvPr>
          <p:cNvSpPr txBox="1"/>
          <p:nvPr/>
        </p:nvSpPr>
        <p:spPr>
          <a:xfrm>
            <a:off x="6481322" y="3819241"/>
            <a:ext cx="2555174" cy="1631216"/>
          </a:xfrm>
          <a:prstGeom prst="rect">
            <a:avLst/>
          </a:prstGeom>
          <a:noFill/>
          <a:ln>
            <a:solidFill>
              <a:schemeClr val="tx2"/>
            </a:solidFill>
          </a:ln>
        </p:spPr>
        <p:txBody>
          <a:bodyPr wrap="square" rtlCol="0">
            <a:spAutoFit/>
          </a:bodyPr>
          <a:lstStyle/>
          <a:p>
            <a:r>
              <a:rPr lang="en-US" sz="1000" dirty="0"/>
              <a:t>Read out parameter CD</a:t>
            </a:r>
          </a:p>
          <a:p>
            <a:r>
              <a:rPr lang="en-US" sz="1000" dirty="0"/>
              <a:t>Byte[0] </a:t>
            </a:r>
            <a:r>
              <a:rPr lang="en-US" sz="1000" dirty="0">
                <a:sym typeface="Wingdings" panose="05000000000000000000" pitchFamily="2" charset="2"/>
              </a:rPr>
              <a:t> 16#BE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16#43 ‘C’ (Parameter Code)</a:t>
            </a:r>
          </a:p>
          <a:p>
            <a:r>
              <a:rPr lang="en-US" sz="1000" dirty="0"/>
              <a:t>Byte[5] </a:t>
            </a:r>
            <a:r>
              <a:rPr lang="en-US" sz="1000" dirty="0">
                <a:sym typeface="Wingdings" panose="05000000000000000000" pitchFamily="2" charset="2"/>
              </a:rPr>
              <a:t> 16#44 ‘D’ (Parameter Code Byte[6]  16#00 (Param. Length)</a:t>
            </a:r>
          </a:p>
          <a:p>
            <a:r>
              <a:rPr lang="en-US" sz="1000" dirty="0">
                <a:sym typeface="Wingdings" panose="05000000000000000000" pitchFamily="2" charset="2"/>
              </a:rPr>
              <a:t>Byte[7]  16#00 (</a:t>
            </a:r>
            <a:r>
              <a:rPr lang="en-US" sz="1000" dirty="0" err="1">
                <a:sym typeface="Wingdings" panose="05000000000000000000" pitchFamily="2" charset="2"/>
              </a:rPr>
              <a:t>Param</a:t>
            </a:r>
            <a:r>
              <a:rPr lang="en-US" sz="1000" dirty="0">
                <a:sym typeface="Wingdings" panose="05000000000000000000" pitchFamily="2" charset="2"/>
              </a:rPr>
              <a:t>.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p:txBody>
      </p:sp>
      <p:pic>
        <p:nvPicPr>
          <p:cNvPr id="9" name="Grafik 8">
            <a:extLst>
              <a:ext uri="{FF2B5EF4-FFF2-40B4-BE49-F238E27FC236}">
                <a16:creationId xmlns:a16="http://schemas.microsoft.com/office/drawing/2014/main" id="{9C9F2A59-4A03-4A9D-B004-E4D055F2E9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632" y="3212976"/>
            <a:ext cx="6261610" cy="3339525"/>
          </a:xfrm>
          <a:prstGeom prst="rect">
            <a:avLst/>
          </a:prstGeom>
        </p:spPr>
      </p:pic>
    </p:spTree>
    <p:extLst>
      <p:ext uri="{BB962C8B-B14F-4D97-AF65-F5344CB8AC3E}">
        <p14:creationId xmlns:p14="http://schemas.microsoft.com/office/powerpoint/2010/main" val="3048224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145</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Parameter CD – sending channels</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fik 14">
            <a:extLst>
              <a:ext uri="{FF2B5EF4-FFF2-40B4-BE49-F238E27FC236}">
                <a16:creationId xmlns:a16="http://schemas.microsoft.com/office/drawing/2014/main" id="{C11FA47D-19A8-47AB-B312-72F68B81349D}"/>
              </a:ext>
            </a:extLst>
          </p:cNvPr>
          <p:cNvPicPr>
            <a:picLocks noChangeAspect="1"/>
          </p:cNvPicPr>
          <p:nvPr/>
        </p:nvPicPr>
        <p:blipFill rotWithShape="1">
          <a:blip r:embed="rId3">
            <a:extLst>
              <a:ext uri="{28A0092B-C50C-407E-A947-70E740481C1C}">
                <a14:useLocalDpi xmlns:a14="http://schemas.microsoft.com/office/drawing/2010/main" val="0"/>
              </a:ext>
            </a:extLst>
          </a:blip>
          <a:srcRect l="11589" t="37764" r="9216" b="8098"/>
          <a:stretch/>
        </p:blipFill>
        <p:spPr>
          <a:xfrm>
            <a:off x="88847" y="1856691"/>
            <a:ext cx="4195120" cy="2150888"/>
          </a:xfrm>
          <a:prstGeom prst="rect">
            <a:avLst/>
          </a:prstGeom>
        </p:spPr>
      </p:pic>
      <p:pic>
        <p:nvPicPr>
          <p:cNvPr id="16" name="Grafik 15">
            <a:extLst>
              <a:ext uri="{FF2B5EF4-FFF2-40B4-BE49-F238E27FC236}">
                <a16:creationId xmlns:a16="http://schemas.microsoft.com/office/drawing/2014/main" id="{B446DC55-2901-4D92-85B5-7CC27FC3DDC7}"/>
              </a:ext>
            </a:extLst>
          </p:cNvPr>
          <p:cNvPicPr>
            <a:picLocks noChangeAspect="1"/>
          </p:cNvPicPr>
          <p:nvPr/>
        </p:nvPicPr>
        <p:blipFill rotWithShape="1">
          <a:blip r:embed="rId4">
            <a:extLst>
              <a:ext uri="{28A0092B-C50C-407E-A947-70E740481C1C}">
                <a14:useLocalDpi xmlns:a14="http://schemas.microsoft.com/office/drawing/2010/main" val="0"/>
              </a:ext>
            </a:extLst>
          </a:blip>
          <a:srcRect l="7427" t="50023" r="7807" b="8904"/>
          <a:stretch/>
        </p:blipFill>
        <p:spPr>
          <a:xfrm>
            <a:off x="88849" y="4160579"/>
            <a:ext cx="4051103" cy="1472254"/>
          </a:xfrm>
          <a:prstGeom prst="rect">
            <a:avLst/>
          </a:prstGeom>
        </p:spPr>
      </p:pic>
      <p:sp>
        <p:nvSpPr>
          <p:cNvPr id="19" name="Textfeld 18">
            <a:extLst>
              <a:ext uri="{FF2B5EF4-FFF2-40B4-BE49-F238E27FC236}">
                <a16:creationId xmlns:a16="http://schemas.microsoft.com/office/drawing/2014/main" id="{B4D18797-FAE5-4E9B-B3C7-CC510F42E058}"/>
              </a:ext>
            </a:extLst>
          </p:cNvPr>
          <p:cNvSpPr txBox="1"/>
          <p:nvPr/>
        </p:nvSpPr>
        <p:spPr>
          <a:xfrm>
            <a:off x="4375118" y="1539681"/>
            <a:ext cx="4588881" cy="3939540"/>
          </a:xfrm>
          <a:prstGeom prst="rect">
            <a:avLst/>
          </a:prstGeom>
          <a:noFill/>
          <a:ln>
            <a:solidFill>
              <a:schemeClr val="tx2"/>
            </a:solidFill>
          </a:ln>
        </p:spPr>
        <p:txBody>
          <a:bodyPr wrap="square" rtlCol="0">
            <a:spAutoFit/>
          </a:bodyPr>
          <a:lstStyle/>
          <a:p>
            <a:r>
              <a:rPr lang="en-US" sz="1000" b="0" dirty="0"/>
              <a:t>Transmission Channels:	Setting the number and the order of the 		transmission channels of the radio interface 		during an inventory round</a:t>
            </a:r>
          </a:p>
          <a:p>
            <a:endParaRPr lang="en-US" sz="1000" b="0" dirty="0"/>
          </a:p>
          <a:p>
            <a:r>
              <a:rPr lang="en-US" sz="1000" b="0" dirty="0"/>
              <a:t>The parameter is only supported by the </a:t>
            </a:r>
            <a:r>
              <a:rPr lang="en-US" sz="1000" b="0"/>
              <a:t>variant IUH-F19x-FR1-01 </a:t>
            </a:r>
            <a:r>
              <a:rPr lang="en-US" sz="1000" b="0" dirty="0"/>
              <a:t>(Europe). This device uses the Dense Reader Mode (DRM) where only channels 4, 7, 10 and 13 of the channel spectrum can be used. It is possible to change the number and the order of the channels by this parameter.</a:t>
            </a:r>
          </a:p>
          <a:p>
            <a:endParaRPr lang="en-US" sz="1000" b="0" dirty="0"/>
          </a:p>
          <a:p>
            <a:pPr marL="171450" indent="-171450">
              <a:buFont typeface="Arial" panose="020B0604020202020204" pitchFamily="34" charset="0"/>
              <a:buChar char="•"/>
            </a:pPr>
            <a:r>
              <a:rPr lang="en-US" sz="1000" b="0" dirty="0">
                <a:sym typeface="Wingdings" panose="05000000000000000000" pitchFamily="2" charset="2"/>
              </a:rPr>
              <a:t>The following setting for transmission channels is possible:</a:t>
            </a:r>
          </a:p>
          <a:p>
            <a:r>
              <a:rPr lang="en-US" sz="1000" b="0" dirty="0">
                <a:sym typeface="Wingdings" panose="05000000000000000000" pitchFamily="2" charset="2"/>
              </a:rPr>
              <a:t>	Channel 4, Channel 10, Channel 7 and Channel 14</a:t>
            </a:r>
          </a:p>
          <a:p>
            <a:pPr marL="171450" indent="-171450">
              <a:buFont typeface="Arial" panose="020B0604020202020204" pitchFamily="34" charset="0"/>
              <a:buChar char="•"/>
            </a:pPr>
            <a:r>
              <a:rPr lang="en-US" sz="1000" b="0" dirty="0">
                <a:sym typeface="Wingdings" panose="05000000000000000000" pitchFamily="2" charset="2"/>
              </a:rPr>
              <a:t>It is possible to change the number and the order of the channels.</a:t>
            </a:r>
          </a:p>
          <a:p>
            <a:pPr marL="171450" indent="-171450">
              <a:buFont typeface="Arial" panose="020B0604020202020204" pitchFamily="34" charset="0"/>
              <a:buChar char="•"/>
            </a:pPr>
            <a:r>
              <a:rPr lang="en-US" sz="1000" b="0" dirty="0">
                <a:sym typeface="Wingdings" panose="05000000000000000000" pitchFamily="2" charset="2"/>
              </a:rPr>
              <a:t>Default setting is following:</a:t>
            </a:r>
          </a:p>
          <a:p>
            <a:r>
              <a:rPr lang="en-US" sz="1000" b="0" dirty="0">
                <a:sym typeface="Wingdings" panose="05000000000000000000" pitchFamily="2" charset="2"/>
              </a:rPr>
              <a:t>	Transmission Channel 1:	Channel 4</a:t>
            </a:r>
          </a:p>
          <a:p>
            <a:r>
              <a:rPr lang="en-US" sz="1000" b="0" dirty="0">
                <a:sym typeface="Wingdings" panose="05000000000000000000" pitchFamily="2" charset="2"/>
              </a:rPr>
              <a:t>	Transmission Channel 2:	Channel 10</a:t>
            </a:r>
          </a:p>
          <a:p>
            <a:r>
              <a:rPr lang="en-US" sz="1000" b="0" dirty="0">
                <a:sym typeface="Wingdings" panose="05000000000000000000" pitchFamily="2" charset="2"/>
              </a:rPr>
              <a:t>	Transmission Channel 3:	Channel 7</a:t>
            </a:r>
          </a:p>
          <a:p>
            <a:r>
              <a:rPr lang="en-US" sz="1000" b="0" dirty="0">
                <a:sym typeface="Wingdings" panose="05000000000000000000" pitchFamily="2" charset="2"/>
              </a:rPr>
              <a:t>	Transmission Channel 4:	Channel 13</a:t>
            </a:r>
          </a:p>
          <a:p>
            <a:r>
              <a:rPr lang="en-US" sz="1000" b="0" dirty="0"/>
              <a:t>The number of transmission channels used can be reduced by the "Transmission Channels" (CD) parameter. If fewer transmission channels are used, the execution time for a scan cycle on a power level is reduced. Fewer scans are executed per power level and the ramp function for the output power is faster. </a:t>
            </a:r>
          </a:p>
          <a:p>
            <a:r>
              <a:rPr lang="en-US" sz="1000" b="0" dirty="0"/>
              <a:t>When reducing the number of transmit channels, it is recommended to keep channels 7 and 10, which are located in the middle of the channel spectrum, since data carriers are tuned to the middle frequency of the spectrum. </a:t>
            </a:r>
            <a:endParaRPr lang="en-US" sz="1000" b="0" dirty="0">
              <a:sym typeface="Wingdings" panose="05000000000000000000" pitchFamily="2" charset="2"/>
            </a:endParaRPr>
          </a:p>
        </p:txBody>
      </p:sp>
    </p:spTree>
    <p:extLst>
      <p:ext uri="{BB962C8B-B14F-4D97-AF65-F5344CB8AC3E}">
        <p14:creationId xmlns:p14="http://schemas.microsoft.com/office/powerpoint/2010/main" val="2509151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146</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Parameter E5 – enhanced status 5 (tag lost smoothing)</a:t>
            </a:r>
          </a:p>
          <a:p>
            <a:pPr marL="285750" indent="-285750">
              <a:buFont typeface="Arial" panose="020B0604020202020204" pitchFamily="34" charset="0"/>
              <a:buChar char="•"/>
            </a:pPr>
            <a:r>
              <a:rPr lang="en-US" sz="1000" b="0" dirty="0"/>
              <a:t>Defines the number of unsuccessful read/write attempts on the radio interface until a status 5 message </a:t>
            </a:r>
          </a:p>
          <a:p>
            <a:pPr marL="0" indent="0">
              <a:buNone/>
            </a:pPr>
            <a:r>
              <a:rPr lang="en-US" sz="1000" b="0" dirty="0"/>
              <a:t>	“tag leaves detection zone” is generated during execution of an Enhanced command</a:t>
            </a:r>
          </a:p>
          <a:p>
            <a:pPr marL="285750" indent="-285750">
              <a:buFont typeface="Arial" panose="020B0604020202020204" pitchFamily="34" charset="0"/>
              <a:buChar char="•"/>
            </a:pPr>
            <a:r>
              <a:rPr lang="en-US" sz="1000" b="0" dirty="0"/>
              <a:t>Default setting: 16#05 (5 reading attempts)</a:t>
            </a:r>
          </a:p>
          <a:p>
            <a:pPr marL="285750" indent="-285750">
              <a:buFont typeface="Arial" panose="020B0604020202020204" pitchFamily="34" charset="0"/>
              <a:buChar char="•"/>
            </a:pPr>
            <a:r>
              <a:rPr lang="en-US" sz="1000" b="0" dirty="0"/>
              <a:t>Value range: 16#00….16#FC (252dec)</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feld 11">
            <a:extLst>
              <a:ext uri="{FF2B5EF4-FFF2-40B4-BE49-F238E27FC236}">
                <a16:creationId xmlns:a16="http://schemas.microsoft.com/office/drawing/2014/main" id="{3CC426DA-2851-4BB2-9C33-316AC0507CA8}"/>
              </a:ext>
            </a:extLst>
          </p:cNvPr>
          <p:cNvSpPr txBox="1"/>
          <p:nvPr/>
        </p:nvSpPr>
        <p:spPr>
          <a:xfrm>
            <a:off x="6481322" y="1512000"/>
            <a:ext cx="2555174" cy="1785104"/>
          </a:xfrm>
          <a:prstGeom prst="rect">
            <a:avLst/>
          </a:prstGeom>
          <a:noFill/>
          <a:ln>
            <a:solidFill>
              <a:schemeClr val="tx2"/>
            </a:solidFill>
          </a:ln>
        </p:spPr>
        <p:txBody>
          <a:bodyPr wrap="square" rtlCol="0">
            <a:spAutoFit/>
          </a:bodyPr>
          <a:lstStyle/>
          <a:p>
            <a:r>
              <a:rPr lang="en-US" sz="1000" dirty="0"/>
              <a:t>Switch parameter E5 to 16#05 (Default setting)</a:t>
            </a:r>
          </a:p>
          <a:p>
            <a:r>
              <a:rPr lang="en-US" sz="1000" dirty="0"/>
              <a:t>Byte[0] </a:t>
            </a:r>
            <a:r>
              <a:rPr lang="en-US" sz="1000" dirty="0">
                <a:sym typeface="Wingdings" panose="05000000000000000000" pitchFamily="2" charset="2"/>
              </a:rPr>
              <a:t> 16#BF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16#45 ‘E’ (Parameter Code)</a:t>
            </a:r>
          </a:p>
          <a:p>
            <a:r>
              <a:rPr lang="en-US" sz="1000" dirty="0"/>
              <a:t>Byte[5] </a:t>
            </a:r>
            <a:r>
              <a:rPr lang="en-US" sz="1000" dirty="0">
                <a:sym typeface="Wingdings" panose="05000000000000000000" pitchFamily="2" charset="2"/>
              </a:rPr>
              <a:t> 16#35 ‘5’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16#01 (Param. Length)</a:t>
            </a:r>
          </a:p>
          <a:p>
            <a:r>
              <a:rPr lang="en-US" sz="1000" dirty="0">
                <a:sym typeface="Wingdings" panose="05000000000000000000" pitchFamily="2" charset="2"/>
              </a:rPr>
              <a:t>Byte[8]  16#05 (</a:t>
            </a:r>
            <a:r>
              <a:rPr lang="en-US" sz="1000" dirty="0" err="1">
                <a:sym typeface="Wingdings" panose="05000000000000000000" pitchFamily="2" charset="2"/>
              </a:rPr>
              <a:t>Parame</a:t>
            </a:r>
            <a:r>
              <a:rPr lang="en-US" sz="1000" dirty="0">
                <a:sym typeface="Wingdings" panose="05000000000000000000" pitchFamily="2" charset="2"/>
              </a:rPr>
              <a:t> value)</a:t>
            </a:r>
          </a:p>
        </p:txBody>
      </p:sp>
      <p:pic>
        <p:nvPicPr>
          <p:cNvPr id="8" name="Grafik 7">
            <a:extLst>
              <a:ext uri="{FF2B5EF4-FFF2-40B4-BE49-F238E27FC236}">
                <a16:creationId xmlns:a16="http://schemas.microsoft.com/office/drawing/2014/main" id="{4277AE12-C4F4-4AC1-8A74-FA5C161572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000" y="3560897"/>
            <a:ext cx="6607990" cy="2991604"/>
          </a:xfrm>
          <a:prstGeom prst="rect">
            <a:avLst/>
          </a:prstGeom>
        </p:spPr>
      </p:pic>
      <p:sp>
        <p:nvSpPr>
          <p:cNvPr id="13" name="Textfeld 12">
            <a:extLst>
              <a:ext uri="{FF2B5EF4-FFF2-40B4-BE49-F238E27FC236}">
                <a16:creationId xmlns:a16="http://schemas.microsoft.com/office/drawing/2014/main" id="{46C0121A-059C-4622-A4B5-42BAF01F638F}"/>
              </a:ext>
            </a:extLst>
          </p:cNvPr>
          <p:cNvSpPr txBox="1"/>
          <p:nvPr/>
        </p:nvSpPr>
        <p:spPr>
          <a:xfrm>
            <a:off x="6481322" y="3370615"/>
            <a:ext cx="2555174" cy="1631216"/>
          </a:xfrm>
          <a:prstGeom prst="rect">
            <a:avLst/>
          </a:prstGeom>
          <a:noFill/>
          <a:ln>
            <a:solidFill>
              <a:schemeClr val="tx2"/>
            </a:solidFill>
          </a:ln>
        </p:spPr>
        <p:txBody>
          <a:bodyPr wrap="square" rtlCol="0">
            <a:spAutoFit/>
          </a:bodyPr>
          <a:lstStyle/>
          <a:p>
            <a:r>
              <a:rPr lang="en-US" sz="1000" dirty="0"/>
              <a:t>Read out parameter E5</a:t>
            </a:r>
          </a:p>
          <a:p>
            <a:r>
              <a:rPr lang="en-US" sz="1000" dirty="0"/>
              <a:t>Byte[0] </a:t>
            </a:r>
            <a:r>
              <a:rPr lang="en-US" sz="1000" dirty="0">
                <a:sym typeface="Wingdings" panose="05000000000000000000" pitchFamily="2" charset="2"/>
              </a:rPr>
              <a:t> 16#BE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16#45 ‘E’ (Parameter Code)</a:t>
            </a:r>
          </a:p>
          <a:p>
            <a:r>
              <a:rPr lang="en-US" sz="1000" dirty="0"/>
              <a:t>Byte[5] </a:t>
            </a:r>
            <a:r>
              <a:rPr lang="en-US" sz="1000" dirty="0">
                <a:sym typeface="Wingdings" panose="05000000000000000000" pitchFamily="2" charset="2"/>
              </a:rPr>
              <a:t> 16#35 ‘5’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16#00 (</a:t>
            </a:r>
            <a:r>
              <a:rPr lang="en-US" sz="1000" dirty="0" err="1">
                <a:sym typeface="Wingdings" panose="05000000000000000000" pitchFamily="2" charset="2"/>
              </a:rPr>
              <a:t>Param</a:t>
            </a:r>
            <a:r>
              <a:rPr lang="en-US" sz="1000" dirty="0">
                <a:sym typeface="Wingdings" panose="05000000000000000000" pitchFamily="2" charset="2"/>
              </a:rPr>
              <a:t>.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p:txBody>
      </p:sp>
    </p:spTree>
    <p:extLst>
      <p:ext uri="{BB962C8B-B14F-4D97-AF65-F5344CB8AC3E}">
        <p14:creationId xmlns:p14="http://schemas.microsoft.com/office/powerpoint/2010/main" val="1619781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147</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Parameter MB – memory bank</a:t>
            </a:r>
          </a:p>
          <a:p>
            <a:pPr marL="285750" indent="-285750">
              <a:buFont typeface="Arial" panose="020B0604020202020204" pitchFamily="34" charset="0"/>
              <a:buChar char="•"/>
            </a:pPr>
            <a:r>
              <a:rPr lang="en-US" sz="1000" b="0" dirty="0"/>
              <a:t>Defines the memory bank which is accessed by the Single/Enhanced Read/Write Words commands</a:t>
            </a:r>
          </a:p>
          <a:p>
            <a:pPr marL="285750" indent="-285750">
              <a:buFont typeface="Arial" panose="020B0604020202020204" pitchFamily="34" charset="0"/>
              <a:buChar char="•"/>
            </a:pPr>
            <a:r>
              <a:rPr lang="en-US" sz="1000" b="0" dirty="0"/>
              <a:t>Influence the read/write commands for 2-Byte words (Standard command) and </a:t>
            </a:r>
          </a:p>
          <a:p>
            <a:pPr marL="0" indent="0">
              <a:buNone/>
            </a:pPr>
            <a:r>
              <a:rPr lang="en-US" sz="1000" b="0" dirty="0"/>
              <a:t>	4-Byte blocks (Special command)</a:t>
            </a:r>
          </a:p>
          <a:p>
            <a:pPr marL="285750" indent="-285750">
              <a:buFont typeface="Arial" panose="020B0604020202020204" pitchFamily="34" charset="0"/>
              <a:buChar char="•"/>
            </a:pPr>
            <a:r>
              <a:rPr lang="en-US" sz="1000" b="0" dirty="0"/>
              <a:t>Not relevant for Fixcode and Special Fixcode (UII/EPC) command</a:t>
            </a:r>
          </a:p>
          <a:p>
            <a:pPr marL="285750" indent="-285750">
              <a:buFont typeface="Arial" panose="020B0604020202020204" pitchFamily="34" charset="0"/>
              <a:buChar char="•"/>
            </a:pPr>
            <a:r>
              <a:rPr lang="en-US" sz="1000" b="0" dirty="0"/>
              <a:t>Necessary for writing an EPC longer than 12 Byte</a:t>
            </a:r>
          </a:p>
          <a:p>
            <a:pPr marL="285750" indent="-285750">
              <a:buFont typeface="Arial" panose="020B0604020202020204" pitchFamily="34" charset="0"/>
              <a:buChar char="•"/>
            </a:pPr>
            <a:r>
              <a:rPr lang="en-US" sz="1000" b="0" dirty="0"/>
              <a:t>Default setting: 16#03 (User Memory bank)</a:t>
            </a:r>
          </a:p>
          <a:p>
            <a:pPr marL="285750" indent="-285750">
              <a:buFont typeface="Arial" panose="020B0604020202020204" pitchFamily="34" charset="0"/>
              <a:buChar char="•"/>
            </a:pPr>
            <a:r>
              <a:rPr lang="en-US" sz="1000" b="0" dirty="0"/>
              <a:t>Value range: 16#00 (reserved); 16#01 (UII/EPC); 16#02 (TID); 16#03 (User Memory)</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feld 11">
            <a:extLst>
              <a:ext uri="{FF2B5EF4-FFF2-40B4-BE49-F238E27FC236}">
                <a16:creationId xmlns:a16="http://schemas.microsoft.com/office/drawing/2014/main" id="{3CC426DA-2851-4BB2-9C33-316AC0507CA8}"/>
              </a:ext>
            </a:extLst>
          </p:cNvPr>
          <p:cNvSpPr txBox="1"/>
          <p:nvPr/>
        </p:nvSpPr>
        <p:spPr>
          <a:xfrm>
            <a:off x="6481322" y="1512000"/>
            <a:ext cx="2555174" cy="1785104"/>
          </a:xfrm>
          <a:prstGeom prst="rect">
            <a:avLst/>
          </a:prstGeom>
          <a:noFill/>
          <a:ln>
            <a:solidFill>
              <a:schemeClr val="tx2"/>
            </a:solidFill>
          </a:ln>
        </p:spPr>
        <p:txBody>
          <a:bodyPr wrap="square" rtlCol="0">
            <a:spAutoFit/>
          </a:bodyPr>
          <a:lstStyle/>
          <a:p>
            <a:r>
              <a:rPr lang="en-US" sz="1000" dirty="0"/>
              <a:t>Switch parameter MB to 16#03 (Default setting)</a:t>
            </a:r>
          </a:p>
          <a:p>
            <a:r>
              <a:rPr lang="en-US" sz="1000" dirty="0"/>
              <a:t>Byte[0] </a:t>
            </a:r>
            <a:r>
              <a:rPr lang="en-US" sz="1000" dirty="0">
                <a:sym typeface="Wingdings" panose="05000000000000000000" pitchFamily="2" charset="2"/>
              </a:rPr>
              <a:t> 16#BF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16#4D ‘M’ (Parameter Code)</a:t>
            </a:r>
          </a:p>
          <a:p>
            <a:r>
              <a:rPr lang="en-US" sz="1000" dirty="0"/>
              <a:t>Byte[5] </a:t>
            </a:r>
            <a:r>
              <a:rPr lang="en-US" sz="1000" dirty="0">
                <a:sym typeface="Wingdings" panose="05000000000000000000" pitchFamily="2" charset="2"/>
              </a:rPr>
              <a:t> 16#42 ‘B’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16#01 (Param. Length)</a:t>
            </a:r>
          </a:p>
          <a:p>
            <a:r>
              <a:rPr lang="en-US" sz="1000" dirty="0">
                <a:sym typeface="Wingdings" panose="05000000000000000000" pitchFamily="2" charset="2"/>
              </a:rPr>
              <a:t>Byte[8]  16#03 (</a:t>
            </a:r>
            <a:r>
              <a:rPr lang="en-US" sz="1000" dirty="0" err="1">
                <a:sym typeface="Wingdings" panose="05000000000000000000" pitchFamily="2" charset="2"/>
              </a:rPr>
              <a:t>Parame</a:t>
            </a:r>
            <a:r>
              <a:rPr lang="en-US" sz="1000" dirty="0">
                <a:sym typeface="Wingdings" panose="05000000000000000000" pitchFamily="2" charset="2"/>
              </a:rPr>
              <a:t> value)</a:t>
            </a:r>
          </a:p>
        </p:txBody>
      </p:sp>
      <p:pic>
        <p:nvPicPr>
          <p:cNvPr id="9" name="Grafik 8">
            <a:extLst>
              <a:ext uri="{FF2B5EF4-FFF2-40B4-BE49-F238E27FC236}">
                <a16:creationId xmlns:a16="http://schemas.microsoft.com/office/drawing/2014/main" id="{177F6918-8048-42F0-B45D-808BA679DD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189" y="3705711"/>
            <a:ext cx="7132115" cy="2846789"/>
          </a:xfrm>
          <a:prstGeom prst="rect">
            <a:avLst/>
          </a:prstGeom>
        </p:spPr>
      </p:pic>
      <p:sp>
        <p:nvSpPr>
          <p:cNvPr id="13" name="Textfeld 12">
            <a:extLst>
              <a:ext uri="{FF2B5EF4-FFF2-40B4-BE49-F238E27FC236}">
                <a16:creationId xmlns:a16="http://schemas.microsoft.com/office/drawing/2014/main" id="{46C0121A-059C-4622-A4B5-42BAF01F638F}"/>
              </a:ext>
            </a:extLst>
          </p:cNvPr>
          <p:cNvSpPr txBox="1"/>
          <p:nvPr/>
        </p:nvSpPr>
        <p:spPr>
          <a:xfrm>
            <a:off x="6481322" y="3370615"/>
            <a:ext cx="2555174" cy="1631216"/>
          </a:xfrm>
          <a:prstGeom prst="rect">
            <a:avLst/>
          </a:prstGeom>
          <a:noFill/>
          <a:ln>
            <a:solidFill>
              <a:schemeClr val="tx2"/>
            </a:solidFill>
          </a:ln>
        </p:spPr>
        <p:txBody>
          <a:bodyPr wrap="square" rtlCol="0">
            <a:spAutoFit/>
          </a:bodyPr>
          <a:lstStyle/>
          <a:p>
            <a:r>
              <a:rPr lang="en-US" sz="1000" dirty="0"/>
              <a:t>Read out parameter MB</a:t>
            </a:r>
          </a:p>
          <a:p>
            <a:r>
              <a:rPr lang="en-US" sz="1000" dirty="0"/>
              <a:t>Byte[0] </a:t>
            </a:r>
            <a:r>
              <a:rPr lang="en-US" sz="1000" dirty="0">
                <a:sym typeface="Wingdings" panose="05000000000000000000" pitchFamily="2" charset="2"/>
              </a:rPr>
              <a:t> 16#BE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16#4D ‘M’ (Parameter Code)</a:t>
            </a:r>
          </a:p>
          <a:p>
            <a:r>
              <a:rPr lang="en-US" sz="1000" dirty="0"/>
              <a:t>Byte[5] </a:t>
            </a:r>
            <a:r>
              <a:rPr lang="en-US" sz="1000" dirty="0">
                <a:sym typeface="Wingdings" panose="05000000000000000000" pitchFamily="2" charset="2"/>
              </a:rPr>
              <a:t> 16#42 ‘B’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16#00 (</a:t>
            </a:r>
            <a:r>
              <a:rPr lang="en-US" sz="1000" dirty="0" err="1">
                <a:sym typeface="Wingdings" panose="05000000000000000000" pitchFamily="2" charset="2"/>
              </a:rPr>
              <a:t>Param</a:t>
            </a:r>
            <a:r>
              <a:rPr lang="en-US" sz="1000" dirty="0">
                <a:sym typeface="Wingdings" panose="05000000000000000000" pitchFamily="2" charset="2"/>
              </a:rPr>
              <a:t>.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p:txBody>
      </p:sp>
    </p:spTree>
    <p:extLst>
      <p:ext uri="{BB962C8B-B14F-4D97-AF65-F5344CB8AC3E}">
        <p14:creationId xmlns:p14="http://schemas.microsoft.com/office/powerpoint/2010/main" val="748958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148</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Parameter NT – number of tags</a:t>
            </a:r>
          </a:p>
          <a:p>
            <a:pPr marL="285750" indent="-285750">
              <a:buFont typeface="Arial" panose="020B0604020202020204" pitchFamily="34" charset="0"/>
              <a:buChar char="•"/>
            </a:pPr>
            <a:r>
              <a:rPr lang="en-US" sz="1000" b="0" dirty="0"/>
              <a:t>Sets the number of data carriers identified during the execution of a Single command before the </a:t>
            </a:r>
          </a:p>
          <a:p>
            <a:pPr marL="0" indent="0">
              <a:buNone/>
            </a:pPr>
            <a:r>
              <a:rPr lang="en-US" sz="1000" b="0" dirty="0"/>
              <a:t>	command is automatically aborted</a:t>
            </a:r>
          </a:p>
          <a:p>
            <a:pPr marL="285750" indent="-285750">
              <a:buFont typeface="Arial" panose="020B0604020202020204" pitchFamily="34" charset="0"/>
              <a:buChar char="•"/>
            </a:pPr>
            <a:r>
              <a:rPr lang="en-US" sz="1000" b="0" dirty="0"/>
              <a:t>Stop criteria of a Single command in combination with a ramp for the output power</a:t>
            </a:r>
          </a:p>
          <a:p>
            <a:pPr marL="285750" indent="-285750">
              <a:buFont typeface="Arial" panose="020B0604020202020204" pitchFamily="34" charset="0"/>
              <a:buChar char="•"/>
            </a:pPr>
            <a:r>
              <a:rPr lang="en-US" sz="1000" b="0" dirty="0"/>
              <a:t>Reduction of overreaches</a:t>
            </a:r>
          </a:p>
          <a:p>
            <a:pPr marL="285750" indent="-285750">
              <a:buFont typeface="Arial" panose="020B0604020202020204" pitchFamily="34" charset="0"/>
              <a:buChar char="•"/>
            </a:pPr>
            <a:r>
              <a:rPr lang="en-US" sz="1000" b="0" dirty="0"/>
              <a:t>Default setting: 16#FF (switched off)</a:t>
            </a:r>
          </a:p>
          <a:p>
            <a:pPr marL="285750" indent="-285750">
              <a:buFont typeface="Arial" panose="020B0604020202020204" pitchFamily="34" charset="0"/>
              <a:buChar char="•"/>
            </a:pPr>
            <a:r>
              <a:rPr lang="en-US" sz="1000" b="0" dirty="0"/>
              <a:t>Value range: 16#00…16#FE; 16#FF</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feld 11">
            <a:extLst>
              <a:ext uri="{FF2B5EF4-FFF2-40B4-BE49-F238E27FC236}">
                <a16:creationId xmlns:a16="http://schemas.microsoft.com/office/drawing/2014/main" id="{3CC426DA-2851-4BB2-9C33-316AC0507CA8}"/>
              </a:ext>
            </a:extLst>
          </p:cNvPr>
          <p:cNvSpPr txBox="1"/>
          <p:nvPr/>
        </p:nvSpPr>
        <p:spPr>
          <a:xfrm>
            <a:off x="6481322" y="1512000"/>
            <a:ext cx="2555174" cy="1785104"/>
          </a:xfrm>
          <a:prstGeom prst="rect">
            <a:avLst/>
          </a:prstGeom>
          <a:noFill/>
          <a:ln>
            <a:solidFill>
              <a:schemeClr val="tx2"/>
            </a:solidFill>
          </a:ln>
        </p:spPr>
        <p:txBody>
          <a:bodyPr wrap="square" rtlCol="0">
            <a:spAutoFit/>
          </a:bodyPr>
          <a:lstStyle/>
          <a:p>
            <a:r>
              <a:rPr lang="en-US" sz="1000" dirty="0"/>
              <a:t>Switch parameter NT to 16#FF (Default setting)</a:t>
            </a:r>
          </a:p>
          <a:p>
            <a:r>
              <a:rPr lang="en-US" sz="1000" dirty="0"/>
              <a:t>Byte[0] </a:t>
            </a:r>
            <a:r>
              <a:rPr lang="en-US" sz="1000" dirty="0">
                <a:sym typeface="Wingdings" panose="05000000000000000000" pitchFamily="2" charset="2"/>
              </a:rPr>
              <a:t> 16#BF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16#4E ‘N’ (Parameter Code)</a:t>
            </a:r>
          </a:p>
          <a:p>
            <a:r>
              <a:rPr lang="en-US" sz="1000" dirty="0"/>
              <a:t>Byte[5] </a:t>
            </a:r>
            <a:r>
              <a:rPr lang="en-US" sz="1000" dirty="0">
                <a:sym typeface="Wingdings" panose="05000000000000000000" pitchFamily="2" charset="2"/>
              </a:rPr>
              <a:t> 16#54 ‘T’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16#01 (Param. Length)</a:t>
            </a:r>
          </a:p>
          <a:p>
            <a:r>
              <a:rPr lang="en-US" sz="1000" dirty="0">
                <a:sym typeface="Wingdings" panose="05000000000000000000" pitchFamily="2" charset="2"/>
              </a:rPr>
              <a:t>Byte[8]  16#FF (</a:t>
            </a:r>
            <a:r>
              <a:rPr lang="en-US" sz="1000" dirty="0" err="1">
                <a:sym typeface="Wingdings" panose="05000000000000000000" pitchFamily="2" charset="2"/>
              </a:rPr>
              <a:t>Parame</a:t>
            </a:r>
            <a:r>
              <a:rPr lang="en-US" sz="1000" dirty="0">
                <a:sym typeface="Wingdings" panose="05000000000000000000" pitchFamily="2" charset="2"/>
              </a:rPr>
              <a:t> value)</a:t>
            </a:r>
          </a:p>
        </p:txBody>
      </p:sp>
      <p:pic>
        <p:nvPicPr>
          <p:cNvPr id="8" name="Grafik 7">
            <a:extLst>
              <a:ext uri="{FF2B5EF4-FFF2-40B4-BE49-F238E27FC236}">
                <a16:creationId xmlns:a16="http://schemas.microsoft.com/office/drawing/2014/main" id="{07D4598F-A524-4851-9E12-7ED58D819A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4029" y="3481641"/>
            <a:ext cx="6377940" cy="3070860"/>
          </a:xfrm>
          <a:prstGeom prst="rect">
            <a:avLst/>
          </a:prstGeom>
        </p:spPr>
      </p:pic>
      <p:sp>
        <p:nvSpPr>
          <p:cNvPr id="13" name="Textfeld 12">
            <a:extLst>
              <a:ext uri="{FF2B5EF4-FFF2-40B4-BE49-F238E27FC236}">
                <a16:creationId xmlns:a16="http://schemas.microsoft.com/office/drawing/2014/main" id="{46C0121A-059C-4622-A4B5-42BAF01F638F}"/>
              </a:ext>
            </a:extLst>
          </p:cNvPr>
          <p:cNvSpPr txBox="1"/>
          <p:nvPr/>
        </p:nvSpPr>
        <p:spPr>
          <a:xfrm>
            <a:off x="6481322" y="3370615"/>
            <a:ext cx="2555174" cy="1631216"/>
          </a:xfrm>
          <a:prstGeom prst="rect">
            <a:avLst/>
          </a:prstGeom>
          <a:noFill/>
          <a:ln>
            <a:solidFill>
              <a:schemeClr val="tx2"/>
            </a:solidFill>
          </a:ln>
        </p:spPr>
        <p:txBody>
          <a:bodyPr wrap="square" rtlCol="0">
            <a:spAutoFit/>
          </a:bodyPr>
          <a:lstStyle/>
          <a:p>
            <a:r>
              <a:rPr lang="en-US" sz="1000" dirty="0"/>
              <a:t>Read out parameter NT</a:t>
            </a:r>
          </a:p>
          <a:p>
            <a:r>
              <a:rPr lang="en-US" sz="1000" dirty="0"/>
              <a:t>Byte[0] </a:t>
            </a:r>
            <a:r>
              <a:rPr lang="en-US" sz="1000" dirty="0">
                <a:sym typeface="Wingdings" panose="05000000000000000000" pitchFamily="2" charset="2"/>
              </a:rPr>
              <a:t> 16#BE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16#4E ‘N’ (Parameter Code)</a:t>
            </a:r>
          </a:p>
          <a:p>
            <a:r>
              <a:rPr lang="en-US" sz="1000" dirty="0"/>
              <a:t>Byte[5] </a:t>
            </a:r>
            <a:r>
              <a:rPr lang="en-US" sz="1000" dirty="0">
                <a:sym typeface="Wingdings" panose="05000000000000000000" pitchFamily="2" charset="2"/>
              </a:rPr>
              <a:t> 16#54 ‘T’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16#00 (</a:t>
            </a:r>
            <a:r>
              <a:rPr lang="en-US" sz="1000" dirty="0" err="1">
                <a:sym typeface="Wingdings" panose="05000000000000000000" pitchFamily="2" charset="2"/>
              </a:rPr>
              <a:t>Param</a:t>
            </a:r>
            <a:r>
              <a:rPr lang="en-US" sz="1000" dirty="0">
                <a:sym typeface="Wingdings" panose="05000000000000000000" pitchFamily="2" charset="2"/>
              </a:rPr>
              <a:t>.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p:txBody>
      </p:sp>
    </p:spTree>
    <p:extLst>
      <p:ext uri="{BB962C8B-B14F-4D97-AF65-F5344CB8AC3E}">
        <p14:creationId xmlns:p14="http://schemas.microsoft.com/office/powerpoint/2010/main" val="1460503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149</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Parameter QV – protocol mode</a:t>
            </a:r>
          </a:p>
          <a:p>
            <a:pPr marL="285750" indent="-285750">
              <a:buFont typeface="Arial" panose="020B0604020202020204" pitchFamily="34" charset="0"/>
              <a:buChar char="•"/>
            </a:pPr>
            <a:r>
              <a:rPr lang="en-US" sz="1000" b="0" dirty="0"/>
              <a:t>Defines the communication protocol of the IUH-F19x-V1 RFID device</a:t>
            </a:r>
          </a:p>
          <a:p>
            <a:pPr marL="285750" indent="-285750">
              <a:buFont typeface="Arial" panose="020B0604020202020204" pitchFamily="34" charset="0"/>
              <a:buChar char="•"/>
            </a:pPr>
            <a:r>
              <a:rPr lang="en-US" sz="1000" b="0" dirty="0"/>
              <a:t>MultiFrame (M; 16#4D) allows the access to several tags inside the detection zone</a:t>
            </a:r>
          </a:p>
          <a:p>
            <a:pPr marL="285750" indent="-285750">
              <a:buFont typeface="Arial" panose="020B0604020202020204" pitchFamily="34" charset="0"/>
              <a:buChar char="•"/>
            </a:pPr>
            <a:r>
              <a:rPr lang="en-US" sz="1000" b="0" dirty="0"/>
              <a:t>Function block is designed for MultiFrame Protocol</a:t>
            </a:r>
          </a:p>
          <a:p>
            <a:pPr marL="285750" indent="-285750">
              <a:buFont typeface="Arial" panose="020B0604020202020204" pitchFamily="34" charset="0"/>
              <a:buChar char="•"/>
            </a:pPr>
            <a:r>
              <a:rPr lang="en-US" sz="1000" b="0" dirty="0"/>
              <a:t>A switch to </a:t>
            </a:r>
            <a:r>
              <a:rPr lang="en-US" sz="1000" b="0" dirty="0" err="1"/>
              <a:t>SingleFrame</a:t>
            </a:r>
            <a:r>
              <a:rPr lang="en-US" sz="1000" b="0" dirty="0"/>
              <a:t> protocol require another function block</a:t>
            </a:r>
          </a:p>
          <a:p>
            <a:pPr marL="285750" indent="-285750">
              <a:buFont typeface="Arial" panose="020B0604020202020204" pitchFamily="34" charset="0"/>
              <a:buChar char="•"/>
            </a:pPr>
            <a:r>
              <a:rPr lang="en-US" sz="1000" b="0" dirty="0"/>
              <a:t>Do not change the parameter configuration; use default setting</a:t>
            </a:r>
          </a:p>
          <a:p>
            <a:pPr marL="285750" indent="-285750">
              <a:buFont typeface="Arial" panose="020B0604020202020204" pitchFamily="34" charset="0"/>
              <a:buChar char="•"/>
            </a:pPr>
            <a:r>
              <a:rPr lang="en-US" sz="1000" b="0" dirty="0"/>
              <a:t>Default setting: 16#4D (MultiFrame)</a:t>
            </a:r>
          </a:p>
          <a:p>
            <a:pPr marL="285750" indent="-285750">
              <a:buFont typeface="Arial" panose="020B0604020202020204" pitchFamily="34" charset="0"/>
              <a:buChar char="•"/>
            </a:pPr>
            <a:r>
              <a:rPr lang="en-US" sz="1000" b="0" dirty="0"/>
              <a:t>Value range: 16#4D (MultiFrame); 16#53 (</a:t>
            </a:r>
            <a:r>
              <a:rPr lang="en-US" sz="1000" b="0" dirty="0" err="1"/>
              <a:t>SingleFrame</a:t>
            </a:r>
            <a:r>
              <a:rPr lang="en-US" sz="1000" b="0" dirty="0"/>
              <a:t>)</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feld 11">
            <a:extLst>
              <a:ext uri="{FF2B5EF4-FFF2-40B4-BE49-F238E27FC236}">
                <a16:creationId xmlns:a16="http://schemas.microsoft.com/office/drawing/2014/main" id="{3CC426DA-2851-4BB2-9C33-316AC0507CA8}"/>
              </a:ext>
            </a:extLst>
          </p:cNvPr>
          <p:cNvSpPr txBox="1"/>
          <p:nvPr/>
        </p:nvSpPr>
        <p:spPr>
          <a:xfrm>
            <a:off x="6481322" y="1512000"/>
            <a:ext cx="2555174" cy="1785104"/>
          </a:xfrm>
          <a:prstGeom prst="rect">
            <a:avLst/>
          </a:prstGeom>
          <a:noFill/>
          <a:ln>
            <a:solidFill>
              <a:schemeClr val="tx2"/>
            </a:solidFill>
          </a:ln>
        </p:spPr>
        <p:txBody>
          <a:bodyPr wrap="square" rtlCol="0">
            <a:spAutoFit/>
          </a:bodyPr>
          <a:lstStyle/>
          <a:p>
            <a:r>
              <a:rPr lang="en-US" sz="1000" dirty="0"/>
              <a:t>Switch parameter QV to 16#4D (Default setting)</a:t>
            </a:r>
          </a:p>
          <a:p>
            <a:r>
              <a:rPr lang="en-US" sz="1000" dirty="0"/>
              <a:t>Byte[0] </a:t>
            </a:r>
            <a:r>
              <a:rPr lang="en-US" sz="1000" dirty="0">
                <a:sym typeface="Wingdings" panose="05000000000000000000" pitchFamily="2" charset="2"/>
              </a:rPr>
              <a:t> 16#BF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16#51 ‘Q’ (Parameter Code)</a:t>
            </a:r>
          </a:p>
          <a:p>
            <a:r>
              <a:rPr lang="en-US" sz="1000" dirty="0"/>
              <a:t>Byte[5] </a:t>
            </a:r>
            <a:r>
              <a:rPr lang="en-US" sz="1000" dirty="0">
                <a:sym typeface="Wingdings" panose="05000000000000000000" pitchFamily="2" charset="2"/>
              </a:rPr>
              <a:t> 16#56 ‘V’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16#01 (Param. Length)</a:t>
            </a:r>
          </a:p>
          <a:p>
            <a:r>
              <a:rPr lang="en-US" sz="1000" dirty="0">
                <a:sym typeface="Wingdings" panose="05000000000000000000" pitchFamily="2" charset="2"/>
              </a:rPr>
              <a:t>Byte[8]  16#4D (</a:t>
            </a:r>
            <a:r>
              <a:rPr lang="en-US" sz="1000" dirty="0" err="1">
                <a:sym typeface="Wingdings" panose="05000000000000000000" pitchFamily="2" charset="2"/>
              </a:rPr>
              <a:t>Parame</a:t>
            </a:r>
            <a:r>
              <a:rPr lang="en-US" sz="1000" dirty="0">
                <a:sym typeface="Wingdings" panose="05000000000000000000" pitchFamily="2" charset="2"/>
              </a:rPr>
              <a:t> value)</a:t>
            </a:r>
          </a:p>
        </p:txBody>
      </p:sp>
      <p:sp>
        <p:nvSpPr>
          <p:cNvPr id="13" name="Textfeld 12">
            <a:extLst>
              <a:ext uri="{FF2B5EF4-FFF2-40B4-BE49-F238E27FC236}">
                <a16:creationId xmlns:a16="http://schemas.microsoft.com/office/drawing/2014/main" id="{46C0121A-059C-4622-A4B5-42BAF01F638F}"/>
              </a:ext>
            </a:extLst>
          </p:cNvPr>
          <p:cNvSpPr txBox="1"/>
          <p:nvPr/>
        </p:nvSpPr>
        <p:spPr>
          <a:xfrm>
            <a:off x="6481322" y="3370615"/>
            <a:ext cx="2555174" cy="1631216"/>
          </a:xfrm>
          <a:prstGeom prst="rect">
            <a:avLst/>
          </a:prstGeom>
          <a:noFill/>
          <a:ln>
            <a:solidFill>
              <a:schemeClr val="tx2"/>
            </a:solidFill>
          </a:ln>
        </p:spPr>
        <p:txBody>
          <a:bodyPr wrap="square" rtlCol="0">
            <a:spAutoFit/>
          </a:bodyPr>
          <a:lstStyle/>
          <a:p>
            <a:r>
              <a:rPr lang="en-US" sz="1000" dirty="0"/>
              <a:t>Read out parameter QV</a:t>
            </a:r>
          </a:p>
          <a:p>
            <a:r>
              <a:rPr lang="en-US" sz="1000" dirty="0"/>
              <a:t>Byte[0] </a:t>
            </a:r>
            <a:r>
              <a:rPr lang="en-US" sz="1000" dirty="0">
                <a:sym typeface="Wingdings" panose="05000000000000000000" pitchFamily="2" charset="2"/>
              </a:rPr>
              <a:t> 16#BE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16#51 ‘Q’ (Parameter Code)</a:t>
            </a:r>
          </a:p>
          <a:p>
            <a:r>
              <a:rPr lang="en-US" sz="1000" dirty="0"/>
              <a:t>Byte[5] </a:t>
            </a:r>
            <a:r>
              <a:rPr lang="en-US" sz="1000" dirty="0">
                <a:sym typeface="Wingdings" panose="05000000000000000000" pitchFamily="2" charset="2"/>
              </a:rPr>
              <a:t> 16#56 ‘V’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16#00 (</a:t>
            </a:r>
            <a:r>
              <a:rPr lang="en-US" sz="1000" dirty="0" err="1">
                <a:sym typeface="Wingdings" panose="05000000000000000000" pitchFamily="2" charset="2"/>
              </a:rPr>
              <a:t>Param</a:t>
            </a:r>
            <a:r>
              <a:rPr lang="en-US" sz="1000" dirty="0">
                <a:sym typeface="Wingdings" panose="05000000000000000000" pitchFamily="2" charset="2"/>
              </a:rPr>
              <a:t>.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p:txBody>
      </p:sp>
      <p:pic>
        <p:nvPicPr>
          <p:cNvPr id="9" name="Grafik 8">
            <a:extLst>
              <a:ext uri="{FF2B5EF4-FFF2-40B4-BE49-F238E27FC236}">
                <a16:creationId xmlns:a16="http://schemas.microsoft.com/office/drawing/2014/main" id="{ECE9F0E8-AA7B-4CF0-B1E6-20FF86C569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999" y="3477605"/>
            <a:ext cx="6239769" cy="3084024"/>
          </a:xfrm>
          <a:prstGeom prst="rect">
            <a:avLst/>
          </a:prstGeom>
        </p:spPr>
      </p:pic>
    </p:spTree>
    <p:extLst>
      <p:ext uri="{BB962C8B-B14F-4D97-AF65-F5344CB8AC3E}">
        <p14:creationId xmlns:p14="http://schemas.microsoft.com/office/powerpoint/2010/main" val="2182671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15</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Inputs and outputs function block:</a:t>
            </a:r>
          </a:p>
        </p:txBody>
      </p:sp>
      <p:graphicFrame>
        <p:nvGraphicFramePr>
          <p:cNvPr id="9" name="Tabelle 8">
            <a:extLst>
              <a:ext uri="{FF2B5EF4-FFF2-40B4-BE49-F238E27FC236}">
                <a16:creationId xmlns:a16="http://schemas.microsoft.com/office/drawing/2014/main" id="{1D8BAF53-5D69-4A0E-9745-CFA0E12ABA3B}"/>
              </a:ext>
            </a:extLst>
          </p:cNvPr>
          <p:cNvGraphicFramePr>
            <a:graphicFrameLocks noGrp="1"/>
          </p:cNvGraphicFramePr>
          <p:nvPr>
            <p:extLst>
              <p:ext uri="{D42A27DB-BD31-4B8C-83A1-F6EECF244321}">
                <p14:modId xmlns:p14="http://schemas.microsoft.com/office/powerpoint/2010/main" val="2447302733"/>
              </p:ext>
            </p:extLst>
          </p:nvPr>
        </p:nvGraphicFramePr>
        <p:xfrm>
          <a:off x="4151826" y="1844823"/>
          <a:ext cx="4884669" cy="4211320"/>
        </p:xfrm>
        <a:graphic>
          <a:graphicData uri="http://schemas.openxmlformats.org/drawingml/2006/table">
            <a:tbl>
              <a:tblPr firstRow="1" bandRow="1">
                <a:tableStyleId>{073A0DAA-6AF3-43AB-8588-CEC1D06C72B9}</a:tableStyleId>
              </a:tblPr>
              <a:tblGrid>
                <a:gridCol w="1068246">
                  <a:extLst>
                    <a:ext uri="{9D8B030D-6E8A-4147-A177-3AD203B41FA5}">
                      <a16:colId xmlns:a16="http://schemas.microsoft.com/office/drawing/2014/main" val="20000"/>
                    </a:ext>
                  </a:extLst>
                </a:gridCol>
                <a:gridCol w="720080">
                  <a:extLst>
                    <a:ext uri="{9D8B030D-6E8A-4147-A177-3AD203B41FA5}">
                      <a16:colId xmlns:a16="http://schemas.microsoft.com/office/drawing/2014/main" val="20001"/>
                    </a:ext>
                  </a:extLst>
                </a:gridCol>
                <a:gridCol w="3096343">
                  <a:extLst>
                    <a:ext uri="{9D8B030D-6E8A-4147-A177-3AD203B41FA5}">
                      <a16:colId xmlns:a16="http://schemas.microsoft.com/office/drawing/2014/main" val="20002"/>
                    </a:ext>
                  </a:extLst>
                </a:gridCol>
              </a:tblGrid>
              <a:tr h="370840">
                <a:tc>
                  <a:txBody>
                    <a:bodyPr/>
                    <a:lstStyle/>
                    <a:p>
                      <a:pPr algn="l"/>
                      <a:r>
                        <a:rPr lang="en-US" sz="900" noProof="0">
                          <a:latin typeface="+mn-lt"/>
                        </a:rPr>
                        <a:t>Name</a:t>
                      </a:r>
                    </a:p>
                  </a:txBody>
                  <a:tcPr anchor="ctr"/>
                </a:tc>
                <a:tc>
                  <a:txBody>
                    <a:bodyPr/>
                    <a:lstStyle/>
                    <a:p>
                      <a:pPr algn="l"/>
                      <a:r>
                        <a:rPr lang="en-US" sz="900" noProof="0" dirty="0">
                          <a:latin typeface="+mn-lt"/>
                        </a:rPr>
                        <a:t>Type</a:t>
                      </a:r>
                    </a:p>
                  </a:txBody>
                  <a:tcPr anchor="ctr"/>
                </a:tc>
                <a:tc>
                  <a:txBody>
                    <a:bodyPr/>
                    <a:lstStyle/>
                    <a:p>
                      <a:pPr algn="l"/>
                      <a:r>
                        <a:rPr lang="en-US" sz="900" noProof="0" dirty="0">
                          <a:latin typeface="+mn-lt"/>
                        </a:rPr>
                        <a:t>Meaning</a:t>
                      </a:r>
                    </a:p>
                  </a:txBody>
                  <a:tcPr anchor="ctr"/>
                </a:tc>
                <a:extLst>
                  <a:ext uri="{0D108BD9-81ED-4DB2-BD59-A6C34878D82A}">
                    <a16:rowId xmlns:a16="http://schemas.microsoft.com/office/drawing/2014/main" val="10000"/>
                  </a:ext>
                </a:extLst>
              </a:tr>
              <a:tr h="370840">
                <a:tc>
                  <a:txBody>
                    <a:bodyPr/>
                    <a:lstStyle/>
                    <a:p>
                      <a:pPr algn="l"/>
                      <a:r>
                        <a:rPr lang="en-US" sz="900" noProof="0">
                          <a:latin typeface="+mn-lt"/>
                        </a:rPr>
                        <a:t>pADR_IN</a:t>
                      </a:r>
                    </a:p>
                  </a:txBody>
                  <a:tcPr anchor="ctr"/>
                </a:tc>
                <a:tc>
                  <a:txBody>
                    <a:bodyPr/>
                    <a:lstStyle/>
                    <a:p>
                      <a:pPr algn="l"/>
                      <a:r>
                        <a:rPr lang="en-US" sz="900" noProof="0">
                          <a:latin typeface="+mn-lt"/>
                        </a:rPr>
                        <a:t>PVOID</a:t>
                      </a:r>
                    </a:p>
                  </a:txBody>
                  <a:tcPr anchor="ctr"/>
                </a:tc>
                <a:tc>
                  <a:txBody>
                    <a:bodyPr/>
                    <a:lstStyle/>
                    <a:p>
                      <a:pPr algn="l"/>
                      <a:r>
                        <a:rPr lang="en-US" sz="900" noProof="0" dirty="0">
                          <a:latin typeface="+mn-lt"/>
                        </a:rPr>
                        <a:t>Address Input data field channel 1 or 2</a:t>
                      </a:r>
                    </a:p>
                  </a:txBody>
                  <a:tcPr anchor="ctr"/>
                </a:tc>
                <a:extLst>
                  <a:ext uri="{0D108BD9-81ED-4DB2-BD59-A6C34878D82A}">
                    <a16:rowId xmlns:a16="http://schemas.microsoft.com/office/drawing/2014/main" val="10001"/>
                  </a:ext>
                </a:extLst>
              </a:tr>
              <a:tr h="370840">
                <a:tc>
                  <a:txBody>
                    <a:bodyPr/>
                    <a:lstStyle/>
                    <a:p>
                      <a:pPr algn="l"/>
                      <a:r>
                        <a:rPr lang="en-US" sz="900" noProof="0">
                          <a:latin typeface="+mn-lt"/>
                        </a:rPr>
                        <a:t>cbSIZE_IN</a:t>
                      </a:r>
                    </a:p>
                  </a:txBody>
                  <a:tcPr anchor="ctr"/>
                </a:tc>
                <a:tc>
                  <a:txBody>
                    <a:bodyPr/>
                    <a:lstStyle/>
                    <a:p>
                      <a:pPr algn="l"/>
                      <a:r>
                        <a:rPr lang="en-US" sz="900" noProof="0">
                          <a:latin typeface="+mn-lt"/>
                        </a:rPr>
                        <a:t>UDINT</a:t>
                      </a:r>
                    </a:p>
                  </a:txBody>
                  <a:tcPr anchor="ctr"/>
                </a:tc>
                <a:tc>
                  <a:txBody>
                    <a:bodyPr/>
                    <a:lstStyle/>
                    <a:p>
                      <a:pPr algn="l"/>
                      <a:r>
                        <a:rPr lang="en-US" sz="900" noProof="0" dirty="0">
                          <a:latin typeface="+mn-lt"/>
                        </a:rPr>
                        <a:t>Length of input data field channel 1 or 2</a:t>
                      </a:r>
                    </a:p>
                  </a:txBody>
                  <a:tcPr anchor="ctr"/>
                </a:tc>
                <a:extLst>
                  <a:ext uri="{0D108BD9-81ED-4DB2-BD59-A6C34878D82A}">
                    <a16:rowId xmlns:a16="http://schemas.microsoft.com/office/drawing/2014/main" val="10002"/>
                  </a:ext>
                </a:extLst>
              </a:tr>
              <a:tr h="370840">
                <a:tc>
                  <a:txBody>
                    <a:bodyPr/>
                    <a:lstStyle/>
                    <a:p>
                      <a:pPr algn="l"/>
                      <a:r>
                        <a:rPr lang="en-US" sz="900" noProof="0">
                          <a:latin typeface="+mn-lt"/>
                        </a:rPr>
                        <a:t>pADR_OUT</a:t>
                      </a:r>
                    </a:p>
                  </a:txBody>
                  <a:tcPr anchor="ctr"/>
                </a:tc>
                <a:tc>
                  <a:txBody>
                    <a:bodyPr/>
                    <a:lstStyle/>
                    <a:p>
                      <a:pPr algn="l"/>
                      <a:r>
                        <a:rPr lang="en-US" sz="900" noProof="0">
                          <a:latin typeface="+mn-lt"/>
                        </a:rPr>
                        <a:t>PVOID</a:t>
                      </a:r>
                    </a:p>
                  </a:txBody>
                  <a:tcPr anchor="ctr"/>
                </a:tc>
                <a:tc>
                  <a:txBody>
                    <a:bodyPr/>
                    <a:lstStyle/>
                    <a:p>
                      <a:pPr algn="l"/>
                      <a:r>
                        <a:rPr lang="en-US" sz="900" noProof="0" dirty="0">
                          <a:latin typeface="+mn-lt"/>
                        </a:rPr>
                        <a:t>Address Output data field channel 1 or 2</a:t>
                      </a:r>
                    </a:p>
                  </a:txBody>
                  <a:tcPr anchor="ctr"/>
                </a:tc>
                <a:extLst>
                  <a:ext uri="{0D108BD9-81ED-4DB2-BD59-A6C34878D82A}">
                    <a16:rowId xmlns:a16="http://schemas.microsoft.com/office/drawing/2014/main" val="10003"/>
                  </a:ext>
                </a:extLst>
              </a:tr>
              <a:tr h="370840">
                <a:tc>
                  <a:txBody>
                    <a:bodyPr/>
                    <a:lstStyle/>
                    <a:p>
                      <a:pPr algn="l"/>
                      <a:r>
                        <a:rPr lang="en-US" sz="900" noProof="0">
                          <a:latin typeface="+mn-lt"/>
                        </a:rPr>
                        <a:t>cbSIZE_OUT</a:t>
                      </a:r>
                    </a:p>
                  </a:txBody>
                  <a:tcPr anchor="ctr"/>
                </a:tc>
                <a:tc>
                  <a:txBody>
                    <a:bodyPr/>
                    <a:lstStyle/>
                    <a:p>
                      <a:pPr algn="l"/>
                      <a:r>
                        <a:rPr lang="en-US" sz="900" noProof="0">
                          <a:latin typeface="+mn-lt"/>
                        </a:rPr>
                        <a:t>UDINT</a:t>
                      </a:r>
                    </a:p>
                  </a:txBody>
                  <a:tcPr anchor="ctr"/>
                </a:tc>
                <a:tc>
                  <a:txBody>
                    <a:bodyPr/>
                    <a:lstStyle/>
                    <a:p>
                      <a:pPr algn="l"/>
                      <a:r>
                        <a:rPr lang="en-US" sz="900" noProof="0" dirty="0">
                          <a:latin typeface="+mn-lt"/>
                        </a:rPr>
                        <a:t>Length of output data field channel 1 or 2</a:t>
                      </a:r>
                    </a:p>
                  </a:txBody>
                  <a:tcPr anchor="ctr"/>
                </a:tc>
                <a:extLst>
                  <a:ext uri="{0D108BD9-81ED-4DB2-BD59-A6C34878D82A}">
                    <a16:rowId xmlns:a16="http://schemas.microsoft.com/office/drawing/2014/main" val="10004"/>
                  </a:ext>
                </a:extLst>
              </a:tr>
              <a:tr h="370840">
                <a:tc>
                  <a:txBody>
                    <a:bodyPr/>
                    <a:lstStyle/>
                    <a:p>
                      <a:pPr algn="l"/>
                      <a:r>
                        <a:rPr lang="en-US" sz="900" noProof="0">
                          <a:latin typeface="+mn-lt"/>
                        </a:rPr>
                        <a:t>I_T_Timeout</a:t>
                      </a:r>
                    </a:p>
                  </a:txBody>
                  <a:tcPr anchor="ctr"/>
                </a:tc>
                <a:tc>
                  <a:txBody>
                    <a:bodyPr/>
                    <a:lstStyle/>
                    <a:p>
                      <a:pPr algn="l"/>
                      <a:r>
                        <a:rPr lang="en-US" sz="900" noProof="0">
                          <a:latin typeface="+mn-lt"/>
                        </a:rPr>
                        <a:t>TIME</a:t>
                      </a:r>
                    </a:p>
                  </a:txBody>
                  <a:tcPr anchor="ctr"/>
                </a:tc>
                <a:tc>
                  <a:txBody>
                    <a:bodyPr/>
                    <a:lstStyle/>
                    <a:p>
                      <a:pPr algn="l"/>
                      <a:r>
                        <a:rPr lang="en-US" sz="900" noProof="0" dirty="0">
                          <a:latin typeface="+mn-lt"/>
                        </a:rPr>
                        <a:t>Timer for monitoring communication</a:t>
                      </a:r>
                    </a:p>
                  </a:txBody>
                  <a:tcPr anchor="ctr"/>
                </a:tc>
                <a:extLst>
                  <a:ext uri="{0D108BD9-81ED-4DB2-BD59-A6C34878D82A}">
                    <a16:rowId xmlns:a16="http://schemas.microsoft.com/office/drawing/2014/main" val="10008"/>
                  </a:ext>
                </a:extLst>
              </a:tr>
              <a:tr h="370840">
                <a:tc>
                  <a:txBody>
                    <a:bodyPr/>
                    <a:lstStyle/>
                    <a:p>
                      <a:pPr algn="l"/>
                      <a:r>
                        <a:rPr lang="en-US" sz="900" noProof="0" dirty="0">
                          <a:latin typeface="+mn-lt"/>
                        </a:rPr>
                        <a:t>I_b_StartRead</a:t>
                      </a:r>
                    </a:p>
                  </a:txBody>
                  <a:tcPr anchor="ctr"/>
                </a:tc>
                <a:tc>
                  <a:txBody>
                    <a:bodyPr/>
                    <a:lstStyle/>
                    <a:p>
                      <a:pPr algn="l"/>
                      <a:r>
                        <a:rPr lang="en-US" sz="900" noProof="0">
                          <a:latin typeface="+mn-lt"/>
                        </a:rPr>
                        <a:t>BOOL</a:t>
                      </a:r>
                    </a:p>
                  </a:txBody>
                  <a:tcPr anchor="ctr"/>
                </a:tc>
                <a:tc>
                  <a:txBody>
                    <a:bodyPr/>
                    <a:lstStyle/>
                    <a:p>
                      <a:pPr algn="l"/>
                      <a:r>
                        <a:rPr lang="en-US" sz="900" noProof="0" dirty="0">
                          <a:latin typeface="+mn-lt"/>
                        </a:rPr>
                        <a:t>TRUE (positive edge) = Start execution of read command</a:t>
                      </a:r>
                    </a:p>
                  </a:txBody>
                  <a:tcPr anchor="ctr"/>
                </a:tc>
                <a:extLst>
                  <a:ext uri="{0D108BD9-81ED-4DB2-BD59-A6C34878D82A}">
                    <a16:rowId xmlns:a16="http://schemas.microsoft.com/office/drawing/2014/main" val="10009"/>
                  </a:ext>
                </a:extLst>
              </a:tr>
              <a:tr h="370840">
                <a:tc>
                  <a:txBody>
                    <a:bodyPr/>
                    <a:lstStyle/>
                    <a:p>
                      <a:pPr algn="l"/>
                      <a:r>
                        <a:rPr lang="en-US" sz="900" noProof="0" dirty="0">
                          <a:latin typeface="+mn-lt"/>
                        </a:rPr>
                        <a:t>I_b_StartWrite</a:t>
                      </a:r>
                    </a:p>
                  </a:txBody>
                  <a:tcPr anchor="ctr"/>
                </a:tc>
                <a:tc>
                  <a:txBody>
                    <a:bodyPr/>
                    <a:lstStyle/>
                    <a:p>
                      <a:pPr algn="l"/>
                      <a:r>
                        <a:rPr lang="en-US" sz="900" noProof="0">
                          <a:latin typeface="+mn-lt"/>
                        </a:rPr>
                        <a:t>BOOL</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en-US" sz="900" noProof="0" dirty="0">
                          <a:latin typeface="+mn-lt"/>
                        </a:rPr>
                        <a:t>TRUE (positive edge) = Start execution of write command</a:t>
                      </a:r>
                    </a:p>
                  </a:txBody>
                  <a:tcPr anchor="ctr"/>
                </a:tc>
                <a:extLst>
                  <a:ext uri="{0D108BD9-81ED-4DB2-BD59-A6C34878D82A}">
                    <a16:rowId xmlns:a16="http://schemas.microsoft.com/office/drawing/2014/main" val="379071369"/>
                  </a:ext>
                </a:extLst>
              </a:tr>
              <a:tr h="370840">
                <a:tc>
                  <a:txBody>
                    <a:bodyPr/>
                    <a:lstStyle/>
                    <a:p>
                      <a:pPr algn="l"/>
                      <a:r>
                        <a:rPr lang="en-US" sz="900" noProof="0">
                          <a:latin typeface="+mn-lt"/>
                        </a:rPr>
                        <a:t>I_b_StartSpecialCommand</a:t>
                      </a:r>
                    </a:p>
                  </a:txBody>
                  <a:tcPr anchor="ctr"/>
                </a:tc>
                <a:tc>
                  <a:txBody>
                    <a:bodyPr/>
                    <a:lstStyle/>
                    <a:p>
                      <a:pPr algn="l"/>
                      <a:r>
                        <a:rPr lang="en-US" sz="900" noProof="0">
                          <a:latin typeface="+mn-lt"/>
                        </a:rPr>
                        <a:t>BOOL</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en-US" sz="900" noProof="0" dirty="0">
                          <a:latin typeface="+mn-lt"/>
                        </a:rPr>
                        <a:t>TRUE (positive edge) = Start execution of special command (freely definable command)</a:t>
                      </a:r>
                    </a:p>
                  </a:txBody>
                  <a:tcPr anchor="ctr"/>
                </a:tc>
                <a:extLst>
                  <a:ext uri="{0D108BD9-81ED-4DB2-BD59-A6C34878D82A}">
                    <a16:rowId xmlns:a16="http://schemas.microsoft.com/office/drawing/2014/main" val="2080426975"/>
                  </a:ext>
                </a:extLst>
              </a:tr>
              <a:tr h="370840">
                <a:tc>
                  <a:txBody>
                    <a:bodyPr/>
                    <a:lstStyle/>
                    <a:p>
                      <a:pPr algn="l"/>
                      <a:r>
                        <a:rPr lang="en-US" sz="900" noProof="0">
                          <a:latin typeface="+mn-lt"/>
                        </a:rPr>
                        <a:t>I_b_UserMemory_UID</a:t>
                      </a:r>
                    </a:p>
                  </a:txBody>
                  <a:tcPr anchor="ctr"/>
                </a:tc>
                <a:tc>
                  <a:txBody>
                    <a:bodyPr/>
                    <a:lstStyle/>
                    <a:p>
                      <a:pPr algn="l"/>
                      <a:r>
                        <a:rPr lang="en-US" sz="900" noProof="0">
                          <a:latin typeface="+mn-lt"/>
                        </a:rPr>
                        <a:t>BOOL</a:t>
                      </a:r>
                    </a:p>
                  </a:txBody>
                  <a:tcPr anchor="ctr"/>
                </a:tc>
                <a:tc>
                  <a:txBody>
                    <a:bodyPr/>
                    <a:lstStyle/>
                    <a:p>
                      <a:pPr algn="l"/>
                      <a:r>
                        <a:rPr lang="en-US" sz="900" noProof="0" dirty="0">
                          <a:latin typeface="+mn-lt"/>
                        </a:rPr>
                        <a:t>FALSE = Access to user data area (user memory)</a:t>
                      </a:r>
                    </a:p>
                    <a:p>
                      <a:pPr algn="l"/>
                      <a:r>
                        <a:rPr lang="en-US" sz="900" noProof="0" dirty="0">
                          <a:latin typeface="+mn-lt"/>
                        </a:rPr>
                        <a:t>TRUE = Access to </a:t>
                      </a:r>
                      <a:r>
                        <a:rPr lang="en-US" sz="900" noProof="0" dirty="0" err="1">
                          <a:latin typeface="+mn-lt"/>
                        </a:rPr>
                        <a:t>fixcode</a:t>
                      </a:r>
                      <a:r>
                        <a:rPr lang="en-US" sz="900" noProof="0" dirty="0">
                          <a:latin typeface="+mn-lt"/>
                        </a:rPr>
                        <a:t> (UID or TID)</a:t>
                      </a:r>
                    </a:p>
                  </a:txBody>
                  <a:tcPr anchor="ctr"/>
                </a:tc>
                <a:extLst>
                  <a:ext uri="{0D108BD9-81ED-4DB2-BD59-A6C34878D82A}">
                    <a16:rowId xmlns:a16="http://schemas.microsoft.com/office/drawing/2014/main" val="792747305"/>
                  </a:ext>
                </a:extLst>
              </a:tr>
              <a:tr h="370840">
                <a:tc>
                  <a:txBody>
                    <a:bodyPr/>
                    <a:lstStyle/>
                    <a:p>
                      <a:pPr algn="l"/>
                      <a:r>
                        <a:rPr lang="en-US" sz="900" noProof="0">
                          <a:latin typeface="+mn-lt"/>
                        </a:rPr>
                        <a:t>I_b_EPC</a:t>
                      </a:r>
                    </a:p>
                  </a:txBody>
                  <a:tcPr anchor="ctr"/>
                </a:tc>
                <a:tc>
                  <a:txBody>
                    <a:bodyPr/>
                    <a:lstStyle/>
                    <a:p>
                      <a:pPr algn="l"/>
                      <a:r>
                        <a:rPr lang="en-US" sz="900" noProof="0">
                          <a:latin typeface="+mn-lt"/>
                        </a:rPr>
                        <a:t>BOOL</a:t>
                      </a:r>
                    </a:p>
                  </a:txBody>
                  <a:tcPr anchor="ctr"/>
                </a:tc>
                <a:tc>
                  <a:txBody>
                    <a:bodyPr/>
                    <a:lstStyle/>
                    <a:p>
                      <a:pPr algn="l"/>
                      <a:r>
                        <a:rPr lang="en-US" sz="900" noProof="0" dirty="0">
                          <a:latin typeface="+mn-lt"/>
                        </a:rPr>
                        <a:t>FALSE = no meaning; specified by I_b_UserMemory_UID</a:t>
                      </a:r>
                    </a:p>
                    <a:p>
                      <a:pPr algn="l"/>
                      <a:r>
                        <a:rPr lang="en-US" sz="900" noProof="0" dirty="0">
                          <a:latin typeface="+mn-lt"/>
                        </a:rPr>
                        <a:t>TRUE = Access to EPC/UII area (UHF only)</a:t>
                      </a:r>
                    </a:p>
                  </a:txBody>
                  <a:tcPr anchor="ctr"/>
                </a:tc>
                <a:extLst>
                  <a:ext uri="{0D108BD9-81ED-4DB2-BD59-A6C34878D82A}">
                    <a16:rowId xmlns:a16="http://schemas.microsoft.com/office/drawing/2014/main" val="267177607"/>
                  </a:ext>
                </a:extLst>
              </a:tr>
            </a:tbl>
          </a:graphicData>
        </a:graphic>
      </p:graphicFrame>
      <p:sp>
        <p:nvSpPr>
          <p:cNvPr id="11" name="Interaktive Schaltfläche: Zur Startseite wechseln 10">
            <a:hlinkClick r:id="rId2" action="ppaction://hlinksldjump" highlightClick="1"/>
            <a:extLst>
              <a:ext uri="{FF2B5EF4-FFF2-40B4-BE49-F238E27FC236}">
                <a16:creationId xmlns:a16="http://schemas.microsoft.com/office/drawing/2014/main" id="{FB70D1B0-D563-4239-B9EB-BF5BE6992874}"/>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fik 9">
            <a:extLst>
              <a:ext uri="{FF2B5EF4-FFF2-40B4-BE49-F238E27FC236}">
                <a16:creationId xmlns:a16="http://schemas.microsoft.com/office/drawing/2014/main" id="{21618F57-7B5C-43DF-8297-996CF2A760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594" y="1844823"/>
            <a:ext cx="3971826" cy="4707678"/>
          </a:xfrm>
          <a:prstGeom prst="rect">
            <a:avLst/>
          </a:prstGeom>
        </p:spPr>
      </p:pic>
    </p:spTree>
    <p:extLst>
      <p:ext uri="{BB962C8B-B14F-4D97-AF65-F5344CB8AC3E}">
        <p14:creationId xmlns:p14="http://schemas.microsoft.com/office/powerpoint/2010/main" val="2535513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150</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Parameter QW – Q value (number time slots)</a:t>
            </a:r>
          </a:p>
          <a:p>
            <a:pPr marL="285750" indent="-285750">
              <a:buFont typeface="Arial" panose="020B0604020202020204" pitchFamily="34" charset="0"/>
              <a:buChar char="•"/>
            </a:pPr>
            <a:r>
              <a:rPr lang="en-US" sz="1000" b="0" dirty="0"/>
              <a:t>Defines the number of time slots for the tag communication with 2^QW ( number of time slots)</a:t>
            </a:r>
          </a:p>
          <a:p>
            <a:pPr marL="285750" indent="-285750">
              <a:buFont typeface="Arial" panose="020B0604020202020204" pitchFamily="34" charset="0"/>
              <a:buChar char="•"/>
            </a:pPr>
            <a:r>
              <a:rPr lang="en-US" sz="1000" b="0" dirty="0"/>
              <a:t>With an increasing number of data carrier to be identified, the value of QW must be increased to avoid </a:t>
            </a:r>
          </a:p>
          <a:p>
            <a:pPr marL="0" indent="0">
              <a:buNone/>
            </a:pPr>
            <a:r>
              <a:rPr lang="en-US" sz="1000" b="0" dirty="0"/>
              <a:t>	collisions if several tags response inside the same time slot</a:t>
            </a:r>
          </a:p>
          <a:p>
            <a:pPr marL="285750" indent="-285750">
              <a:buFont typeface="Arial" panose="020B0604020202020204" pitchFamily="34" charset="0"/>
              <a:buChar char="•"/>
            </a:pPr>
            <a:r>
              <a:rPr lang="en-US" sz="1000" b="0" dirty="0"/>
              <a:t>The number of time slots should correspond to the number of expected tags in the detection zone</a:t>
            </a:r>
          </a:p>
          <a:p>
            <a:pPr marL="285750" indent="-285750">
              <a:buFont typeface="Arial" panose="020B0604020202020204" pitchFamily="34" charset="0"/>
              <a:buChar char="•"/>
            </a:pPr>
            <a:r>
              <a:rPr lang="en-US" sz="1000" b="0" dirty="0"/>
              <a:t>Default setting: 16#02 (4 time slots)</a:t>
            </a:r>
          </a:p>
          <a:p>
            <a:pPr marL="285750" indent="-285750">
              <a:buFont typeface="Arial" panose="020B0604020202020204" pitchFamily="34" charset="0"/>
              <a:buChar char="•"/>
            </a:pPr>
            <a:r>
              <a:rPr lang="en-US" sz="1000" b="0" dirty="0"/>
              <a:t>Value range: 16#00 (1 time slot); 16#07 (128 time slots)</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feld 11">
            <a:extLst>
              <a:ext uri="{FF2B5EF4-FFF2-40B4-BE49-F238E27FC236}">
                <a16:creationId xmlns:a16="http://schemas.microsoft.com/office/drawing/2014/main" id="{3CC426DA-2851-4BB2-9C33-316AC0507CA8}"/>
              </a:ext>
            </a:extLst>
          </p:cNvPr>
          <p:cNvSpPr txBox="1"/>
          <p:nvPr/>
        </p:nvSpPr>
        <p:spPr>
          <a:xfrm>
            <a:off x="6481322" y="1512000"/>
            <a:ext cx="2555174" cy="1785104"/>
          </a:xfrm>
          <a:prstGeom prst="rect">
            <a:avLst/>
          </a:prstGeom>
          <a:noFill/>
          <a:ln>
            <a:solidFill>
              <a:schemeClr val="tx2"/>
            </a:solidFill>
          </a:ln>
        </p:spPr>
        <p:txBody>
          <a:bodyPr wrap="square" rtlCol="0">
            <a:spAutoFit/>
          </a:bodyPr>
          <a:lstStyle/>
          <a:p>
            <a:r>
              <a:rPr lang="en-US" sz="1000" dirty="0"/>
              <a:t>Switch parameter QW to 16#02 (Default setting)</a:t>
            </a:r>
          </a:p>
          <a:p>
            <a:r>
              <a:rPr lang="en-US" sz="1000" dirty="0"/>
              <a:t>Byte[0] </a:t>
            </a:r>
            <a:r>
              <a:rPr lang="en-US" sz="1000" dirty="0">
                <a:sym typeface="Wingdings" panose="05000000000000000000" pitchFamily="2" charset="2"/>
              </a:rPr>
              <a:t> 16#BF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16#51 ‘Q’ (Parameter Code)</a:t>
            </a:r>
          </a:p>
          <a:p>
            <a:r>
              <a:rPr lang="en-US" sz="1000" dirty="0"/>
              <a:t>Byte[5] </a:t>
            </a:r>
            <a:r>
              <a:rPr lang="en-US" sz="1000" dirty="0">
                <a:sym typeface="Wingdings" panose="05000000000000000000" pitchFamily="2" charset="2"/>
              </a:rPr>
              <a:t> 16#57 ‘W’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16#01 (Param. Length)</a:t>
            </a:r>
          </a:p>
          <a:p>
            <a:r>
              <a:rPr lang="en-US" sz="1000" dirty="0">
                <a:sym typeface="Wingdings" panose="05000000000000000000" pitchFamily="2" charset="2"/>
              </a:rPr>
              <a:t>Byte[8]  16#02 (</a:t>
            </a:r>
            <a:r>
              <a:rPr lang="en-US" sz="1000" dirty="0" err="1">
                <a:sym typeface="Wingdings" panose="05000000000000000000" pitchFamily="2" charset="2"/>
              </a:rPr>
              <a:t>Parame</a:t>
            </a:r>
            <a:r>
              <a:rPr lang="en-US" sz="1000" dirty="0">
                <a:sym typeface="Wingdings" panose="05000000000000000000" pitchFamily="2" charset="2"/>
              </a:rPr>
              <a:t> value)</a:t>
            </a:r>
          </a:p>
        </p:txBody>
      </p:sp>
      <p:sp>
        <p:nvSpPr>
          <p:cNvPr id="13" name="Textfeld 12">
            <a:extLst>
              <a:ext uri="{FF2B5EF4-FFF2-40B4-BE49-F238E27FC236}">
                <a16:creationId xmlns:a16="http://schemas.microsoft.com/office/drawing/2014/main" id="{46C0121A-059C-4622-A4B5-42BAF01F638F}"/>
              </a:ext>
            </a:extLst>
          </p:cNvPr>
          <p:cNvSpPr txBox="1"/>
          <p:nvPr/>
        </p:nvSpPr>
        <p:spPr>
          <a:xfrm>
            <a:off x="6481322" y="3370615"/>
            <a:ext cx="2555174" cy="1631216"/>
          </a:xfrm>
          <a:prstGeom prst="rect">
            <a:avLst/>
          </a:prstGeom>
          <a:noFill/>
          <a:ln>
            <a:solidFill>
              <a:schemeClr val="tx2"/>
            </a:solidFill>
          </a:ln>
        </p:spPr>
        <p:txBody>
          <a:bodyPr wrap="square" rtlCol="0">
            <a:spAutoFit/>
          </a:bodyPr>
          <a:lstStyle/>
          <a:p>
            <a:r>
              <a:rPr lang="en-US" sz="1000" dirty="0"/>
              <a:t>Read out parameter QW</a:t>
            </a:r>
          </a:p>
          <a:p>
            <a:r>
              <a:rPr lang="en-US" sz="1000" dirty="0"/>
              <a:t>Byte[0] </a:t>
            </a:r>
            <a:r>
              <a:rPr lang="en-US" sz="1000" dirty="0">
                <a:sym typeface="Wingdings" panose="05000000000000000000" pitchFamily="2" charset="2"/>
              </a:rPr>
              <a:t> 16#BE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16#51 ‘Q’ (Parameter Code)</a:t>
            </a:r>
          </a:p>
          <a:p>
            <a:r>
              <a:rPr lang="en-US" sz="1000" dirty="0"/>
              <a:t>Byte[5] </a:t>
            </a:r>
            <a:r>
              <a:rPr lang="en-US" sz="1000" dirty="0">
                <a:sym typeface="Wingdings" panose="05000000000000000000" pitchFamily="2" charset="2"/>
              </a:rPr>
              <a:t> 16#57 ‘W’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16#00 (</a:t>
            </a:r>
            <a:r>
              <a:rPr lang="en-US" sz="1000" dirty="0" err="1">
                <a:sym typeface="Wingdings" panose="05000000000000000000" pitchFamily="2" charset="2"/>
              </a:rPr>
              <a:t>Param</a:t>
            </a:r>
            <a:r>
              <a:rPr lang="en-US" sz="1000" dirty="0">
                <a:sym typeface="Wingdings" panose="05000000000000000000" pitchFamily="2" charset="2"/>
              </a:rPr>
              <a:t>.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p:txBody>
      </p:sp>
      <p:pic>
        <p:nvPicPr>
          <p:cNvPr id="8" name="Grafik 7">
            <a:extLst>
              <a:ext uri="{FF2B5EF4-FFF2-40B4-BE49-F238E27FC236}">
                <a16:creationId xmlns:a16="http://schemas.microsoft.com/office/drawing/2014/main" id="{57BE21BC-BF58-4994-A603-791CEC0C4D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000" y="3429000"/>
            <a:ext cx="6247476" cy="3095954"/>
          </a:xfrm>
          <a:prstGeom prst="rect">
            <a:avLst/>
          </a:prstGeom>
        </p:spPr>
      </p:pic>
    </p:spTree>
    <p:extLst>
      <p:ext uri="{BB962C8B-B14F-4D97-AF65-F5344CB8AC3E}">
        <p14:creationId xmlns:p14="http://schemas.microsoft.com/office/powerpoint/2010/main" val="721105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151</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Parameter SM – sensing mode (transmission pauses)</a:t>
            </a:r>
          </a:p>
          <a:p>
            <a:pPr marL="285750" indent="-285750">
              <a:buFont typeface="Arial" panose="020B0604020202020204" pitchFamily="34" charset="0"/>
              <a:buChar char="•"/>
            </a:pPr>
            <a:r>
              <a:rPr lang="en-US" sz="1000" b="0" dirty="0"/>
              <a:t>Sets a pause time in milliseconds during the execution of an Enhanced command</a:t>
            </a:r>
          </a:p>
          <a:p>
            <a:pPr marL="285750" indent="-285750">
              <a:buFont typeface="Arial" panose="020B0604020202020204" pitchFamily="34" charset="0"/>
              <a:buChar char="•"/>
            </a:pPr>
            <a:r>
              <a:rPr lang="en-US" sz="1000" b="0" dirty="0"/>
              <a:t>The pause takes place after the execution of all inventory rounds</a:t>
            </a:r>
          </a:p>
          <a:p>
            <a:pPr marL="285750" indent="-285750">
              <a:buFont typeface="Arial" panose="020B0604020202020204" pitchFamily="34" charset="0"/>
              <a:buChar char="•"/>
            </a:pPr>
            <a:r>
              <a:rPr lang="en-US" sz="1000" b="0" dirty="0"/>
              <a:t>Inside the pause the reader is inactive and does not emit an electromagnetic wave</a:t>
            </a:r>
          </a:p>
          <a:p>
            <a:pPr marL="285750" indent="-285750">
              <a:buFont typeface="Arial" panose="020B0604020202020204" pitchFamily="34" charset="0"/>
              <a:buChar char="•"/>
            </a:pPr>
            <a:r>
              <a:rPr lang="en-US" sz="1000" b="0" dirty="0"/>
              <a:t>Option to reduce the internal heating and place the reader in a location with higher temperatures</a:t>
            </a:r>
          </a:p>
          <a:p>
            <a:pPr marL="285750" indent="-285750">
              <a:buFont typeface="Arial" panose="020B0604020202020204" pitchFamily="34" charset="0"/>
              <a:buChar char="•"/>
            </a:pPr>
            <a:r>
              <a:rPr lang="en-US" sz="1000" b="0" dirty="0"/>
              <a:t>Default setting: 16#0064 (100ms; FR1); 16#0000 (0ms; FR2)</a:t>
            </a:r>
          </a:p>
          <a:p>
            <a:pPr marL="285750" indent="-285750">
              <a:buFont typeface="Arial" panose="020B0604020202020204" pitchFamily="34" charset="0"/>
              <a:buChar char="•"/>
            </a:pPr>
            <a:r>
              <a:rPr lang="en-US" sz="1000" b="0" dirty="0"/>
              <a:t>Value range: 16#0064…16#FFFF (100ms…65535ms; FR1); 16#0000…16#FFFF (0ms…65535ms; FR2)</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feld 11">
            <a:extLst>
              <a:ext uri="{FF2B5EF4-FFF2-40B4-BE49-F238E27FC236}">
                <a16:creationId xmlns:a16="http://schemas.microsoft.com/office/drawing/2014/main" id="{3CC426DA-2851-4BB2-9C33-316AC0507CA8}"/>
              </a:ext>
            </a:extLst>
          </p:cNvPr>
          <p:cNvSpPr txBox="1"/>
          <p:nvPr/>
        </p:nvSpPr>
        <p:spPr>
          <a:xfrm>
            <a:off x="6481322" y="1512000"/>
            <a:ext cx="2555174" cy="1938992"/>
          </a:xfrm>
          <a:prstGeom prst="rect">
            <a:avLst/>
          </a:prstGeom>
          <a:noFill/>
          <a:ln>
            <a:solidFill>
              <a:schemeClr val="tx2"/>
            </a:solidFill>
          </a:ln>
        </p:spPr>
        <p:txBody>
          <a:bodyPr wrap="square" rtlCol="0">
            <a:spAutoFit/>
          </a:bodyPr>
          <a:lstStyle/>
          <a:p>
            <a:r>
              <a:rPr lang="en-US" sz="1000" dirty="0"/>
              <a:t>Switch parameter SM to 16#0064 (Default setting FR1)</a:t>
            </a:r>
          </a:p>
          <a:p>
            <a:r>
              <a:rPr lang="en-US" sz="1000" dirty="0"/>
              <a:t>Byte[0] </a:t>
            </a:r>
            <a:r>
              <a:rPr lang="en-US" sz="1000" dirty="0">
                <a:sym typeface="Wingdings" panose="05000000000000000000" pitchFamily="2" charset="2"/>
              </a:rPr>
              <a:t> 16#BF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16#53 ‘S’ (Parameter Code)</a:t>
            </a:r>
          </a:p>
          <a:p>
            <a:r>
              <a:rPr lang="en-US" sz="1000" dirty="0"/>
              <a:t>Byte[5] </a:t>
            </a:r>
            <a:r>
              <a:rPr lang="en-US" sz="1000" dirty="0">
                <a:sym typeface="Wingdings" panose="05000000000000000000" pitchFamily="2" charset="2"/>
              </a:rPr>
              <a:t> 16#4D ‘M’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16#02 (Param.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a:p>
            <a:r>
              <a:rPr lang="en-US" sz="1000" dirty="0">
                <a:sym typeface="Wingdings" panose="05000000000000000000" pitchFamily="2" charset="2"/>
              </a:rPr>
              <a:t>Byte[8]  16#64 (</a:t>
            </a:r>
            <a:r>
              <a:rPr lang="en-US" sz="1000" dirty="0" err="1">
                <a:sym typeface="Wingdings" panose="05000000000000000000" pitchFamily="2" charset="2"/>
              </a:rPr>
              <a:t>Parame</a:t>
            </a:r>
            <a:r>
              <a:rPr lang="en-US" sz="1000" dirty="0">
                <a:sym typeface="Wingdings" panose="05000000000000000000" pitchFamily="2" charset="2"/>
              </a:rPr>
              <a:t> value)</a:t>
            </a:r>
          </a:p>
        </p:txBody>
      </p:sp>
      <p:pic>
        <p:nvPicPr>
          <p:cNvPr id="9" name="Grafik 8">
            <a:extLst>
              <a:ext uri="{FF2B5EF4-FFF2-40B4-BE49-F238E27FC236}">
                <a16:creationId xmlns:a16="http://schemas.microsoft.com/office/drawing/2014/main" id="{0E66DBEE-C7A2-418A-91A2-6DA5C7AB1C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000" y="3603058"/>
            <a:ext cx="6370320" cy="2979420"/>
          </a:xfrm>
          <a:prstGeom prst="rect">
            <a:avLst/>
          </a:prstGeom>
        </p:spPr>
      </p:pic>
      <p:sp>
        <p:nvSpPr>
          <p:cNvPr id="13" name="Textfeld 12">
            <a:extLst>
              <a:ext uri="{FF2B5EF4-FFF2-40B4-BE49-F238E27FC236}">
                <a16:creationId xmlns:a16="http://schemas.microsoft.com/office/drawing/2014/main" id="{46C0121A-059C-4622-A4B5-42BAF01F638F}"/>
              </a:ext>
            </a:extLst>
          </p:cNvPr>
          <p:cNvSpPr txBox="1"/>
          <p:nvPr/>
        </p:nvSpPr>
        <p:spPr>
          <a:xfrm>
            <a:off x="6481322" y="3519823"/>
            <a:ext cx="2555174" cy="1631216"/>
          </a:xfrm>
          <a:prstGeom prst="rect">
            <a:avLst/>
          </a:prstGeom>
          <a:noFill/>
          <a:ln>
            <a:solidFill>
              <a:schemeClr val="tx2"/>
            </a:solidFill>
          </a:ln>
        </p:spPr>
        <p:txBody>
          <a:bodyPr wrap="square" rtlCol="0">
            <a:spAutoFit/>
          </a:bodyPr>
          <a:lstStyle/>
          <a:p>
            <a:r>
              <a:rPr lang="en-US" sz="1000" dirty="0"/>
              <a:t>Read out parameter SM</a:t>
            </a:r>
          </a:p>
          <a:p>
            <a:r>
              <a:rPr lang="en-US" sz="1000" dirty="0"/>
              <a:t>Byte[0] </a:t>
            </a:r>
            <a:r>
              <a:rPr lang="en-US" sz="1000" dirty="0">
                <a:sym typeface="Wingdings" panose="05000000000000000000" pitchFamily="2" charset="2"/>
              </a:rPr>
              <a:t> 16#BE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16#53 ‘S’ (Parameter Code)</a:t>
            </a:r>
          </a:p>
          <a:p>
            <a:r>
              <a:rPr lang="en-US" sz="1000" dirty="0"/>
              <a:t>Byte[5] </a:t>
            </a:r>
            <a:r>
              <a:rPr lang="en-US" sz="1000" dirty="0">
                <a:sym typeface="Wingdings" panose="05000000000000000000" pitchFamily="2" charset="2"/>
              </a:rPr>
              <a:t> 16#4D ‘M’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16#00 (</a:t>
            </a:r>
            <a:r>
              <a:rPr lang="en-US" sz="1000" dirty="0" err="1">
                <a:sym typeface="Wingdings" panose="05000000000000000000" pitchFamily="2" charset="2"/>
              </a:rPr>
              <a:t>Param</a:t>
            </a:r>
            <a:r>
              <a:rPr lang="en-US" sz="1000" dirty="0">
                <a:sym typeface="Wingdings" panose="05000000000000000000" pitchFamily="2" charset="2"/>
              </a:rPr>
              <a:t>.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p:txBody>
      </p:sp>
    </p:spTree>
    <p:extLst>
      <p:ext uri="{BB962C8B-B14F-4D97-AF65-F5344CB8AC3E}">
        <p14:creationId xmlns:p14="http://schemas.microsoft.com/office/powerpoint/2010/main" val="174387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152</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Parameter TA – tries allowed</a:t>
            </a:r>
          </a:p>
          <a:p>
            <a:pPr marL="285750" indent="-285750">
              <a:buFont typeface="Arial" panose="020B0604020202020204" pitchFamily="34" charset="0"/>
              <a:buChar char="•"/>
            </a:pPr>
            <a:r>
              <a:rPr lang="en-US" sz="1000" b="0" dirty="0"/>
              <a:t>Defines the number of the allowed read and write attempts for the access of a data carrier</a:t>
            </a:r>
          </a:p>
          <a:p>
            <a:pPr marL="285750" indent="-285750">
              <a:buFont typeface="Arial" panose="020B0604020202020204" pitchFamily="34" charset="0"/>
              <a:buChar char="•"/>
            </a:pPr>
            <a:r>
              <a:rPr lang="en-US" sz="1000" b="0" dirty="0"/>
              <a:t>By increasing the parameter value you achieve a more reliable reading and writing process but the </a:t>
            </a:r>
          </a:p>
          <a:p>
            <a:pPr marL="0" indent="0">
              <a:buNone/>
            </a:pPr>
            <a:r>
              <a:rPr lang="en-US" sz="1000" b="0" dirty="0"/>
              <a:t>	response time of the system increase</a:t>
            </a:r>
          </a:p>
          <a:p>
            <a:pPr marL="285750" indent="-285750">
              <a:buFont typeface="Arial" panose="020B0604020202020204" pitchFamily="34" charset="0"/>
              <a:buChar char="•"/>
            </a:pPr>
            <a:r>
              <a:rPr lang="en-US" sz="1000" b="0" dirty="0"/>
              <a:t>When executing Enhanced commands an increasing value of TA reduce the number of pause times</a:t>
            </a:r>
          </a:p>
          <a:p>
            <a:pPr marL="285750" indent="-285750">
              <a:buFont typeface="Arial" panose="020B0604020202020204" pitchFamily="34" charset="0"/>
              <a:buChar char="•"/>
            </a:pPr>
            <a:r>
              <a:rPr lang="en-US" sz="1000" b="0" dirty="0"/>
              <a:t>Default setting: 16#02</a:t>
            </a:r>
          </a:p>
          <a:p>
            <a:pPr marL="285750" indent="-285750">
              <a:buFont typeface="Arial" panose="020B0604020202020204" pitchFamily="34" charset="0"/>
              <a:buChar char="•"/>
            </a:pPr>
            <a:r>
              <a:rPr lang="en-US" sz="1000" b="0" dirty="0"/>
              <a:t>Value range: 16#01…16#FF</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feld 11">
            <a:extLst>
              <a:ext uri="{FF2B5EF4-FFF2-40B4-BE49-F238E27FC236}">
                <a16:creationId xmlns:a16="http://schemas.microsoft.com/office/drawing/2014/main" id="{3CC426DA-2851-4BB2-9C33-316AC0507CA8}"/>
              </a:ext>
            </a:extLst>
          </p:cNvPr>
          <p:cNvSpPr txBox="1"/>
          <p:nvPr/>
        </p:nvSpPr>
        <p:spPr>
          <a:xfrm>
            <a:off x="6481322" y="1512000"/>
            <a:ext cx="2555174" cy="1785104"/>
          </a:xfrm>
          <a:prstGeom prst="rect">
            <a:avLst/>
          </a:prstGeom>
          <a:noFill/>
          <a:ln>
            <a:solidFill>
              <a:schemeClr val="tx2"/>
            </a:solidFill>
          </a:ln>
        </p:spPr>
        <p:txBody>
          <a:bodyPr wrap="square" rtlCol="0">
            <a:spAutoFit/>
          </a:bodyPr>
          <a:lstStyle/>
          <a:p>
            <a:r>
              <a:rPr lang="en-US" sz="1000" dirty="0"/>
              <a:t>Switch parameter TA to 16#02 (Default setting)</a:t>
            </a:r>
          </a:p>
          <a:p>
            <a:r>
              <a:rPr lang="en-US" sz="1000" dirty="0"/>
              <a:t>Byte[0] </a:t>
            </a:r>
            <a:r>
              <a:rPr lang="en-US" sz="1000" dirty="0">
                <a:sym typeface="Wingdings" panose="05000000000000000000" pitchFamily="2" charset="2"/>
              </a:rPr>
              <a:t> 16#BF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16#54 ‘T’ (Parameter Code)</a:t>
            </a:r>
          </a:p>
          <a:p>
            <a:r>
              <a:rPr lang="en-US" sz="1000" dirty="0"/>
              <a:t>Byte[5] </a:t>
            </a:r>
            <a:r>
              <a:rPr lang="en-US" sz="1000" dirty="0">
                <a:sym typeface="Wingdings" panose="05000000000000000000" pitchFamily="2" charset="2"/>
              </a:rPr>
              <a:t> 16#41 ‘A’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16#01 (Param. Length)</a:t>
            </a:r>
          </a:p>
          <a:p>
            <a:r>
              <a:rPr lang="en-US" sz="1000" dirty="0">
                <a:sym typeface="Wingdings" panose="05000000000000000000" pitchFamily="2" charset="2"/>
              </a:rPr>
              <a:t>Byte[8]  16#02 (</a:t>
            </a:r>
            <a:r>
              <a:rPr lang="en-US" sz="1000" dirty="0" err="1">
                <a:sym typeface="Wingdings" panose="05000000000000000000" pitchFamily="2" charset="2"/>
              </a:rPr>
              <a:t>Parame</a:t>
            </a:r>
            <a:r>
              <a:rPr lang="en-US" sz="1000" dirty="0">
                <a:sym typeface="Wingdings" panose="05000000000000000000" pitchFamily="2" charset="2"/>
              </a:rPr>
              <a:t> value)</a:t>
            </a:r>
          </a:p>
        </p:txBody>
      </p:sp>
      <p:pic>
        <p:nvPicPr>
          <p:cNvPr id="8" name="Grafik 7">
            <a:extLst>
              <a:ext uri="{FF2B5EF4-FFF2-40B4-BE49-F238E27FC236}">
                <a16:creationId xmlns:a16="http://schemas.microsoft.com/office/drawing/2014/main" id="{73F99622-2DA7-4E51-9982-3521ABFC93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999" y="3603058"/>
            <a:ext cx="6327161" cy="2949443"/>
          </a:xfrm>
          <a:prstGeom prst="rect">
            <a:avLst/>
          </a:prstGeom>
        </p:spPr>
      </p:pic>
      <p:sp>
        <p:nvSpPr>
          <p:cNvPr id="13" name="Textfeld 12">
            <a:extLst>
              <a:ext uri="{FF2B5EF4-FFF2-40B4-BE49-F238E27FC236}">
                <a16:creationId xmlns:a16="http://schemas.microsoft.com/office/drawing/2014/main" id="{46C0121A-059C-4622-A4B5-42BAF01F638F}"/>
              </a:ext>
            </a:extLst>
          </p:cNvPr>
          <p:cNvSpPr txBox="1"/>
          <p:nvPr/>
        </p:nvSpPr>
        <p:spPr>
          <a:xfrm>
            <a:off x="6481322" y="3357576"/>
            <a:ext cx="2555174" cy="1631216"/>
          </a:xfrm>
          <a:prstGeom prst="rect">
            <a:avLst/>
          </a:prstGeom>
          <a:noFill/>
          <a:ln>
            <a:solidFill>
              <a:schemeClr val="tx2"/>
            </a:solidFill>
          </a:ln>
        </p:spPr>
        <p:txBody>
          <a:bodyPr wrap="square" rtlCol="0">
            <a:spAutoFit/>
          </a:bodyPr>
          <a:lstStyle/>
          <a:p>
            <a:r>
              <a:rPr lang="en-US" sz="1000" dirty="0"/>
              <a:t>Read out parameter TA</a:t>
            </a:r>
          </a:p>
          <a:p>
            <a:r>
              <a:rPr lang="en-US" sz="1000" dirty="0"/>
              <a:t>Byte[0] </a:t>
            </a:r>
            <a:r>
              <a:rPr lang="en-US" sz="1000" dirty="0">
                <a:sym typeface="Wingdings" panose="05000000000000000000" pitchFamily="2" charset="2"/>
              </a:rPr>
              <a:t> 16#BE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16#54 ‘T’ (Parameter Code)</a:t>
            </a:r>
          </a:p>
          <a:p>
            <a:r>
              <a:rPr lang="en-US" sz="1000" dirty="0"/>
              <a:t>Byte[5] </a:t>
            </a:r>
            <a:r>
              <a:rPr lang="en-US" sz="1000" dirty="0">
                <a:sym typeface="Wingdings" panose="05000000000000000000" pitchFamily="2" charset="2"/>
              </a:rPr>
              <a:t> 16#41 ‘A’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16#00 (</a:t>
            </a:r>
            <a:r>
              <a:rPr lang="en-US" sz="1000" dirty="0" err="1">
                <a:sym typeface="Wingdings" panose="05000000000000000000" pitchFamily="2" charset="2"/>
              </a:rPr>
              <a:t>Param</a:t>
            </a:r>
            <a:r>
              <a:rPr lang="en-US" sz="1000" dirty="0">
                <a:sym typeface="Wingdings" panose="05000000000000000000" pitchFamily="2" charset="2"/>
              </a:rPr>
              <a:t>.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p:txBody>
      </p:sp>
    </p:spTree>
    <p:extLst>
      <p:ext uri="{BB962C8B-B14F-4D97-AF65-F5344CB8AC3E}">
        <p14:creationId xmlns:p14="http://schemas.microsoft.com/office/powerpoint/2010/main" val="161316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153</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Parameter PT – power transmit (output power)</a:t>
            </a:r>
          </a:p>
          <a:p>
            <a:pPr marL="285750" indent="-285750">
              <a:buFont typeface="Arial" panose="020B0604020202020204" pitchFamily="34" charset="0"/>
              <a:buChar char="•"/>
            </a:pPr>
            <a:r>
              <a:rPr lang="en-US" sz="1000" b="0" dirty="0"/>
              <a:t>Set the output power in </a:t>
            </a:r>
            <a:r>
              <a:rPr lang="en-US" sz="1000" b="0" dirty="0" err="1"/>
              <a:t>mW</a:t>
            </a:r>
            <a:r>
              <a:rPr lang="en-US" sz="1000" b="0" dirty="0"/>
              <a:t> of the system</a:t>
            </a:r>
          </a:p>
          <a:p>
            <a:pPr marL="285750" indent="-285750">
              <a:buFont typeface="Arial" panose="020B0604020202020204" pitchFamily="34" charset="0"/>
              <a:buChar char="•"/>
            </a:pPr>
            <a:r>
              <a:rPr lang="en-US" sz="1000" b="0" dirty="0"/>
              <a:t>The range of the output power and the default setting depends on the country specific regulations</a:t>
            </a:r>
          </a:p>
          <a:p>
            <a:pPr marL="285750" indent="-285750">
              <a:buFont typeface="Arial" panose="020B0604020202020204" pitchFamily="34" charset="0"/>
              <a:buChar char="•"/>
            </a:pPr>
            <a:r>
              <a:rPr lang="en-US" sz="1000" b="0" dirty="0"/>
              <a:t>The configuration of several levels (PT1, PT2 …PT10) for an output power ramp is possible</a:t>
            </a:r>
          </a:p>
          <a:p>
            <a:pPr marL="285750" indent="-285750">
              <a:buFont typeface="Arial" panose="020B0604020202020204" pitchFamily="34" charset="0"/>
              <a:buChar char="•"/>
            </a:pPr>
            <a:r>
              <a:rPr lang="en-US" sz="1000" b="0" dirty="0"/>
              <a:t>With the configuration of several power levels the execution time of a command increase</a:t>
            </a:r>
          </a:p>
          <a:p>
            <a:pPr marL="285750" indent="-285750">
              <a:buFont typeface="Arial" panose="020B0604020202020204" pitchFamily="34" charset="0"/>
              <a:buChar char="•"/>
            </a:pPr>
            <a:r>
              <a:rPr lang="en-US" sz="1000" b="0" dirty="0"/>
              <a:t>Default setting: PT1 = 16#0032 (50mW; FR1-01); 16#007D (125mW; FR2-02); 16#0050 (80mW; FR2-03)</a:t>
            </a:r>
          </a:p>
          <a:p>
            <a:pPr marL="285750" indent="-285750">
              <a:buFont typeface="Arial" panose="020B0604020202020204" pitchFamily="34" charset="0"/>
              <a:buChar char="•"/>
            </a:pPr>
            <a:r>
              <a:rPr lang="en-US" sz="1000" b="0" dirty="0"/>
              <a:t>Value range: 3, 4, 5, 6, 8, 10, 13, 15, 20, 25, 30, 40, 50, 60, 80, 100, 125, 150, 200, 250, 300, 400, 500, </a:t>
            </a:r>
          </a:p>
          <a:p>
            <a:pPr marL="0" indent="0">
              <a:buNone/>
            </a:pPr>
            <a:r>
              <a:rPr lang="en-US" sz="1000" b="0" dirty="0"/>
              <a:t>	600, 800, 1000, 1250, 1500, 2000, 2500, 3000, 4000 (</a:t>
            </a:r>
            <a:r>
              <a:rPr lang="en-US" sz="1000" b="0" dirty="0" err="1"/>
              <a:t>mW</a:t>
            </a:r>
            <a:r>
              <a:rPr lang="en-US" sz="1000" b="0" dirty="0"/>
              <a:t>)</a:t>
            </a:r>
          </a:p>
          <a:p>
            <a:pPr marL="285750" indent="-285750">
              <a:buFont typeface="Arial" panose="020B0604020202020204" pitchFamily="34" charset="0"/>
              <a:buChar char="•"/>
            </a:pPr>
            <a:endParaRPr lang="en-US" sz="1000" b="0" dirty="0"/>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feld 11">
            <a:extLst>
              <a:ext uri="{FF2B5EF4-FFF2-40B4-BE49-F238E27FC236}">
                <a16:creationId xmlns:a16="http://schemas.microsoft.com/office/drawing/2014/main" id="{3CC426DA-2851-4BB2-9C33-316AC0507CA8}"/>
              </a:ext>
            </a:extLst>
          </p:cNvPr>
          <p:cNvSpPr txBox="1"/>
          <p:nvPr/>
        </p:nvSpPr>
        <p:spPr>
          <a:xfrm>
            <a:off x="6481322" y="1512000"/>
            <a:ext cx="2555174" cy="1938992"/>
          </a:xfrm>
          <a:prstGeom prst="rect">
            <a:avLst/>
          </a:prstGeom>
          <a:noFill/>
          <a:ln>
            <a:solidFill>
              <a:schemeClr val="tx2"/>
            </a:solidFill>
          </a:ln>
        </p:spPr>
        <p:txBody>
          <a:bodyPr wrap="square" rtlCol="0">
            <a:spAutoFit/>
          </a:bodyPr>
          <a:lstStyle/>
          <a:p>
            <a:r>
              <a:rPr lang="en-US" sz="1000" dirty="0"/>
              <a:t>Switch parameter PT to 16#0032 (Default setting; FR1-01)</a:t>
            </a:r>
          </a:p>
          <a:p>
            <a:r>
              <a:rPr lang="en-US" sz="1000" dirty="0"/>
              <a:t>Byte[0] </a:t>
            </a:r>
            <a:r>
              <a:rPr lang="en-US" sz="1000" dirty="0">
                <a:sym typeface="Wingdings" panose="05000000000000000000" pitchFamily="2" charset="2"/>
              </a:rPr>
              <a:t> 16#BF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16#50 ‘P’ (Parameter Code)</a:t>
            </a:r>
          </a:p>
          <a:p>
            <a:r>
              <a:rPr lang="en-US" sz="1000" dirty="0"/>
              <a:t>Byte[5] </a:t>
            </a:r>
            <a:r>
              <a:rPr lang="en-US" sz="1000" dirty="0">
                <a:sym typeface="Wingdings" panose="05000000000000000000" pitchFamily="2" charset="2"/>
              </a:rPr>
              <a:t> 16#54 ‘T’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16#02 (Param.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a:p>
            <a:r>
              <a:rPr lang="en-US" sz="1000" dirty="0">
                <a:sym typeface="Wingdings" panose="05000000000000000000" pitchFamily="2" charset="2"/>
              </a:rPr>
              <a:t>Byte[9]  16#32 (</a:t>
            </a:r>
            <a:r>
              <a:rPr lang="en-US" sz="1000" dirty="0" err="1">
                <a:sym typeface="Wingdings" panose="05000000000000000000" pitchFamily="2" charset="2"/>
              </a:rPr>
              <a:t>Parame</a:t>
            </a:r>
            <a:r>
              <a:rPr lang="en-US" sz="1000" dirty="0">
                <a:sym typeface="Wingdings" panose="05000000000000000000" pitchFamily="2" charset="2"/>
              </a:rPr>
              <a:t> value)</a:t>
            </a:r>
          </a:p>
        </p:txBody>
      </p:sp>
      <p:sp>
        <p:nvSpPr>
          <p:cNvPr id="13" name="Textfeld 12">
            <a:extLst>
              <a:ext uri="{FF2B5EF4-FFF2-40B4-BE49-F238E27FC236}">
                <a16:creationId xmlns:a16="http://schemas.microsoft.com/office/drawing/2014/main" id="{46C0121A-059C-4622-A4B5-42BAF01F638F}"/>
              </a:ext>
            </a:extLst>
          </p:cNvPr>
          <p:cNvSpPr txBox="1"/>
          <p:nvPr/>
        </p:nvSpPr>
        <p:spPr>
          <a:xfrm>
            <a:off x="6481322" y="3515798"/>
            <a:ext cx="2555174" cy="1631216"/>
          </a:xfrm>
          <a:prstGeom prst="rect">
            <a:avLst/>
          </a:prstGeom>
          <a:noFill/>
          <a:ln>
            <a:solidFill>
              <a:schemeClr val="tx2"/>
            </a:solidFill>
          </a:ln>
        </p:spPr>
        <p:txBody>
          <a:bodyPr wrap="square" rtlCol="0">
            <a:spAutoFit/>
          </a:bodyPr>
          <a:lstStyle/>
          <a:p>
            <a:r>
              <a:rPr lang="en-US" sz="1000" dirty="0"/>
              <a:t>Read out parameter PT</a:t>
            </a:r>
          </a:p>
          <a:p>
            <a:r>
              <a:rPr lang="en-US" sz="1000" dirty="0"/>
              <a:t>Byte[0] </a:t>
            </a:r>
            <a:r>
              <a:rPr lang="en-US" sz="1000" dirty="0">
                <a:sym typeface="Wingdings" panose="05000000000000000000" pitchFamily="2" charset="2"/>
              </a:rPr>
              <a:t> 16#BE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16#50 ‘P’ (Parameter Code)</a:t>
            </a:r>
          </a:p>
          <a:p>
            <a:r>
              <a:rPr lang="en-US" sz="1000" dirty="0"/>
              <a:t>Byte[5] </a:t>
            </a:r>
            <a:r>
              <a:rPr lang="en-US" sz="1000" dirty="0">
                <a:sym typeface="Wingdings" panose="05000000000000000000" pitchFamily="2" charset="2"/>
              </a:rPr>
              <a:t> 16#54 ‘T’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16#00 (</a:t>
            </a:r>
            <a:r>
              <a:rPr lang="en-US" sz="1000" dirty="0" err="1">
                <a:sym typeface="Wingdings" panose="05000000000000000000" pitchFamily="2" charset="2"/>
              </a:rPr>
              <a:t>Param</a:t>
            </a:r>
            <a:r>
              <a:rPr lang="en-US" sz="1000" dirty="0">
                <a:sym typeface="Wingdings" panose="05000000000000000000" pitchFamily="2" charset="2"/>
              </a:rPr>
              <a:t>.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p:txBody>
      </p:sp>
      <p:pic>
        <p:nvPicPr>
          <p:cNvPr id="9" name="Grafik 8">
            <a:extLst>
              <a:ext uri="{FF2B5EF4-FFF2-40B4-BE49-F238E27FC236}">
                <a16:creationId xmlns:a16="http://schemas.microsoft.com/office/drawing/2014/main" id="{E4DEB18B-00E6-456A-B34E-5C4272F4909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000" y="3284984"/>
            <a:ext cx="4414122" cy="3258716"/>
          </a:xfrm>
          <a:prstGeom prst="rect">
            <a:avLst/>
          </a:prstGeom>
        </p:spPr>
      </p:pic>
    </p:spTree>
    <p:extLst>
      <p:ext uri="{BB962C8B-B14F-4D97-AF65-F5344CB8AC3E}">
        <p14:creationId xmlns:p14="http://schemas.microsoft.com/office/powerpoint/2010/main" val="785978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154</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Parameter MF – measured reflection</a:t>
            </a:r>
          </a:p>
          <a:p>
            <a:pPr marL="285750" indent="-285750">
              <a:buFont typeface="Arial" panose="020B0604020202020204" pitchFamily="34" charset="0"/>
              <a:buChar char="•"/>
            </a:pPr>
            <a:r>
              <a:rPr lang="en-US" sz="1000" b="0" dirty="0"/>
              <a:t>This parameter is only readable if the horizontal or the vertical polarization plane is activated </a:t>
            </a:r>
          </a:p>
          <a:p>
            <a:pPr marL="0" indent="0">
              <a:buNone/>
            </a:pPr>
            <a:r>
              <a:rPr lang="en-US" sz="1000" b="0" dirty="0"/>
              <a:t>	(parameter AP = “H” or “V”)</a:t>
            </a:r>
          </a:p>
          <a:p>
            <a:pPr marL="285750" indent="-285750">
              <a:buFont typeface="Arial" panose="020B0604020202020204" pitchFamily="34" charset="0"/>
              <a:buChar char="•"/>
            </a:pPr>
            <a:r>
              <a:rPr lang="en-US" sz="1000" b="0" dirty="0"/>
              <a:t>If the Combined Mode is activated no measurement is possible</a:t>
            </a:r>
          </a:p>
          <a:p>
            <a:pPr marL="285750" indent="-285750">
              <a:buFont typeface="Arial" panose="020B0604020202020204" pitchFamily="34" charset="0"/>
              <a:buChar char="•"/>
            </a:pPr>
            <a:r>
              <a:rPr lang="en-US" sz="1000" b="0" dirty="0"/>
              <a:t>The parameter measure the reflected transmission power of the antenna and the environment</a:t>
            </a:r>
          </a:p>
          <a:p>
            <a:pPr marL="285750" indent="-285750">
              <a:buFont typeface="Arial" panose="020B0604020202020204" pitchFamily="34" charset="0"/>
              <a:buChar char="•"/>
            </a:pPr>
            <a:r>
              <a:rPr lang="en-US" sz="1000" b="0" dirty="0"/>
              <a:t>The reflection measured for each transmission channel (see parameter CD and NC) and respond </a:t>
            </a:r>
          </a:p>
          <a:p>
            <a:pPr marL="0" indent="0">
              <a:buNone/>
            </a:pPr>
            <a:r>
              <a:rPr lang="en-US" sz="1000" b="0" dirty="0"/>
              <a:t>	in a Byte for each channel</a:t>
            </a:r>
          </a:p>
          <a:p>
            <a:pPr marL="285750" indent="-285750">
              <a:buFont typeface="Arial" panose="020B0604020202020204" pitchFamily="34" charset="0"/>
              <a:buChar char="•"/>
            </a:pPr>
            <a:r>
              <a:rPr lang="en-US" sz="1000" b="0" dirty="0"/>
              <a:t>To obtain the reflected power in dBm subtract 100 from the response value in decimal format</a:t>
            </a:r>
          </a:p>
          <a:p>
            <a:pPr marL="285750" indent="-285750">
              <a:buFont typeface="Arial" panose="020B0604020202020204" pitchFamily="34" charset="0"/>
              <a:buChar char="•"/>
            </a:pPr>
            <a:r>
              <a:rPr lang="en-US" sz="1000" b="0" dirty="0"/>
              <a:t>Option to check the influence of the environmental conditions to the performance of the reader</a:t>
            </a:r>
          </a:p>
          <a:p>
            <a:pPr marL="0" indent="0">
              <a:buNone/>
            </a:pPr>
            <a:endParaRPr lang="en-US" sz="1000" b="0" dirty="0"/>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feld 12">
            <a:extLst>
              <a:ext uri="{FF2B5EF4-FFF2-40B4-BE49-F238E27FC236}">
                <a16:creationId xmlns:a16="http://schemas.microsoft.com/office/drawing/2014/main" id="{46C0121A-059C-4622-A4B5-42BAF01F638F}"/>
              </a:ext>
            </a:extLst>
          </p:cNvPr>
          <p:cNvSpPr txBox="1"/>
          <p:nvPr/>
        </p:nvSpPr>
        <p:spPr>
          <a:xfrm>
            <a:off x="6426313" y="1512000"/>
            <a:ext cx="2555174" cy="1631216"/>
          </a:xfrm>
          <a:prstGeom prst="rect">
            <a:avLst/>
          </a:prstGeom>
          <a:noFill/>
          <a:ln>
            <a:solidFill>
              <a:schemeClr val="tx2"/>
            </a:solidFill>
          </a:ln>
        </p:spPr>
        <p:txBody>
          <a:bodyPr wrap="square" rtlCol="0">
            <a:spAutoFit/>
          </a:bodyPr>
          <a:lstStyle/>
          <a:p>
            <a:r>
              <a:rPr lang="en-US" sz="1000" dirty="0"/>
              <a:t>Read out parameter MF</a:t>
            </a:r>
          </a:p>
          <a:p>
            <a:r>
              <a:rPr lang="en-US" sz="1000" dirty="0"/>
              <a:t>Byte[0] </a:t>
            </a:r>
            <a:r>
              <a:rPr lang="en-US" sz="1000" dirty="0">
                <a:sym typeface="Wingdings" panose="05000000000000000000" pitchFamily="2" charset="2"/>
              </a:rPr>
              <a:t> 16#BE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16#4D ‘M’ (Parameter Code)</a:t>
            </a:r>
          </a:p>
          <a:p>
            <a:r>
              <a:rPr lang="en-US" sz="1000" dirty="0"/>
              <a:t>Byte[5] </a:t>
            </a:r>
            <a:r>
              <a:rPr lang="en-US" sz="1000" dirty="0">
                <a:sym typeface="Wingdings" panose="05000000000000000000" pitchFamily="2" charset="2"/>
              </a:rPr>
              <a:t> 16#46 ‘F’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16#00 (</a:t>
            </a:r>
            <a:r>
              <a:rPr lang="en-US" sz="1000" dirty="0" err="1">
                <a:sym typeface="Wingdings" panose="05000000000000000000" pitchFamily="2" charset="2"/>
              </a:rPr>
              <a:t>Param</a:t>
            </a:r>
            <a:r>
              <a:rPr lang="en-US" sz="1000" dirty="0">
                <a:sym typeface="Wingdings" panose="05000000000000000000" pitchFamily="2" charset="2"/>
              </a:rPr>
              <a:t>.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p:txBody>
      </p:sp>
      <p:pic>
        <p:nvPicPr>
          <p:cNvPr id="8" name="Grafik 7">
            <a:extLst>
              <a:ext uri="{FF2B5EF4-FFF2-40B4-BE49-F238E27FC236}">
                <a16:creationId xmlns:a16="http://schemas.microsoft.com/office/drawing/2014/main" id="{211F5458-0483-4018-9C7E-496ABD79A2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000" y="3933056"/>
            <a:ext cx="7985848" cy="2591898"/>
          </a:xfrm>
          <a:prstGeom prst="rect">
            <a:avLst/>
          </a:prstGeom>
        </p:spPr>
      </p:pic>
    </p:spTree>
    <p:extLst>
      <p:ext uri="{BB962C8B-B14F-4D97-AF65-F5344CB8AC3E}">
        <p14:creationId xmlns:p14="http://schemas.microsoft.com/office/powerpoint/2010/main" val="281270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155</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Parameter RC – region code</a:t>
            </a:r>
          </a:p>
          <a:p>
            <a:pPr marL="285750" indent="-285750">
              <a:buFont typeface="Arial" panose="020B0604020202020204" pitchFamily="34" charset="0"/>
              <a:buChar char="•"/>
            </a:pPr>
            <a:r>
              <a:rPr lang="en-US" sz="1000" b="0" dirty="0"/>
              <a:t>Define the region code for the heads IUH-F192-V1-FR</a:t>
            </a:r>
          </a:p>
          <a:p>
            <a:pPr marL="285750" indent="-285750">
              <a:buFont typeface="Arial" panose="020B0604020202020204" pitchFamily="34" charset="0"/>
              <a:buChar char="•"/>
            </a:pPr>
            <a:r>
              <a:rPr lang="en-US" sz="1000" b="0" dirty="0"/>
              <a:t>The region code is used to adjust the head to the radio regulations of the country of operation</a:t>
            </a:r>
          </a:p>
          <a:p>
            <a:pPr marL="285750" indent="-285750">
              <a:buFont typeface="Arial" panose="020B0604020202020204" pitchFamily="34" charset="0"/>
              <a:buChar char="•"/>
            </a:pPr>
            <a:r>
              <a:rPr lang="en-US" sz="1000" b="0" dirty="0"/>
              <a:t>When using the IUH-F190-V1-FR heads, the region code can only be read out; a change is not possible</a:t>
            </a:r>
          </a:p>
          <a:p>
            <a:pPr marL="285750" indent="-285750">
              <a:buFont typeface="Arial" panose="020B0604020202020204" pitchFamily="34" charset="0"/>
              <a:buChar char="•"/>
            </a:pPr>
            <a:endParaRPr lang="en-US" sz="1000" b="0" dirty="0"/>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feld 11">
            <a:extLst>
              <a:ext uri="{FF2B5EF4-FFF2-40B4-BE49-F238E27FC236}">
                <a16:creationId xmlns:a16="http://schemas.microsoft.com/office/drawing/2014/main" id="{3CC426DA-2851-4BB2-9C33-316AC0507CA8}"/>
              </a:ext>
            </a:extLst>
          </p:cNvPr>
          <p:cNvSpPr txBox="1"/>
          <p:nvPr/>
        </p:nvSpPr>
        <p:spPr>
          <a:xfrm>
            <a:off x="6481322" y="1512000"/>
            <a:ext cx="2555174" cy="1938992"/>
          </a:xfrm>
          <a:prstGeom prst="rect">
            <a:avLst/>
          </a:prstGeom>
          <a:noFill/>
          <a:ln>
            <a:solidFill>
              <a:schemeClr val="tx2"/>
            </a:solidFill>
          </a:ln>
        </p:spPr>
        <p:txBody>
          <a:bodyPr wrap="square" rtlCol="0">
            <a:spAutoFit/>
          </a:bodyPr>
          <a:lstStyle/>
          <a:p>
            <a:r>
              <a:rPr lang="en-US" sz="1000" dirty="0"/>
              <a:t>Switch parameter RC to 16#0001 (</a:t>
            </a:r>
            <a:r>
              <a:rPr lang="en-US" sz="1000" dirty="0" err="1"/>
              <a:t>setuo</a:t>
            </a:r>
            <a:r>
              <a:rPr lang="en-US" sz="1000" dirty="0"/>
              <a:t> for version FR1-01)</a:t>
            </a:r>
          </a:p>
          <a:p>
            <a:r>
              <a:rPr lang="en-US" sz="1000" dirty="0"/>
              <a:t>Byte[0] </a:t>
            </a:r>
            <a:r>
              <a:rPr lang="en-US" sz="1000" dirty="0">
                <a:sym typeface="Wingdings" panose="05000000000000000000" pitchFamily="2" charset="2"/>
              </a:rPr>
              <a:t> 16#BF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16#52 ‘R’ (Parameter Code)</a:t>
            </a:r>
          </a:p>
          <a:p>
            <a:r>
              <a:rPr lang="en-US" sz="1000" dirty="0"/>
              <a:t>Byte[5] </a:t>
            </a:r>
            <a:r>
              <a:rPr lang="en-US" sz="1000" dirty="0">
                <a:sym typeface="Wingdings" panose="05000000000000000000" pitchFamily="2" charset="2"/>
              </a:rPr>
              <a:t> 16#43 ‘C’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16#02 (Param.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a:p>
            <a:r>
              <a:rPr lang="en-US" sz="1000" dirty="0">
                <a:sym typeface="Wingdings" panose="05000000000000000000" pitchFamily="2" charset="2"/>
              </a:rPr>
              <a:t>Byte[9]  16#01 (</a:t>
            </a:r>
            <a:r>
              <a:rPr lang="en-US" sz="1000" dirty="0" err="1">
                <a:sym typeface="Wingdings" panose="05000000000000000000" pitchFamily="2" charset="2"/>
              </a:rPr>
              <a:t>Parame</a:t>
            </a:r>
            <a:r>
              <a:rPr lang="en-US" sz="1000" dirty="0">
                <a:sym typeface="Wingdings" panose="05000000000000000000" pitchFamily="2" charset="2"/>
              </a:rPr>
              <a:t> value)</a:t>
            </a:r>
          </a:p>
        </p:txBody>
      </p:sp>
      <p:sp>
        <p:nvSpPr>
          <p:cNvPr id="13" name="Textfeld 12">
            <a:extLst>
              <a:ext uri="{FF2B5EF4-FFF2-40B4-BE49-F238E27FC236}">
                <a16:creationId xmlns:a16="http://schemas.microsoft.com/office/drawing/2014/main" id="{46C0121A-059C-4622-A4B5-42BAF01F638F}"/>
              </a:ext>
            </a:extLst>
          </p:cNvPr>
          <p:cNvSpPr txBox="1"/>
          <p:nvPr/>
        </p:nvSpPr>
        <p:spPr>
          <a:xfrm>
            <a:off x="6481322" y="3515798"/>
            <a:ext cx="2555174" cy="1631216"/>
          </a:xfrm>
          <a:prstGeom prst="rect">
            <a:avLst/>
          </a:prstGeom>
          <a:noFill/>
          <a:ln>
            <a:solidFill>
              <a:schemeClr val="tx2"/>
            </a:solidFill>
          </a:ln>
        </p:spPr>
        <p:txBody>
          <a:bodyPr wrap="square" rtlCol="0">
            <a:spAutoFit/>
          </a:bodyPr>
          <a:lstStyle/>
          <a:p>
            <a:r>
              <a:rPr lang="en-US" sz="1000" dirty="0"/>
              <a:t>Read out parameter RC</a:t>
            </a:r>
          </a:p>
          <a:p>
            <a:r>
              <a:rPr lang="en-US" sz="1000" dirty="0"/>
              <a:t>Byte[0] </a:t>
            </a:r>
            <a:r>
              <a:rPr lang="en-US" sz="1000" dirty="0">
                <a:sym typeface="Wingdings" panose="05000000000000000000" pitchFamily="2" charset="2"/>
              </a:rPr>
              <a:t> 16#BE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16#52 ‘R’ (Parameter Code)</a:t>
            </a:r>
          </a:p>
          <a:p>
            <a:r>
              <a:rPr lang="en-US" sz="1000" dirty="0"/>
              <a:t>Byte[5] </a:t>
            </a:r>
            <a:r>
              <a:rPr lang="en-US" sz="1000" dirty="0">
                <a:sym typeface="Wingdings" panose="05000000000000000000" pitchFamily="2" charset="2"/>
              </a:rPr>
              <a:t> 16#43 ‘C’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16#00 (</a:t>
            </a:r>
            <a:r>
              <a:rPr lang="en-US" sz="1000" dirty="0" err="1">
                <a:sym typeface="Wingdings" panose="05000000000000000000" pitchFamily="2" charset="2"/>
              </a:rPr>
              <a:t>Param</a:t>
            </a:r>
            <a:r>
              <a:rPr lang="en-US" sz="1000" dirty="0">
                <a:sym typeface="Wingdings" panose="05000000000000000000" pitchFamily="2" charset="2"/>
              </a:rPr>
              <a:t>.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p:txBody>
      </p:sp>
      <p:pic>
        <p:nvPicPr>
          <p:cNvPr id="8" name="Grafik 7">
            <a:extLst>
              <a:ext uri="{FF2B5EF4-FFF2-40B4-BE49-F238E27FC236}">
                <a16:creationId xmlns:a16="http://schemas.microsoft.com/office/drawing/2014/main" id="{1D1B81EE-0AB1-4055-BFDE-0774384EF6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000" y="3450992"/>
            <a:ext cx="6187440" cy="3063240"/>
          </a:xfrm>
          <a:prstGeom prst="rect">
            <a:avLst/>
          </a:prstGeom>
        </p:spPr>
      </p:pic>
    </p:spTree>
    <p:extLst>
      <p:ext uri="{BB962C8B-B14F-4D97-AF65-F5344CB8AC3E}">
        <p14:creationId xmlns:p14="http://schemas.microsoft.com/office/powerpoint/2010/main" val="882956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156</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Parameter NC – number channels</a:t>
            </a:r>
          </a:p>
          <a:p>
            <a:pPr marL="285750" indent="-285750">
              <a:buFont typeface="Arial" panose="020B0604020202020204" pitchFamily="34" charset="0"/>
              <a:buChar char="•"/>
            </a:pPr>
            <a:r>
              <a:rPr lang="en-US" sz="1000" b="0" dirty="0"/>
              <a:t>Defines the number of Channels on which a read or write attempt is performed during an inventory cycle</a:t>
            </a:r>
          </a:p>
          <a:p>
            <a:pPr marL="285750" indent="-285750">
              <a:buFont typeface="Arial" panose="020B0604020202020204" pitchFamily="34" charset="0"/>
              <a:buChar char="•"/>
            </a:pPr>
            <a:r>
              <a:rPr lang="en-US" sz="1000" b="0" dirty="0"/>
              <a:t>For devices which use the “frequency hopping spread spectrum” as access method the parameter is </a:t>
            </a:r>
          </a:p>
          <a:p>
            <a:pPr marL="0" indent="0">
              <a:buNone/>
            </a:pPr>
            <a:r>
              <a:rPr lang="en-US" sz="1000" b="0" dirty="0"/>
              <a:t>	readable and writable (Region code: 2, 3, 7, 9, 10, 11, 12, 13, 14)</a:t>
            </a:r>
          </a:p>
          <a:p>
            <a:pPr marL="285750" indent="-285750">
              <a:buFont typeface="Arial" panose="020B0604020202020204" pitchFamily="34" charset="0"/>
              <a:buChar char="•"/>
            </a:pPr>
            <a:r>
              <a:rPr lang="en-US" sz="1000" b="0" dirty="0"/>
              <a:t>For devices which use the “parameterizable frequency list” as access method the parameter is </a:t>
            </a:r>
          </a:p>
          <a:p>
            <a:pPr marL="0" indent="0">
              <a:buNone/>
            </a:pPr>
            <a:r>
              <a:rPr lang="en-US" sz="1000" b="0" dirty="0"/>
              <a:t>	readable only (Region code: 1, 4, 5, 6, 8)</a:t>
            </a:r>
          </a:p>
          <a:p>
            <a:pPr marL="285750" indent="-285750">
              <a:buFont typeface="Arial" panose="020B0604020202020204" pitchFamily="34" charset="0"/>
              <a:buChar char="•"/>
            </a:pPr>
            <a:endParaRPr lang="en-US" sz="1000" b="0" dirty="0"/>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feld 11">
            <a:extLst>
              <a:ext uri="{FF2B5EF4-FFF2-40B4-BE49-F238E27FC236}">
                <a16:creationId xmlns:a16="http://schemas.microsoft.com/office/drawing/2014/main" id="{3CC426DA-2851-4BB2-9C33-316AC0507CA8}"/>
              </a:ext>
            </a:extLst>
          </p:cNvPr>
          <p:cNvSpPr txBox="1"/>
          <p:nvPr/>
        </p:nvSpPr>
        <p:spPr>
          <a:xfrm>
            <a:off x="6481322" y="1512000"/>
            <a:ext cx="2555174" cy="1785104"/>
          </a:xfrm>
          <a:prstGeom prst="rect">
            <a:avLst/>
          </a:prstGeom>
          <a:noFill/>
          <a:ln>
            <a:solidFill>
              <a:schemeClr val="tx2"/>
            </a:solidFill>
          </a:ln>
        </p:spPr>
        <p:txBody>
          <a:bodyPr wrap="square" rtlCol="0">
            <a:spAutoFit/>
          </a:bodyPr>
          <a:lstStyle/>
          <a:p>
            <a:r>
              <a:rPr lang="en-US" sz="1000" dirty="0"/>
              <a:t>Switch parameter NC to 16#32 (</a:t>
            </a:r>
            <a:r>
              <a:rPr lang="en-US" sz="1000" dirty="0" err="1"/>
              <a:t>setuo</a:t>
            </a:r>
            <a:r>
              <a:rPr lang="en-US" sz="1000" dirty="0"/>
              <a:t> for version FR2-02)</a:t>
            </a:r>
          </a:p>
          <a:p>
            <a:r>
              <a:rPr lang="en-US" sz="1000" dirty="0"/>
              <a:t>Byte[0] </a:t>
            </a:r>
            <a:r>
              <a:rPr lang="en-US" sz="1000" dirty="0">
                <a:sym typeface="Wingdings" panose="05000000000000000000" pitchFamily="2" charset="2"/>
              </a:rPr>
              <a:t> 16#BF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16#4E ‘N’ (Parameter Code)</a:t>
            </a:r>
          </a:p>
          <a:p>
            <a:r>
              <a:rPr lang="en-US" sz="1000" dirty="0"/>
              <a:t>Byte[5] </a:t>
            </a:r>
            <a:r>
              <a:rPr lang="en-US" sz="1000" dirty="0">
                <a:sym typeface="Wingdings" panose="05000000000000000000" pitchFamily="2" charset="2"/>
              </a:rPr>
              <a:t> 16#43 ‘C’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16#01 (Param. Length)</a:t>
            </a:r>
          </a:p>
          <a:p>
            <a:r>
              <a:rPr lang="en-US" sz="1000" dirty="0">
                <a:sym typeface="Wingdings" panose="05000000000000000000" pitchFamily="2" charset="2"/>
              </a:rPr>
              <a:t>Byte[8]  16#32 (</a:t>
            </a:r>
            <a:r>
              <a:rPr lang="en-US" sz="1000" dirty="0" err="1">
                <a:sym typeface="Wingdings" panose="05000000000000000000" pitchFamily="2" charset="2"/>
              </a:rPr>
              <a:t>Parame</a:t>
            </a:r>
            <a:r>
              <a:rPr lang="en-US" sz="1000" dirty="0">
                <a:sym typeface="Wingdings" panose="05000000000000000000" pitchFamily="2" charset="2"/>
              </a:rPr>
              <a:t> value)</a:t>
            </a:r>
          </a:p>
        </p:txBody>
      </p:sp>
      <p:sp>
        <p:nvSpPr>
          <p:cNvPr id="13" name="Textfeld 12">
            <a:extLst>
              <a:ext uri="{FF2B5EF4-FFF2-40B4-BE49-F238E27FC236}">
                <a16:creationId xmlns:a16="http://schemas.microsoft.com/office/drawing/2014/main" id="{46C0121A-059C-4622-A4B5-42BAF01F638F}"/>
              </a:ext>
            </a:extLst>
          </p:cNvPr>
          <p:cNvSpPr txBox="1"/>
          <p:nvPr/>
        </p:nvSpPr>
        <p:spPr>
          <a:xfrm>
            <a:off x="6481322" y="3361910"/>
            <a:ext cx="2555174" cy="1631216"/>
          </a:xfrm>
          <a:prstGeom prst="rect">
            <a:avLst/>
          </a:prstGeom>
          <a:noFill/>
          <a:ln>
            <a:solidFill>
              <a:schemeClr val="tx2"/>
            </a:solidFill>
          </a:ln>
        </p:spPr>
        <p:txBody>
          <a:bodyPr wrap="square" rtlCol="0">
            <a:spAutoFit/>
          </a:bodyPr>
          <a:lstStyle/>
          <a:p>
            <a:r>
              <a:rPr lang="en-US" sz="1000" dirty="0"/>
              <a:t>Read out parameter NC</a:t>
            </a:r>
          </a:p>
          <a:p>
            <a:r>
              <a:rPr lang="en-US" sz="1000" dirty="0"/>
              <a:t>Byte[0] </a:t>
            </a:r>
            <a:r>
              <a:rPr lang="en-US" sz="1000" dirty="0">
                <a:sym typeface="Wingdings" panose="05000000000000000000" pitchFamily="2" charset="2"/>
              </a:rPr>
              <a:t> 16#BE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16#4E ‘N’ (Parameter Code)</a:t>
            </a:r>
          </a:p>
          <a:p>
            <a:r>
              <a:rPr lang="en-US" sz="1000" dirty="0"/>
              <a:t>Byte[5] </a:t>
            </a:r>
            <a:r>
              <a:rPr lang="en-US" sz="1000" dirty="0">
                <a:sym typeface="Wingdings" panose="05000000000000000000" pitchFamily="2" charset="2"/>
              </a:rPr>
              <a:t> 16#43 ‘C’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16#00 (</a:t>
            </a:r>
            <a:r>
              <a:rPr lang="en-US" sz="1000" dirty="0" err="1">
                <a:sym typeface="Wingdings" panose="05000000000000000000" pitchFamily="2" charset="2"/>
              </a:rPr>
              <a:t>Param</a:t>
            </a:r>
            <a:r>
              <a:rPr lang="en-US" sz="1000" dirty="0">
                <a:sym typeface="Wingdings" panose="05000000000000000000" pitchFamily="2" charset="2"/>
              </a:rPr>
              <a:t>.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p:txBody>
      </p:sp>
      <p:pic>
        <p:nvPicPr>
          <p:cNvPr id="9" name="Grafik 8">
            <a:extLst>
              <a:ext uri="{FF2B5EF4-FFF2-40B4-BE49-F238E27FC236}">
                <a16:creationId xmlns:a16="http://schemas.microsoft.com/office/drawing/2014/main" id="{915280D5-C47C-4F76-BFAF-AF890771E3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000" y="3515798"/>
            <a:ext cx="6259587" cy="3036534"/>
          </a:xfrm>
          <a:prstGeom prst="rect">
            <a:avLst/>
          </a:prstGeom>
        </p:spPr>
      </p:pic>
    </p:spTree>
    <p:extLst>
      <p:ext uri="{BB962C8B-B14F-4D97-AF65-F5344CB8AC3E}">
        <p14:creationId xmlns:p14="http://schemas.microsoft.com/office/powerpoint/2010/main" val="929944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157</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Parameter FL – filter list</a:t>
            </a:r>
          </a:p>
          <a:p>
            <a:pPr marL="285750" indent="-285750">
              <a:buFont typeface="Arial" panose="020B0604020202020204" pitchFamily="34" charset="0"/>
              <a:buChar char="•"/>
            </a:pPr>
            <a:r>
              <a:rPr lang="en-US" sz="1000" b="0" dirty="0"/>
              <a:t>This parameter is only readable and contain the current configuration of the filter mask</a:t>
            </a:r>
          </a:p>
          <a:p>
            <a:pPr marL="285750" indent="-285750">
              <a:buFont typeface="Arial" panose="020B0604020202020204" pitchFamily="34" charset="0"/>
              <a:buChar char="•"/>
            </a:pPr>
            <a:r>
              <a:rPr lang="en-US" sz="1000" b="0" dirty="0"/>
              <a:t>There are 3 filter mask available (mask 0, 1 and 2)</a:t>
            </a:r>
          </a:p>
          <a:p>
            <a:pPr marL="285750" indent="-285750">
              <a:buFont typeface="Arial" panose="020B0604020202020204" pitchFamily="34" charset="0"/>
              <a:buChar char="•"/>
            </a:pPr>
            <a:r>
              <a:rPr lang="en-US" sz="1000" b="0" dirty="0"/>
              <a:t>The filter mask must be set using the FI command (via Special command)</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feld 12">
            <a:extLst>
              <a:ext uri="{FF2B5EF4-FFF2-40B4-BE49-F238E27FC236}">
                <a16:creationId xmlns:a16="http://schemas.microsoft.com/office/drawing/2014/main" id="{46C0121A-059C-4622-A4B5-42BAF01F638F}"/>
              </a:ext>
            </a:extLst>
          </p:cNvPr>
          <p:cNvSpPr txBox="1"/>
          <p:nvPr/>
        </p:nvSpPr>
        <p:spPr>
          <a:xfrm>
            <a:off x="6408826" y="1512000"/>
            <a:ext cx="2555174" cy="1631216"/>
          </a:xfrm>
          <a:prstGeom prst="rect">
            <a:avLst/>
          </a:prstGeom>
          <a:noFill/>
          <a:ln>
            <a:solidFill>
              <a:schemeClr val="tx2"/>
            </a:solidFill>
          </a:ln>
        </p:spPr>
        <p:txBody>
          <a:bodyPr wrap="square" rtlCol="0">
            <a:spAutoFit/>
          </a:bodyPr>
          <a:lstStyle/>
          <a:p>
            <a:r>
              <a:rPr lang="en-US" sz="1000" dirty="0"/>
              <a:t>Read out parameter Filter Mask 0</a:t>
            </a:r>
          </a:p>
          <a:p>
            <a:r>
              <a:rPr lang="en-US" sz="1000" dirty="0"/>
              <a:t>Byte[0] </a:t>
            </a:r>
            <a:r>
              <a:rPr lang="en-US" sz="1000" dirty="0">
                <a:sym typeface="Wingdings" panose="05000000000000000000" pitchFamily="2" charset="2"/>
              </a:rPr>
              <a:t> 16#BE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16#46 ‘F’ (Parameter Code)</a:t>
            </a:r>
          </a:p>
          <a:p>
            <a:r>
              <a:rPr lang="en-US" sz="1000" dirty="0"/>
              <a:t>Byte[5] </a:t>
            </a:r>
            <a:r>
              <a:rPr lang="en-US" sz="1000" dirty="0">
                <a:sym typeface="Wingdings" panose="05000000000000000000" pitchFamily="2" charset="2"/>
              </a:rPr>
              <a:t> 16#4C ‘L’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16#01 (Param.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p:txBody>
      </p:sp>
      <p:pic>
        <p:nvPicPr>
          <p:cNvPr id="8" name="Grafik 7">
            <a:extLst>
              <a:ext uri="{FF2B5EF4-FFF2-40B4-BE49-F238E27FC236}">
                <a16:creationId xmlns:a16="http://schemas.microsoft.com/office/drawing/2014/main" id="{48B90D33-F8E1-4465-9378-75957DA047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000" y="2564904"/>
            <a:ext cx="4192835" cy="4002827"/>
          </a:xfrm>
          <a:prstGeom prst="rect">
            <a:avLst/>
          </a:prstGeom>
        </p:spPr>
      </p:pic>
    </p:spTree>
    <p:extLst>
      <p:ext uri="{BB962C8B-B14F-4D97-AF65-F5344CB8AC3E}">
        <p14:creationId xmlns:p14="http://schemas.microsoft.com/office/powerpoint/2010/main" val="2947133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158</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Parameter SE – session</a:t>
            </a:r>
          </a:p>
          <a:p>
            <a:pPr marL="285750" indent="-285750">
              <a:buFont typeface="Arial" panose="020B0604020202020204" pitchFamily="34" charset="0"/>
              <a:buChar char="•"/>
            </a:pPr>
            <a:r>
              <a:rPr lang="en-US" sz="1000" b="0" dirty="0"/>
              <a:t>This parameter is only for Service! Do not change it !!!</a:t>
            </a:r>
          </a:p>
          <a:p>
            <a:pPr marL="285750" indent="-285750">
              <a:buFont typeface="Arial" panose="020B0604020202020204" pitchFamily="34" charset="0"/>
              <a:buChar char="•"/>
            </a:pPr>
            <a:r>
              <a:rPr lang="en-US" sz="1000" b="0" dirty="0"/>
              <a:t>Session 0: 16#00; Session 1: 16#01; Session 2: 16#02; Session 3: 16#03</a:t>
            </a:r>
          </a:p>
          <a:p>
            <a:pPr marL="285750" indent="-285750">
              <a:buFont typeface="Arial" panose="020B0604020202020204" pitchFamily="34" charset="0"/>
              <a:buChar char="•"/>
            </a:pPr>
            <a:r>
              <a:rPr lang="en-US" sz="1000" b="0" dirty="0"/>
              <a:t>Default: 16#01 (Session 1)</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feld 11">
            <a:extLst>
              <a:ext uri="{FF2B5EF4-FFF2-40B4-BE49-F238E27FC236}">
                <a16:creationId xmlns:a16="http://schemas.microsoft.com/office/drawing/2014/main" id="{3CC426DA-2851-4BB2-9C33-316AC0507CA8}"/>
              </a:ext>
            </a:extLst>
          </p:cNvPr>
          <p:cNvSpPr txBox="1"/>
          <p:nvPr/>
        </p:nvSpPr>
        <p:spPr>
          <a:xfrm>
            <a:off x="6481322" y="1512000"/>
            <a:ext cx="2555174" cy="1631216"/>
          </a:xfrm>
          <a:prstGeom prst="rect">
            <a:avLst/>
          </a:prstGeom>
          <a:noFill/>
          <a:ln>
            <a:solidFill>
              <a:schemeClr val="tx2"/>
            </a:solidFill>
          </a:ln>
        </p:spPr>
        <p:txBody>
          <a:bodyPr wrap="square" rtlCol="0">
            <a:spAutoFit/>
          </a:bodyPr>
          <a:lstStyle/>
          <a:p>
            <a:r>
              <a:rPr lang="en-US" sz="1000" dirty="0"/>
              <a:t>Switch parameter SE to 16#02 </a:t>
            </a:r>
          </a:p>
          <a:p>
            <a:r>
              <a:rPr lang="en-US" sz="1000" dirty="0"/>
              <a:t>Byte[0] </a:t>
            </a:r>
            <a:r>
              <a:rPr lang="en-US" sz="1000" dirty="0">
                <a:sym typeface="Wingdings" panose="05000000000000000000" pitchFamily="2" charset="2"/>
              </a:rPr>
              <a:t> 16#BF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16#53 ‘S’ (Parameter Code)</a:t>
            </a:r>
          </a:p>
          <a:p>
            <a:r>
              <a:rPr lang="en-US" sz="1000" dirty="0"/>
              <a:t>Byte[5] </a:t>
            </a:r>
            <a:r>
              <a:rPr lang="en-US" sz="1000" dirty="0">
                <a:sym typeface="Wingdings" panose="05000000000000000000" pitchFamily="2" charset="2"/>
              </a:rPr>
              <a:t> 16#45 ‘E’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16#01 (Param. Length)</a:t>
            </a:r>
          </a:p>
          <a:p>
            <a:r>
              <a:rPr lang="en-US" sz="1000" dirty="0">
                <a:sym typeface="Wingdings" panose="05000000000000000000" pitchFamily="2" charset="2"/>
              </a:rPr>
              <a:t>Byte[8]  16#02 (</a:t>
            </a:r>
            <a:r>
              <a:rPr lang="en-US" sz="1000" dirty="0" err="1">
                <a:sym typeface="Wingdings" panose="05000000000000000000" pitchFamily="2" charset="2"/>
              </a:rPr>
              <a:t>Parame</a:t>
            </a:r>
            <a:r>
              <a:rPr lang="en-US" sz="1000" dirty="0">
                <a:sym typeface="Wingdings" panose="05000000000000000000" pitchFamily="2" charset="2"/>
              </a:rPr>
              <a:t> value)</a:t>
            </a:r>
          </a:p>
        </p:txBody>
      </p:sp>
      <p:sp>
        <p:nvSpPr>
          <p:cNvPr id="13" name="Textfeld 12">
            <a:extLst>
              <a:ext uri="{FF2B5EF4-FFF2-40B4-BE49-F238E27FC236}">
                <a16:creationId xmlns:a16="http://schemas.microsoft.com/office/drawing/2014/main" id="{46C0121A-059C-4622-A4B5-42BAF01F638F}"/>
              </a:ext>
            </a:extLst>
          </p:cNvPr>
          <p:cNvSpPr txBox="1"/>
          <p:nvPr/>
        </p:nvSpPr>
        <p:spPr>
          <a:xfrm>
            <a:off x="6481322" y="3203688"/>
            <a:ext cx="2555174" cy="1631216"/>
          </a:xfrm>
          <a:prstGeom prst="rect">
            <a:avLst/>
          </a:prstGeom>
          <a:noFill/>
          <a:ln>
            <a:solidFill>
              <a:schemeClr val="tx2"/>
            </a:solidFill>
          </a:ln>
        </p:spPr>
        <p:txBody>
          <a:bodyPr wrap="square" rtlCol="0">
            <a:spAutoFit/>
          </a:bodyPr>
          <a:lstStyle/>
          <a:p>
            <a:r>
              <a:rPr lang="en-US" sz="1000" dirty="0"/>
              <a:t>Read out parameter SE</a:t>
            </a:r>
          </a:p>
          <a:p>
            <a:r>
              <a:rPr lang="en-US" sz="1000" dirty="0"/>
              <a:t>Byte[0] </a:t>
            </a:r>
            <a:r>
              <a:rPr lang="en-US" sz="1000" dirty="0">
                <a:sym typeface="Wingdings" panose="05000000000000000000" pitchFamily="2" charset="2"/>
              </a:rPr>
              <a:t> 16#BE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16#53 ‘S’ (Parameter Code)</a:t>
            </a:r>
          </a:p>
          <a:p>
            <a:r>
              <a:rPr lang="en-US" sz="1000" dirty="0"/>
              <a:t>Byte[5] </a:t>
            </a:r>
            <a:r>
              <a:rPr lang="en-US" sz="1000" dirty="0">
                <a:sym typeface="Wingdings" panose="05000000000000000000" pitchFamily="2" charset="2"/>
              </a:rPr>
              <a:t> 16#45 ‘E’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16#00 (</a:t>
            </a:r>
            <a:r>
              <a:rPr lang="en-US" sz="1000" dirty="0" err="1">
                <a:sym typeface="Wingdings" panose="05000000000000000000" pitchFamily="2" charset="2"/>
              </a:rPr>
              <a:t>Param</a:t>
            </a:r>
            <a:r>
              <a:rPr lang="en-US" sz="1000" dirty="0">
                <a:sym typeface="Wingdings" panose="05000000000000000000" pitchFamily="2" charset="2"/>
              </a:rPr>
              <a:t>.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p:txBody>
      </p:sp>
      <p:pic>
        <p:nvPicPr>
          <p:cNvPr id="8" name="Grafik 7">
            <a:extLst>
              <a:ext uri="{FF2B5EF4-FFF2-40B4-BE49-F238E27FC236}">
                <a16:creationId xmlns:a16="http://schemas.microsoft.com/office/drawing/2014/main" id="{CFAE3631-4A61-44DB-A344-A59562A02B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999" y="3284984"/>
            <a:ext cx="6271657" cy="3267517"/>
          </a:xfrm>
          <a:prstGeom prst="rect">
            <a:avLst/>
          </a:prstGeom>
        </p:spPr>
      </p:pic>
    </p:spTree>
    <p:extLst>
      <p:ext uri="{BB962C8B-B14F-4D97-AF65-F5344CB8AC3E}">
        <p14:creationId xmlns:p14="http://schemas.microsoft.com/office/powerpoint/2010/main" val="1927691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159</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Parameter FB – search mode</a:t>
            </a:r>
          </a:p>
          <a:p>
            <a:pPr marL="285750" indent="-285750">
              <a:buFont typeface="Arial" panose="020B0604020202020204" pitchFamily="34" charset="0"/>
              <a:buChar char="•"/>
            </a:pPr>
            <a:r>
              <a:rPr lang="en-US" sz="1000" b="0" dirty="0"/>
              <a:t>This parameter is only for Service! Do not change it !!!</a:t>
            </a:r>
          </a:p>
          <a:p>
            <a:pPr marL="285750" indent="-285750">
              <a:buFont typeface="Arial" panose="020B0604020202020204" pitchFamily="34" charset="0"/>
              <a:buChar char="•"/>
            </a:pPr>
            <a:r>
              <a:rPr lang="en-US" sz="1000" b="0" dirty="0"/>
              <a:t>Defines the Search Mode of the head</a:t>
            </a:r>
          </a:p>
          <a:p>
            <a:pPr marL="285750" indent="-285750">
              <a:buFont typeface="Arial" panose="020B0604020202020204" pitchFamily="34" charset="0"/>
              <a:buChar char="•"/>
            </a:pPr>
            <a:r>
              <a:rPr lang="en-US" sz="1000" b="0" dirty="0"/>
              <a:t>Default: 16#00</a:t>
            </a:r>
          </a:p>
          <a:p>
            <a:pPr marL="285750" indent="-285750">
              <a:buFont typeface="Arial" panose="020B0604020202020204" pitchFamily="34" charset="0"/>
              <a:buChar char="•"/>
            </a:pPr>
            <a:r>
              <a:rPr lang="en-US" sz="1000" b="0" dirty="0" err="1"/>
              <a:t>MultiTag</a:t>
            </a:r>
            <a:r>
              <a:rPr lang="en-US" sz="1000" b="0" dirty="0"/>
              <a:t> applications: 16#01</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feld 11">
            <a:extLst>
              <a:ext uri="{FF2B5EF4-FFF2-40B4-BE49-F238E27FC236}">
                <a16:creationId xmlns:a16="http://schemas.microsoft.com/office/drawing/2014/main" id="{3CC426DA-2851-4BB2-9C33-316AC0507CA8}"/>
              </a:ext>
            </a:extLst>
          </p:cNvPr>
          <p:cNvSpPr txBox="1"/>
          <p:nvPr/>
        </p:nvSpPr>
        <p:spPr>
          <a:xfrm>
            <a:off x="6481322" y="1512000"/>
            <a:ext cx="2555174" cy="1631216"/>
          </a:xfrm>
          <a:prstGeom prst="rect">
            <a:avLst/>
          </a:prstGeom>
          <a:noFill/>
          <a:ln>
            <a:solidFill>
              <a:schemeClr val="tx2"/>
            </a:solidFill>
          </a:ln>
        </p:spPr>
        <p:txBody>
          <a:bodyPr wrap="square" rtlCol="0">
            <a:spAutoFit/>
          </a:bodyPr>
          <a:lstStyle/>
          <a:p>
            <a:r>
              <a:rPr lang="en-US" sz="1000" dirty="0"/>
              <a:t>Switch parameter FB to 16#01 </a:t>
            </a:r>
          </a:p>
          <a:p>
            <a:r>
              <a:rPr lang="en-US" sz="1000" dirty="0"/>
              <a:t>Byte[0] </a:t>
            </a:r>
            <a:r>
              <a:rPr lang="en-US" sz="1000" dirty="0">
                <a:sym typeface="Wingdings" panose="05000000000000000000" pitchFamily="2" charset="2"/>
              </a:rPr>
              <a:t> 16#BF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16#46 ‘F’ (Parameter Code)</a:t>
            </a:r>
          </a:p>
          <a:p>
            <a:r>
              <a:rPr lang="en-US" sz="1000" dirty="0"/>
              <a:t>Byte[5] </a:t>
            </a:r>
            <a:r>
              <a:rPr lang="en-US" sz="1000" dirty="0">
                <a:sym typeface="Wingdings" panose="05000000000000000000" pitchFamily="2" charset="2"/>
              </a:rPr>
              <a:t> 16#42 ‘B’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16#01 (Param. Length)</a:t>
            </a:r>
          </a:p>
          <a:p>
            <a:r>
              <a:rPr lang="en-US" sz="1000" dirty="0">
                <a:sym typeface="Wingdings" panose="05000000000000000000" pitchFamily="2" charset="2"/>
              </a:rPr>
              <a:t>Byte[8]  16#01 (</a:t>
            </a:r>
            <a:r>
              <a:rPr lang="en-US" sz="1000" dirty="0" err="1">
                <a:sym typeface="Wingdings" panose="05000000000000000000" pitchFamily="2" charset="2"/>
              </a:rPr>
              <a:t>Parame</a:t>
            </a:r>
            <a:r>
              <a:rPr lang="en-US" sz="1000" dirty="0">
                <a:sym typeface="Wingdings" panose="05000000000000000000" pitchFamily="2" charset="2"/>
              </a:rPr>
              <a:t> value)</a:t>
            </a:r>
          </a:p>
        </p:txBody>
      </p:sp>
      <p:sp>
        <p:nvSpPr>
          <p:cNvPr id="13" name="Textfeld 12">
            <a:extLst>
              <a:ext uri="{FF2B5EF4-FFF2-40B4-BE49-F238E27FC236}">
                <a16:creationId xmlns:a16="http://schemas.microsoft.com/office/drawing/2014/main" id="{46C0121A-059C-4622-A4B5-42BAF01F638F}"/>
              </a:ext>
            </a:extLst>
          </p:cNvPr>
          <p:cNvSpPr txBox="1"/>
          <p:nvPr/>
        </p:nvSpPr>
        <p:spPr>
          <a:xfrm>
            <a:off x="6481322" y="3203688"/>
            <a:ext cx="2555174" cy="1631216"/>
          </a:xfrm>
          <a:prstGeom prst="rect">
            <a:avLst/>
          </a:prstGeom>
          <a:noFill/>
          <a:ln>
            <a:solidFill>
              <a:schemeClr val="tx2"/>
            </a:solidFill>
          </a:ln>
        </p:spPr>
        <p:txBody>
          <a:bodyPr wrap="square" rtlCol="0">
            <a:spAutoFit/>
          </a:bodyPr>
          <a:lstStyle/>
          <a:p>
            <a:r>
              <a:rPr lang="en-US" sz="1000" dirty="0"/>
              <a:t>Read out parameter FB</a:t>
            </a:r>
          </a:p>
          <a:p>
            <a:r>
              <a:rPr lang="en-US" sz="1000" dirty="0"/>
              <a:t>Byte[0] </a:t>
            </a:r>
            <a:r>
              <a:rPr lang="en-US" sz="1000" dirty="0">
                <a:sym typeface="Wingdings" panose="05000000000000000000" pitchFamily="2" charset="2"/>
              </a:rPr>
              <a:t> 16#BE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16#46 ‘F’ (Parameter Code)</a:t>
            </a:r>
          </a:p>
          <a:p>
            <a:r>
              <a:rPr lang="en-US" sz="1000" dirty="0"/>
              <a:t>Byte[5] </a:t>
            </a:r>
            <a:r>
              <a:rPr lang="en-US" sz="1000" dirty="0">
                <a:sym typeface="Wingdings" panose="05000000000000000000" pitchFamily="2" charset="2"/>
              </a:rPr>
              <a:t> 16#42 ‘B’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16#00 (</a:t>
            </a:r>
            <a:r>
              <a:rPr lang="en-US" sz="1000" dirty="0" err="1">
                <a:sym typeface="Wingdings" panose="05000000000000000000" pitchFamily="2" charset="2"/>
              </a:rPr>
              <a:t>Param</a:t>
            </a:r>
            <a:r>
              <a:rPr lang="en-US" sz="1000" dirty="0">
                <a:sym typeface="Wingdings" panose="05000000000000000000" pitchFamily="2" charset="2"/>
              </a:rPr>
              <a:t>.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p:txBody>
      </p:sp>
      <p:pic>
        <p:nvPicPr>
          <p:cNvPr id="9" name="Grafik 8">
            <a:extLst>
              <a:ext uri="{FF2B5EF4-FFF2-40B4-BE49-F238E27FC236}">
                <a16:creationId xmlns:a16="http://schemas.microsoft.com/office/drawing/2014/main" id="{8ABE6EF8-D5B8-4E62-BC65-24AB9EA8A6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999" y="2996952"/>
            <a:ext cx="6201539" cy="3555549"/>
          </a:xfrm>
          <a:prstGeom prst="rect">
            <a:avLst/>
          </a:prstGeom>
        </p:spPr>
      </p:pic>
    </p:spTree>
    <p:extLst>
      <p:ext uri="{BB962C8B-B14F-4D97-AF65-F5344CB8AC3E}">
        <p14:creationId xmlns:p14="http://schemas.microsoft.com/office/powerpoint/2010/main" val="2435279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16</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Inputs and outputs function block:</a:t>
            </a:r>
          </a:p>
        </p:txBody>
      </p:sp>
      <p:graphicFrame>
        <p:nvGraphicFramePr>
          <p:cNvPr id="9" name="Tabelle 8">
            <a:extLst>
              <a:ext uri="{FF2B5EF4-FFF2-40B4-BE49-F238E27FC236}">
                <a16:creationId xmlns:a16="http://schemas.microsoft.com/office/drawing/2014/main" id="{1D8BAF53-5D69-4A0E-9745-CFA0E12ABA3B}"/>
              </a:ext>
            </a:extLst>
          </p:cNvPr>
          <p:cNvGraphicFramePr>
            <a:graphicFrameLocks noGrp="1"/>
          </p:cNvGraphicFramePr>
          <p:nvPr>
            <p:extLst>
              <p:ext uri="{D42A27DB-BD31-4B8C-83A1-F6EECF244321}">
                <p14:modId xmlns:p14="http://schemas.microsoft.com/office/powerpoint/2010/main" val="2809972372"/>
              </p:ext>
            </p:extLst>
          </p:nvPr>
        </p:nvGraphicFramePr>
        <p:xfrm>
          <a:off x="4151826" y="1844823"/>
          <a:ext cx="4884669" cy="4511040"/>
        </p:xfrm>
        <a:graphic>
          <a:graphicData uri="http://schemas.openxmlformats.org/drawingml/2006/table">
            <a:tbl>
              <a:tblPr firstRow="1" bandRow="1">
                <a:tableStyleId>{073A0DAA-6AF3-43AB-8588-CEC1D06C72B9}</a:tableStyleId>
              </a:tblPr>
              <a:tblGrid>
                <a:gridCol w="1068246">
                  <a:extLst>
                    <a:ext uri="{9D8B030D-6E8A-4147-A177-3AD203B41FA5}">
                      <a16:colId xmlns:a16="http://schemas.microsoft.com/office/drawing/2014/main" val="20000"/>
                    </a:ext>
                  </a:extLst>
                </a:gridCol>
                <a:gridCol w="720080">
                  <a:extLst>
                    <a:ext uri="{9D8B030D-6E8A-4147-A177-3AD203B41FA5}">
                      <a16:colId xmlns:a16="http://schemas.microsoft.com/office/drawing/2014/main" val="20001"/>
                    </a:ext>
                  </a:extLst>
                </a:gridCol>
                <a:gridCol w="3096343">
                  <a:extLst>
                    <a:ext uri="{9D8B030D-6E8A-4147-A177-3AD203B41FA5}">
                      <a16:colId xmlns:a16="http://schemas.microsoft.com/office/drawing/2014/main" val="20002"/>
                    </a:ext>
                  </a:extLst>
                </a:gridCol>
              </a:tblGrid>
              <a:tr h="370840">
                <a:tc>
                  <a:txBody>
                    <a:bodyPr/>
                    <a:lstStyle/>
                    <a:p>
                      <a:pPr algn="l"/>
                      <a:r>
                        <a:rPr lang="en-US" sz="900" noProof="0">
                          <a:latin typeface="+mn-lt"/>
                        </a:rPr>
                        <a:t>Name</a:t>
                      </a:r>
                    </a:p>
                  </a:txBody>
                  <a:tcPr anchor="ctr"/>
                </a:tc>
                <a:tc>
                  <a:txBody>
                    <a:bodyPr/>
                    <a:lstStyle/>
                    <a:p>
                      <a:pPr algn="l"/>
                      <a:r>
                        <a:rPr lang="en-US" sz="900" noProof="0" dirty="0">
                          <a:latin typeface="+mn-lt"/>
                        </a:rPr>
                        <a:t>Type</a:t>
                      </a:r>
                    </a:p>
                  </a:txBody>
                  <a:tcPr anchor="ctr"/>
                </a:tc>
                <a:tc>
                  <a:txBody>
                    <a:bodyPr/>
                    <a:lstStyle/>
                    <a:p>
                      <a:pPr algn="l"/>
                      <a:r>
                        <a:rPr lang="en-US" sz="900" noProof="0" dirty="0">
                          <a:latin typeface="+mn-lt"/>
                        </a:rPr>
                        <a:t>Meaning</a:t>
                      </a:r>
                    </a:p>
                  </a:txBody>
                  <a:tcPr anchor="ctr"/>
                </a:tc>
                <a:extLst>
                  <a:ext uri="{0D108BD9-81ED-4DB2-BD59-A6C34878D82A}">
                    <a16:rowId xmlns:a16="http://schemas.microsoft.com/office/drawing/2014/main" val="10000"/>
                  </a:ext>
                </a:extLst>
              </a:tr>
              <a:tr h="370840">
                <a:tc>
                  <a:txBody>
                    <a:bodyPr/>
                    <a:lstStyle/>
                    <a:p>
                      <a:pPr algn="l"/>
                      <a:r>
                        <a:rPr lang="en-US" sz="900" noProof="0" dirty="0">
                          <a:latin typeface="+mn-lt"/>
                        </a:rPr>
                        <a:t>I_b_SingleEnhanced</a:t>
                      </a:r>
                    </a:p>
                  </a:txBody>
                  <a:tcPr anchor="ctr"/>
                </a:tc>
                <a:tc>
                  <a:txBody>
                    <a:bodyPr/>
                    <a:lstStyle/>
                    <a:p>
                      <a:pPr algn="l"/>
                      <a:r>
                        <a:rPr lang="en-US" sz="900" noProof="0">
                          <a:latin typeface="+mn-lt"/>
                        </a:rPr>
                        <a:t>Bool</a:t>
                      </a:r>
                    </a:p>
                  </a:txBody>
                  <a:tcPr anchor="ctr"/>
                </a:tc>
                <a:tc>
                  <a:txBody>
                    <a:bodyPr/>
                    <a:lstStyle/>
                    <a:p>
                      <a:pPr algn="l"/>
                      <a:r>
                        <a:rPr lang="en-US" sz="900" noProof="0" dirty="0">
                          <a:latin typeface="+mn-lt"/>
                        </a:rPr>
                        <a:t>FALSE = Execution Single command (one-time execution)</a:t>
                      </a:r>
                    </a:p>
                    <a:p>
                      <a:pPr algn="l"/>
                      <a:r>
                        <a:rPr lang="en-US" sz="900" noProof="0" dirty="0">
                          <a:latin typeface="+mn-lt"/>
                        </a:rPr>
                        <a:t>TRUE = Execution Enhanced command (permanent execution)</a:t>
                      </a:r>
                    </a:p>
                  </a:txBody>
                  <a:tcPr anchor="ctr"/>
                </a:tc>
                <a:extLst>
                  <a:ext uri="{0D108BD9-81ED-4DB2-BD59-A6C34878D82A}">
                    <a16:rowId xmlns:a16="http://schemas.microsoft.com/office/drawing/2014/main" val="10001"/>
                  </a:ext>
                </a:extLst>
              </a:tr>
              <a:tr h="370840">
                <a:tc>
                  <a:txBody>
                    <a:bodyPr/>
                    <a:lstStyle/>
                    <a:p>
                      <a:pPr algn="l"/>
                      <a:r>
                        <a:rPr lang="en-US" sz="900" noProof="0">
                          <a:latin typeface="+mn-lt"/>
                        </a:rPr>
                        <a:t>I_b_Quit</a:t>
                      </a:r>
                    </a:p>
                  </a:txBody>
                  <a:tcPr anchor="ctr"/>
                </a:tc>
                <a:tc>
                  <a:txBody>
                    <a:bodyPr/>
                    <a:lstStyle/>
                    <a:p>
                      <a:pPr algn="l"/>
                      <a:r>
                        <a:rPr lang="en-US" sz="900" noProof="0">
                          <a:latin typeface="+mn-lt"/>
                        </a:rPr>
                        <a:t>Bool</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en-US" sz="900" noProof="0" dirty="0">
                          <a:latin typeface="+mn-lt"/>
                        </a:rPr>
                        <a:t>TRUE (positive edge) = Start execution of Quit command; abort of running Enhanced command</a:t>
                      </a:r>
                    </a:p>
                  </a:txBody>
                  <a:tcPr anchor="ctr"/>
                </a:tc>
                <a:extLst>
                  <a:ext uri="{0D108BD9-81ED-4DB2-BD59-A6C34878D82A}">
                    <a16:rowId xmlns:a16="http://schemas.microsoft.com/office/drawing/2014/main" val="10002"/>
                  </a:ext>
                </a:extLst>
              </a:tr>
              <a:tr h="370840">
                <a:tc>
                  <a:txBody>
                    <a:bodyPr/>
                    <a:lstStyle/>
                    <a:p>
                      <a:pPr algn="l"/>
                      <a:r>
                        <a:rPr lang="en-US" sz="900" noProof="0">
                          <a:latin typeface="+mn-lt"/>
                        </a:rPr>
                        <a:t>I_w_StartAddress</a:t>
                      </a:r>
                    </a:p>
                  </a:txBody>
                  <a:tcPr anchor="ctr"/>
                </a:tc>
                <a:tc>
                  <a:txBody>
                    <a:bodyPr/>
                    <a:lstStyle/>
                    <a:p>
                      <a:pPr algn="l"/>
                      <a:r>
                        <a:rPr lang="en-US" sz="900" noProof="0">
                          <a:latin typeface="+mn-lt"/>
                        </a:rPr>
                        <a:t>Word</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en-US" sz="900" noProof="0" dirty="0">
                          <a:latin typeface="+mn-lt"/>
                        </a:rPr>
                        <a:t>Start address on data carrier</a:t>
                      </a:r>
                    </a:p>
                  </a:txBody>
                  <a:tcPr anchor="ctr"/>
                </a:tc>
                <a:extLst>
                  <a:ext uri="{0D108BD9-81ED-4DB2-BD59-A6C34878D82A}">
                    <a16:rowId xmlns:a16="http://schemas.microsoft.com/office/drawing/2014/main" val="10003"/>
                  </a:ext>
                </a:extLst>
              </a:tr>
              <a:tr h="370840">
                <a:tc>
                  <a:txBody>
                    <a:bodyPr/>
                    <a:lstStyle/>
                    <a:p>
                      <a:pPr algn="l"/>
                      <a:r>
                        <a:rPr lang="en-US" sz="900" noProof="0">
                          <a:latin typeface="+mn-lt"/>
                        </a:rPr>
                        <a:t>I_i_WordNumber</a:t>
                      </a:r>
                    </a:p>
                  </a:txBody>
                  <a:tcPr anchor="ctr"/>
                </a:tc>
                <a:tc>
                  <a:txBody>
                    <a:bodyPr/>
                    <a:lstStyle/>
                    <a:p>
                      <a:pPr algn="l"/>
                      <a:r>
                        <a:rPr lang="en-US" sz="900" noProof="0">
                          <a:latin typeface="+mn-lt"/>
                        </a:rPr>
                        <a:t>Integer</a:t>
                      </a:r>
                    </a:p>
                  </a:txBody>
                  <a:tcPr anchor="ctr"/>
                </a:tc>
                <a:tc>
                  <a:txBody>
                    <a:bodyPr/>
                    <a:lstStyle/>
                    <a:p>
                      <a:pPr algn="l"/>
                      <a:r>
                        <a:rPr lang="en-US" sz="900" noProof="0" dirty="0">
                          <a:latin typeface="+mn-lt"/>
                        </a:rPr>
                        <a:t>Number of addressed data blocks of 2 bytes each</a:t>
                      </a:r>
                    </a:p>
                  </a:txBody>
                  <a:tcPr anchor="ctr"/>
                </a:tc>
                <a:extLst>
                  <a:ext uri="{0D108BD9-81ED-4DB2-BD59-A6C34878D82A}">
                    <a16:rowId xmlns:a16="http://schemas.microsoft.com/office/drawing/2014/main" val="10004"/>
                  </a:ext>
                </a:extLst>
              </a:tr>
              <a:tr h="370840">
                <a:tc>
                  <a:txBody>
                    <a:bodyPr/>
                    <a:lstStyle/>
                    <a:p>
                      <a:pPr algn="l"/>
                      <a:r>
                        <a:rPr lang="en-US" sz="900" noProof="0">
                          <a:latin typeface="+mn-lt"/>
                        </a:rPr>
                        <a:t>I_w_TagType</a:t>
                      </a:r>
                    </a:p>
                  </a:txBody>
                  <a:tcPr anchor="ctr"/>
                </a:tc>
                <a:tc>
                  <a:txBody>
                    <a:bodyPr/>
                    <a:lstStyle/>
                    <a:p>
                      <a:pPr algn="l"/>
                      <a:r>
                        <a:rPr lang="en-US" sz="900" noProof="0">
                          <a:latin typeface="+mn-lt"/>
                        </a:rPr>
                        <a:t>Word</a:t>
                      </a:r>
                    </a:p>
                  </a:txBody>
                  <a:tcPr anchor="ctr"/>
                </a:tc>
                <a:tc>
                  <a:txBody>
                    <a:bodyPr/>
                    <a:lstStyle/>
                    <a:p>
                      <a:pPr algn="l"/>
                      <a:r>
                        <a:rPr lang="en-US" sz="900" noProof="0" dirty="0">
                          <a:latin typeface="+mn-lt"/>
                        </a:rPr>
                        <a:t>Data carrier type; 16#3830 (Tag Type 80)</a:t>
                      </a:r>
                    </a:p>
                  </a:txBody>
                  <a:tcPr anchor="ctr"/>
                </a:tc>
                <a:extLst>
                  <a:ext uri="{0D108BD9-81ED-4DB2-BD59-A6C34878D82A}">
                    <a16:rowId xmlns:a16="http://schemas.microsoft.com/office/drawing/2014/main" val="10008"/>
                  </a:ext>
                </a:extLst>
              </a:tr>
              <a:tr h="370840">
                <a:tc>
                  <a:txBody>
                    <a:bodyPr/>
                    <a:lstStyle/>
                    <a:p>
                      <a:pPr algn="l"/>
                      <a:r>
                        <a:rPr lang="en-US" sz="900" noProof="0">
                          <a:latin typeface="+mn-lt"/>
                        </a:rPr>
                        <a:t>I_b_WriteParameter</a:t>
                      </a:r>
                    </a:p>
                  </a:txBody>
                  <a:tcPr anchor="ctr"/>
                </a:tc>
                <a:tc>
                  <a:txBody>
                    <a:bodyPr/>
                    <a:lstStyle/>
                    <a:p>
                      <a:pPr algn="l"/>
                      <a:r>
                        <a:rPr lang="en-US" sz="900" noProof="0">
                          <a:latin typeface="+mn-lt"/>
                        </a:rPr>
                        <a:t>Bool</a:t>
                      </a:r>
                    </a:p>
                  </a:txBody>
                  <a:tcPr anchor="ctr"/>
                </a:tc>
                <a:tc>
                  <a:txBody>
                    <a:bodyPr/>
                    <a:lstStyle/>
                    <a:p>
                      <a:pPr algn="l"/>
                      <a:r>
                        <a:rPr lang="en-US" sz="900" noProof="0" dirty="0">
                          <a:latin typeface="+mn-lt"/>
                        </a:rPr>
                        <a:t>FALSE = Execution read access to parameter</a:t>
                      </a:r>
                    </a:p>
                    <a:p>
                      <a:pPr algn="l"/>
                      <a:r>
                        <a:rPr lang="en-US" sz="900" noProof="0" dirty="0">
                          <a:latin typeface="+mn-lt"/>
                        </a:rPr>
                        <a:t>TRUE = Execution write access to parameter</a:t>
                      </a:r>
                    </a:p>
                  </a:txBody>
                  <a:tcPr anchor="ctr"/>
                </a:tc>
                <a:extLst>
                  <a:ext uri="{0D108BD9-81ED-4DB2-BD59-A6C34878D82A}">
                    <a16:rowId xmlns:a16="http://schemas.microsoft.com/office/drawing/2014/main" val="466727997"/>
                  </a:ext>
                </a:extLst>
              </a:tr>
              <a:tr h="370840">
                <a:tc>
                  <a:txBody>
                    <a:bodyPr/>
                    <a:lstStyle/>
                    <a:p>
                      <a:pPr algn="l"/>
                      <a:r>
                        <a:rPr lang="en-US" sz="900" noProof="0">
                          <a:latin typeface="+mn-lt"/>
                        </a:rPr>
                        <a:t>O_b_Done</a:t>
                      </a:r>
                    </a:p>
                  </a:txBody>
                  <a:tcPr anchor="ctr"/>
                </a:tc>
                <a:tc>
                  <a:txBody>
                    <a:bodyPr/>
                    <a:lstStyle/>
                    <a:p>
                      <a:pPr algn="l"/>
                      <a:r>
                        <a:rPr lang="en-US" sz="900" noProof="0">
                          <a:latin typeface="+mn-lt"/>
                        </a:rPr>
                        <a:t>Bool</a:t>
                      </a:r>
                    </a:p>
                  </a:txBody>
                  <a:tcPr anchor="ctr"/>
                </a:tc>
                <a:tc>
                  <a:txBody>
                    <a:bodyPr/>
                    <a:lstStyle/>
                    <a:p>
                      <a:pPr algn="l"/>
                      <a:r>
                        <a:rPr lang="en-US" sz="900" noProof="0" dirty="0">
                          <a:latin typeface="+mn-lt"/>
                        </a:rPr>
                        <a:t>FALSE = Command is still active or not yet completed; data carrier outside detection zone</a:t>
                      </a:r>
                    </a:p>
                    <a:p>
                      <a:pPr algn="l"/>
                      <a:r>
                        <a:rPr lang="en-US" sz="900" noProof="0" dirty="0">
                          <a:latin typeface="+mn-lt"/>
                        </a:rPr>
                        <a:t>TRUE = Command completed; data carrier within detection zone (Enhanced)</a:t>
                      </a:r>
                    </a:p>
                  </a:txBody>
                  <a:tcPr anchor="ctr"/>
                </a:tc>
                <a:extLst>
                  <a:ext uri="{0D108BD9-81ED-4DB2-BD59-A6C34878D82A}">
                    <a16:rowId xmlns:a16="http://schemas.microsoft.com/office/drawing/2014/main" val="10009"/>
                  </a:ext>
                </a:extLst>
              </a:tr>
              <a:tr h="370840">
                <a:tc>
                  <a:txBody>
                    <a:bodyPr/>
                    <a:lstStyle/>
                    <a:p>
                      <a:pPr algn="l"/>
                      <a:r>
                        <a:rPr lang="en-US" sz="900" noProof="0" dirty="0">
                          <a:latin typeface="+mn-lt"/>
                        </a:rPr>
                        <a:t>O_b_NoDataCarrier</a:t>
                      </a:r>
                    </a:p>
                  </a:txBody>
                  <a:tcPr anchor="ctr"/>
                </a:tc>
                <a:tc>
                  <a:txBody>
                    <a:bodyPr/>
                    <a:lstStyle/>
                    <a:p>
                      <a:pPr algn="l"/>
                      <a:r>
                        <a:rPr lang="en-US" sz="900" noProof="0">
                          <a:latin typeface="+mn-lt"/>
                        </a:rPr>
                        <a:t>Bool</a:t>
                      </a:r>
                    </a:p>
                  </a:txBody>
                  <a:tcPr anchor="ctr"/>
                </a:tc>
                <a:tc>
                  <a:txBody>
                    <a:bodyPr/>
                    <a:lstStyle/>
                    <a:p>
                      <a:pPr algn="l"/>
                      <a:r>
                        <a:rPr lang="en-US" sz="900" noProof="0" dirty="0">
                          <a:latin typeface="+mn-lt"/>
                        </a:rPr>
                        <a:t>FALSE = Data carrier within detection zone (Enhanced)</a:t>
                      </a:r>
                    </a:p>
                    <a:p>
                      <a:pPr algn="l"/>
                      <a:r>
                        <a:rPr lang="en-US" sz="900" noProof="0" dirty="0">
                          <a:latin typeface="+mn-lt"/>
                        </a:rPr>
                        <a:t>TRUE = Data carrier outside detection zone (Single and Enhanced)</a:t>
                      </a:r>
                    </a:p>
                  </a:txBody>
                  <a:tcPr anchor="ctr"/>
                </a:tc>
                <a:extLst>
                  <a:ext uri="{0D108BD9-81ED-4DB2-BD59-A6C34878D82A}">
                    <a16:rowId xmlns:a16="http://schemas.microsoft.com/office/drawing/2014/main" val="379071369"/>
                  </a:ext>
                </a:extLst>
              </a:tr>
              <a:tr h="370840">
                <a:tc>
                  <a:txBody>
                    <a:bodyPr/>
                    <a:lstStyle/>
                    <a:p>
                      <a:pPr algn="l"/>
                      <a:r>
                        <a:rPr lang="en-US" sz="900" noProof="0">
                          <a:latin typeface="+mn-lt"/>
                        </a:rPr>
                        <a:t>O_b_Busy</a:t>
                      </a:r>
                    </a:p>
                  </a:txBody>
                  <a:tcPr anchor="ctr"/>
                </a:tc>
                <a:tc>
                  <a:txBody>
                    <a:bodyPr/>
                    <a:lstStyle/>
                    <a:p>
                      <a:pPr algn="l"/>
                      <a:r>
                        <a:rPr lang="en-US" sz="900" noProof="0">
                          <a:latin typeface="+mn-lt"/>
                        </a:rPr>
                        <a:t>Bool</a:t>
                      </a:r>
                    </a:p>
                  </a:txBody>
                  <a:tcPr anchor="ctr"/>
                </a:tc>
                <a:tc>
                  <a:txBody>
                    <a:bodyPr/>
                    <a:lstStyle/>
                    <a:p>
                      <a:pPr algn="l"/>
                      <a:r>
                        <a:rPr lang="en-US" sz="900" noProof="0" dirty="0">
                          <a:latin typeface="+mn-lt"/>
                        </a:rPr>
                        <a:t>FALSE = no command active; negative edge = command ended</a:t>
                      </a:r>
                    </a:p>
                    <a:p>
                      <a:pPr algn="l"/>
                      <a:r>
                        <a:rPr lang="en-US" sz="900" noProof="0" dirty="0">
                          <a:latin typeface="+mn-lt"/>
                        </a:rPr>
                        <a:t>TRUE = Command active or currently being executed</a:t>
                      </a:r>
                    </a:p>
                  </a:txBody>
                  <a:tcPr anchor="ctr"/>
                </a:tc>
                <a:extLst>
                  <a:ext uri="{0D108BD9-81ED-4DB2-BD59-A6C34878D82A}">
                    <a16:rowId xmlns:a16="http://schemas.microsoft.com/office/drawing/2014/main" val="3442493651"/>
                  </a:ext>
                </a:extLst>
              </a:tr>
            </a:tbl>
          </a:graphicData>
        </a:graphic>
      </p:graphicFrame>
      <p:sp>
        <p:nvSpPr>
          <p:cNvPr id="11" name="Interaktive Schaltfläche: Zur Startseite wechseln 10">
            <a:hlinkClick r:id="rId2" action="ppaction://hlinksldjump" highlightClick="1"/>
            <a:extLst>
              <a:ext uri="{FF2B5EF4-FFF2-40B4-BE49-F238E27FC236}">
                <a16:creationId xmlns:a16="http://schemas.microsoft.com/office/drawing/2014/main" id="{7D56BACF-A509-44B6-B5B7-62A170A7864A}"/>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fik 9">
            <a:extLst>
              <a:ext uri="{FF2B5EF4-FFF2-40B4-BE49-F238E27FC236}">
                <a16:creationId xmlns:a16="http://schemas.microsoft.com/office/drawing/2014/main" id="{4F3F3B37-66BF-452D-BABF-453DDED168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5" y="1844823"/>
            <a:ext cx="3971826" cy="4707678"/>
          </a:xfrm>
          <a:prstGeom prst="rect">
            <a:avLst/>
          </a:prstGeom>
        </p:spPr>
      </p:pic>
    </p:spTree>
    <p:extLst>
      <p:ext uri="{BB962C8B-B14F-4D97-AF65-F5344CB8AC3E}">
        <p14:creationId xmlns:p14="http://schemas.microsoft.com/office/powerpoint/2010/main" val="4258962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160</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Parameter FR – first read</a:t>
            </a:r>
          </a:p>
          <a:p>
            <a:pPr marL="285750" indent="-285750">
              <a:buFont typeface="Arial" panose="020B0604020202020204" pitchFamily="34" charset="0"/>
              <a:buChar char="•"/>
            </a:pPr>
            <a:r>
              <a:rPr lang="en-US" sz="1000" b="0" dirty="0"/>
              <a:t>This parameter is only for Service! Do not change it !!!</a:t>
            </a:r>
          </a:p>
          <a:p>
            <a:pPr marL="285750" indent="-285750">
              <a:buFont typeface="Arial" panose="020B0604020202020204" pitchFamily="34" charset="0"/>
              <a:buChar char="•"/>
            </a:pPr>
            <a:r>
              <a:rPr lang="en-US" sz="1000" b="0" dirty="0"/>
              <a:t>Defines the behavior of the write process</a:t>
            </a:r>
          </a:p>
          <a:p>
            <a:pPr marL="285750" indent="-285750">
              <a:buFont typeface="Arial" panose="020B0604020202020204" pitchFamily="34" charset="0"/>
              <a:buChar char="•"/>
            </a:pPr>
            <a:r>
              <a:rPr lang="en-US" sz="1000" b="0" dirty="0"/>
              <a:t>Default: 16#00 (defined by </a:t>
            </a:r>
            <a:r>
              <a:rPr lang="en-US" sz="1000" b="0" dirty="0" err="1"/>
              <a:t>TagType</a:t>
            </a:r>
            <a:r>
              <a:rPr lang="en-US" sz="1000" b="0" dirty="0"/>
              <a:t>)</a:t>
            </a:r>
          </a:p>
          <a:p>
            <a:pPr marL="285750" indent="-285750">
              <a:buFont typeface="Arial" panose="020B0604020202020204" pitchFamily="34" charset="0"/>
              <a:buChar char="•"/>
            </a:pPr>
            <a:r>
              <a:rPr lang="en-US" sz="1000" b="0" dirty="0"/>
              <a:t>16#01: Read before write</a:t>
            </a:r>
          </a:p>
          <a:p>
            <a:pPr marL="285750" indent="-285750">
              <a:buFont typeface="Arial" panose="020B0604020202020204" pitchFamily="34" charset="0"/>
              <a:buChar char="•"/>
            </a:pPr>
            <a:r>
              <a:rPr lang="en-US" sz="1000" b="0" dirty="0"/>
              <a:t>16#02: Write</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feld 11">
            <a:extLst>
              <a:ext uri="{FF2B5EF4-FFF2-40B4-BE49-F238E27FC236}">
                <a16:creationId xmlns:a16="http://schemas.microsoft.com/office/drawing/2014/main" id="{3CC426DA-2851-4BB2-9C33-316AC0507CA8}"/>
              </a:ext>
            </a:extLst>
          </p:cNvPr>
          <p:cNvSpPr txBox="1"/>
          <p:nvPr/>
        </p:nvSpPr>
        <p:spPr>
          <a:xfrm>
            <a:off x="6481322" y="1512000"/>
            <a:ext cx="2555174" cy="1785104"/>
          </a:xfrm>
          <a:prstGeom prst="rect">
            <a:avLst/>
          </a:prstGeom>
          <a:noFill/>
          <a:ln>
            <a:solidFill>
              <a:schemeClr val="tx2"/>
            </a:solidFill>
          </a:ln>
        </p:spPr>
        <p:txBody>
          <a:bodyPr wrap="square" rtlCol="0">
            <a:spAutoFit/>
          </a:bodyPr>
          <a:lstStyle/>
          <a:p>
            <a:r>
              <a:rPr lang="en-US" sz="1000" dirty="0"/>
              <a:t>Switch parameter FR to 16#00 (default setting)</a:t>
            </a:r>
          </a:p>
          <a:p>
            <a:r>
              <a:rPr lang="en-US" sz="1000" dirty="0"/>
              <a:t>Byte[0] </a:t>
            </a:r>
            <a:r>
              <a:rPr lang="en-US" sz="1000" dirty="0">
                <a:sym typeface="Wingdings" panose="05000000000000000000" pitchFamily="2" charset="2"/>
              </a:rPr>
              <a:t> 16#BF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16#46 ‘F’ (Parameter Code)</a:t>
            </a:r>
          </a:p>
          <a:p>
            <a:r>
              <a:rPr lang="en-US" sz="1000" dirty="0"/>
              <a:t>Byte[5] </a:t>
            </a:r>
            <a:r>
              <a:rPr lang="en-US" sz="1000" dirty="0">
                <a:sym typeface="Wingdings" panose="05000000000000000000" pitchFamily="2" charset="2"/>
              </a:rPr>
              <a:t> 16#52 ‘R’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16#01 (Param.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p:txBody>
      </p:sp>
      <p:sp>
        <p:nvSpPr>
          <p:cNvPr id="13" name="Textfeld 12">
            <a:extLst>
              <a:ext uri="{FF2B5EF4-FFF2-40B4-BE49-F238E27FC236}">
                <a16:creationId xmlns:a16="http://schemas.microsoft.com/office/drawing/2014/main" id="{46C0121A-059C-4622-A4B5-42BAF01F638F}"/>
              </a:ext>
            </a:extLst>
          </p:cNvPr>
          <p:cNvSpPr txBox="1"/>
          <p:nvPr/>
        </p:nvSpPr>
        <p:spPr>
          <a:xfrm>
            <a:off x="6481322" y="3403848"/>
            <a:ext cx="2555174" cy="1631216"/>
          </a:xfrm>
          <a:prstGeom prst="rect">
            <a:avLst/>
          </a:prstGeom>
          <a:noFill/>
          <a:ln>
            <a:solidFill>
              <a:schemeClr val="tx2"/>
            </a:solidFill>
          </a:ln>
        </p:spPr>
        <p:txBody>
          <a:bodyPr wrap="square" rtlCol="0">
            <a:spAutoFit/>
          </a:bodyPr>
          <a:lstStyle/>
          <a:p>
            <a:r>
              <a:rPr lang="en-US" sz="1000" dirty="0"/>
              <a:t>Read out parameter FR</a:t>
            </a:r>
          </a:p>
          <a:p>
            <a:r>
              <a:rPr lang="en-US" sz="1000" dirty="0"/>
              <a:t>Byte[0] </a:t>
            </a:r>
            <a:r>
              <a:rPr lang="en-US" sz="1000" dirty="0">
                <a:sym typeface="Wingdings" panose="05000000000000000000" pitchFamily="2" charset="2"/>
              </a:rPr>
              <a:t> 16#BE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16#46 ‘F’ (Parameter Code)</a:t>
            </a:r>
          </a:p>
          <a:p>
            <a:r>
              <a:rPr lang="en-US" sz="1000" dirty="0"/>
              <a:t>Byte[5] </a:t>
            </a:r>
            <a:r>
              <a:rPr lang="en-US" sz="1000" dirty="0">
                <a:sym typeface="Wingdings" panose="05000000000000000000" pitchFamily="2" charset="2"/>
              </a:rPr>
              <a:t> 16#52 ‘R’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16#00 (</a:t>
            </a:r>
            <a:r>
              <a:rPr lang="en-US" sz="1000" dirty="0" err="1">
                <a:sym typeface="Wingdings" panose="05000000000000000000" pitchFamily="2" charset="2"/>
              </a:rPr>
              <a:t>Param</a:t>
            </a:r>
            <a:r>
              <a:rPr lang="en-US" sz="1000" dirty="0">
                <a:sym typeface="Wingdings" panose="05000000000000000000" pitchFamily="2" charset="2"/>
              </a:rPr>
              <a:t>.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p:txBody>
      </p:sp>
      <p:pic>
        <p:nvPicPr>
          <p:cNvPr id="8" name="Grafik 7">
            <a:extLst>
              <a:ext uri="{FF2B5EF4-FFF2-40B4-BE49-F238E27FC236}">
                <a16:creationId xmlns:a16="http://schemas.microsoft.com/office/drawing/2014/main" id="{B14C0E55-E22E-4E3F-8050-D81D0ACD61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000" y="2852936"/>
            <a:ext cx="6246216" cy="3672018"/>
          </a:xfrm>
          <a:prstGeom prst="rect">
            <a:avLst/>
          </a:prstGeom>
        </p:spPr>
      </p:pic>
    </p:spTree>
    <p:extLst>
      <p:ext uri="{BB962C8B-B14F-4D97-AF65-F5344CB8AC3E}">
        <p14:creationId xmlns:p14="http://schemas.microsoft.com/office/powerpoint/2010/main" val="2505593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161</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Parameter EF – </a:t>
            </a:r>
            <a:r>
              <a:rPr lang="en-US" dirty="0" err="1"/>
              <a:t>fixcode</a:t>
            </a:r>
            <a:r>
              <a:rPr lang="en-US" dirty="0"/>
              <a:t> length</a:t>
            </a:r>
          </a:p>
          <a:p>
            <a:pPr marL="285750" indent="-285750">
              <a:buFont typeface="Arial" panose="020B0604020202020204" pitchFamily="34" charset="0"/>
              <a:buChar char="•"/>
            </a:pPr>
            <a:r>
              <a:rPr lang="en-US" sz="1000" b="0" dirty="0"/>
              <a:t>This parameter is only for Service! Do not change it !!!</a:t>
            </a:r>
          </a:p>
          <a:p>
            <a:pPr marL="285750" indent="-285750">
              <a:buFont typeface="Arial" panose="020B0604020202020204" pitchFamily="34" charset="0"/>
              <a:buChar char="•"/>
            </a:pPr>
            <a:r>
              <a:rPr lang="en-US" sz="1000" b="0" dirty="0"/>
              <a:t>Used for command Read Fixcode</a:t>
            </a:r>
          </a:p>
          <a:p>
            <a:pPr marL="285750" indent="-285750">
              <a:buFont typeface="Arial" panose="020B0604020202020204" pitchFamily="34" charset="0"/>
              <a:buChar char="•"/>
            </a:pPr>
            <a:r>
              <a:rPr lang="en-US" sz="1000" b="0" dirty="0"/>
              <a:t>Default: 16#00 (automatic)</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A9631D64-BC51-4F98-B9A2-FA930908FB2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fik 8">
            <a:extLst>
              <a:ext uri="{FF2B5EF4-FFF2-40B4-BE49-F238E27FC236}">
                <a16:creationId xmlns:a16="http://schemas.microsoft.com/office/drawing/2014/main" id="{D8F0B368-6280-4EDE-B626-1414FADAE4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000" y="2708920"/>
            <a:ext cx="6656924" cy="3843581"/>
          </a:xfrm>
          <a:prstGeom prst="rect">
            <a:avLst/>
          </a:prstGeom>
        </p:spPr>
      </p:pic>
      <p:sp>
        <p:nvSpPr>
          <p:cNvPr id="13" name="Textfeld 12">
            <a:extLst>
              <a:ext uri="{FF2B5EF4-FFF2-40B4-BE49-F238E27FC236}">
                <a16:creationId xmlns:a16="http://schemas.microsoft.com/office/drawing/2014/main" id="{46C0121A-059C-4622-A4B5-42BAF01F638F}"/>
              </a:ext>
            </a:extLst>
          </p:cNvPr>
          <p:cNvSpPr txBox="1"/>
          <p:nvPr/>
        </p:nvSpPr>
        <p:spPr>
          <a:xfrm>
            <a:off x="6408826" y="1512000"/>
            <a:ext cx="2555174" cy="1631216"/>
          </a:xfrm>
          <a:prstGeom prst="rect">
            <a:avLst/>
          </a:prstGeom>
          <a:noFill/>
          <a:ln>
            <a:solidFill>
              <a:schemeClr val="tx2"/>
            </a:solidFill>
          </a:ln>
        </p:spPr>
        <p:txBody>
          <a:bodyPr wrap="square" rtlCol="0">
            <a:spAutoFit/>
          </a:bodyPr>
          <a:lstStyle/>
          <a:p>
            <a:r>
              <a:rPr lang="en-US" sz="1000" dirty="0"/>
              <a:t>Read out parameter EF</a:t>
            </a:r>
          </a:p>
          <a:p>
            <a:r>
              <a:rPr lang="en-US" sz="1000" dirty="0"/>
              <a:t>Byte[0] </a:t>
            </a:r>
            <a:r>
              <a:rPr lang="en-US" sz="1000" dirty="0">
                <a:sym typeface="Wingdings" panose="05000000000000000000" pitchFamily="2" charset="2"/>
              </a:rPr>
              <a:t> 16#BE (command)</a:t>
            </a:r>
          </a:p>
          <a:p>
            <a:r>
              <a:rPr lang="en-US" sz="1000" dirty="0"/>
              <a:t>Byte[1] </a:t>
            </a:r>
            <a:r>
              <a:rPr lang="en-US" sz="1000" dirty="0">
                <a:sym typeface="Wingdings" panose="05000000000000000000" pitchFamily="2" charset="2"/>
              </a:rPr>
              <a:t> 16#00 (not used)</a:t>
            </a:r>
          </a:p>
          <a:p>
            <a:r>
              <a:rPr lang="en-US" sz="1000" dirty="0"/>
              <a:t>Byte[2] </a:t>
            </a:r>
            <a:r>
              <a:rPr lang="en-US" sz="1000" dirty="0">
                <a:sym typeface="Wingdings" panose="05000000000000000000" pitchFamily="2" charset="2"/>
              </a:rPr>
              <a:t> 16#00 (not used)</a:t>
            </a:r>
          </a:p>
          <a:p>
            <a:r>
              <a:rPr lang="en-US" sz="1000" dirty="0"/>
              <a:t>Byte[3] </a:t>
            </a:r>
            <a:r>
              <a:rPr lang="en-US" sz="1000" dirty="0">
                <a:sym typeface="Wingdings" panose="05000000000000000000" pitchFamily="2" charset="2"/>
              </a:rPr>
              <a:t> 16#55 ‘U’ (System Code)</a:t>
            </a:r>
          </a:p>
          <a:p>
            <a:r>
              <a:rPr lang="en-US" sz="1000" dirty="0"/>
              <a:t>Byte[4] </a:t>
            </a:r>
            <a:r>
              <a:rPr lang="en-US" sz="1000" dirty="0">
                <a:sym typeface="Wingdings" panose="05000000000000000000" pitchFamily="2" charset="2"/>
              </a:rPr>
              <a:t> 16#45 ‘E’ (Parameter Code)</a:t>
            </a:r>
          </a:p>
          <a:p>
            <a:r>
              <a:rPr lang="en-US" sz="1000" dirty="0"/>
              <a:t>Byte[5] </a:t>
            </a:r>
            <a:r>
              <a:rPr lang="en-US" sz="1000" dirty="0">
                <a:sym typeface="Wingdings" panose="05000000000000000000" pitchFamily="2" charset="2"/>
              </a:rPr>
              <a:t> 16#46 ‘F’ (Parameter Code)</a:t>
            </a:r>
          </a:p>
          <a:p>
            <a:r>
              <a:rPr lang="en-US" sz="1000" dirty="0">
                <a:sym typeface="Wingdings" panose="05000000000000000000" pitchFamily="2" charset="2"/>
              </a:rPr>
              <a:t>Byte[6]  16#00 (Param. Length)</a:t>
            </a:r>
          </a:p>
          <a:p>
            <a:r>
              <a:rPr lang="en-US" sz="1000" dirty="0">
                <a:sym typeface="Wingdings" panose="05000000000000000000" pitchFamily="2" charset="2"/>
              </a:rPr>
              <a:t>Byte[7]  16#00 (</a:t>
            </a:r>
            <a:r>
              <a:rPr lang="en-US" sz="1000" dirty="0" err="1">
                <a:sym typeface="Wingdings" panose="05000000000000000000" pitchFamily="2" charset="2"/>
              </a:rPr>
              <a:t>Param</a:t>
            </a:r>
            <a:r>
              <a:rPr lang="en-US" sz="1000" dirty="0">
                <a:sym typeface="Wingdings" panose="05000000000000000000" pitchFamily="2" charset="2"/>
              </a:rPr>
              <a:t>. Length)</a:t>
            </a:r>
          </a:p>
          <a:p>
            <a:r>
              <a:rPr lang="en-US" sz="1000" dirty="0">
                <a:sym typeface="Wingdings" panose="05000000000000000000" pitchFamily="2" charset="2"/>
              </a:rPr>
              <a:t>Byte[8]  16#00 (</a:t>
            </a:r>
            <a:r>
              <a:rPr lang="en-US" sz="1000" dirty="0" err="1">
                <a:sym typeface="Wingdings" panose="05000000000000000000" pitchFamily="2" charset="2"/>
              </a:rPr>
              <a:t>Parame</a:t>
            </a:r>
            <a:r>
              <a:rPr lang="en-US" sz="1000" dirty="0">
                <a:sym typeface="Wingdings" panose="05000000000000000000" pitchFamily="2" charset="2"/>
              </a:rPr>
              <a:t> value)</a:t>
            </a:r>
          </a:p>
        </p:txBody>
      </p:sp>
    </p:spTree>
    <p:extLst>
      <p:ext uri="{BB962C8B-B14F-4D97-AF65-F5344CB8AC3E}">
        <p14:creationId xmlns:p14="http://schemas.microsoft.com/office/powerpoint/2010/main" val="1822886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pPr lvl="0"/>
            <a:r>
              <a:rPr lang="en-US" dirty="0"/>
              <a:t>Contact</a:t>
            </a:r>
          </a:p>
        </p:txBody>
      </p:sp>
      <p:sp>
        <p:nvSpPr>
          <p:cNvPr id="3" name="Untertitel 2"/>
          <p:cNvSpPr>
            <a:spLocks noGrp="1"/>
          </p:cNvSpPr>
          <p:nvPr>
            <p:ph type="subTitle" idx="1"/>
          </p:nvPr>
        </p:nvSpPr>
        <p:spPr>
          <a:xfrm>
            <a:off x="180000" y="4176000"/>
            <a:ext cx="8784000" cy="1773280"/>
          </a:xfrm>
        </p:spPr>
        <p:txBody>
          <a:bodyPr/>
          <a:lstStyle/>
          <a:p>
            <a:pPr lvl="0"/>
            <a:r>
              <a:rPr lang="de-DE" dirty="0"/>
              <a:t>Karsten Reinhardt</a:t>
            </a:r>
          </a:p>
          <a:p>
            <a:pPr lvl="0"/>
            <a:r>
              <a:rPr lang="de-DE" dirty="0">
                <a:hlinkClick r:id="rId3"/>
              </a:rPr>
              <a:t>kreinhardt@de.pepperl-fuchs.com</a:t>
            </a:r>
            <a:endParaRPr lang="de-DE" dirty="0"/>
          </a:p>
          <a:p>
            <a:pPr lvl="0"/>
            <a:r>
              <a:rPr lang="de-DE" dirty="0"/>
              <a:t>+49 (0) 621 776 1736</a:t>
            </a:r>
          </a:p>
        </p:txBody>
      </p:sp>
      <p:sp>
        <p:nvSpPr>
          <p:cNvPr id="4" name="Datumsplatzhalter 3"/>
          <p:cNvSpPr>
            <a:spLocks noGrp="1"/>
          </p:cNvSpPr>
          <p:nvPr>
            <p:ph type="dt" sz="half" idx="2"/>
          </p:nvPr>
        </p:nvSpPr>
        <p:spPr/>
        <p:txBody>
          <a:bodyPr/>
          <a:lstStyle/>
          <a:p>
            <a:r>
              <a:rPr lang="de-DE"/>
              <a:t>21.01.2025</a:t>
            </a:r>
            <a:endParaRPr lang="de-DE" dirty="0"/>
          </a:p>
        </p:txBody>
      </p:sp>
      <p:sp>
        <p:nvSpPr>
          <p:cNvPr id="5" name="Fußzeilenplatzhalter 4"/>
          <p:cNvSpPr>
            <a:spLocks noGrp="1"/>
          </p:cNvSpPr>
          <p:nvPr>
            <p:ph type="ftr" sz="quarter" idx="3"/>
          </p:nvPr>
        </p:nvSpPr>
        <p:spPr/>
        <p:txBody>
          <a:bodyPr/>
          <a:lstStyle/>
          <a:p>
            <a:r>
              <a:rPr lang="de-DE"/>
              <a:t>Karsten Reinhardt</a:t>
            </a:r>
            <a:endParaRPr lang="de-DE" dirty="0"/>
          </a:p>
        </p:txBody>
      </p:sp>
      <p:sp>
        <p:nvSpPr>
          <p:cNvPr id="6" name="Foliennummernplatzhalter 5"/>
          <p:cNvSpPr>
            <a:spLocks noGrp="1"/>
          </p:cNvSpPr>
          <p:nvPr>
            <p:ph type="sldNum" sz="quarter" idx="4"/>
          </p:nvPr>
        </p:nvSpPr>
        <p:spPr/>
        <p:txBody>
          <a:bodyPr/>
          <a:lstStyle/>
          <a:p>
            <a:fld id="{B6C01C00-BF13-48D5-80DE-58EA1E6873EB}" type="slidenum">
              <a:rPr lang="de-DE" smtClean="0"/>
              <a:pPr/>
              <a:t>162</a:t>
            </a:fld>
            <a:endParaRPr lang="de-DE" dirty="0"/>
          </a:p>
        </p:txBody>
      </p:sp>
      <p:pic>
        <p:nvPicPr>
          <p:cNvPr id="7" name="Grafik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54" y="836712"/>
            <a:ext cx="9151353" cy="2631014"/>
          </a:xfrm>
          <a:prstGeom prst="rect">
            <a:avLst/>
          </a:prstGeom>
        </p:spPr>
      </p:pic>
    </p:spTree>
    <p:extLst>
      <p:ext uri="{BB962C8B-B14F-4D97-AF65-F5344CB8AC3E}">
        <p14:creationId xmlns:p14="http://schemas.microsoft.com/office/powerpoint/2010/main" val="1411772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163</a:t>
            </a:fld>
            <a:endParaRPr lang="de-DE" dirty="0"/>
          </a:p>
        </p:txBody>
      </p:sp>
      <p:sp>
        <p:nvSpPr>
          <p:cNvPr id="5" name="Titel 4"/>
          <p:cNvSpPr>
            <a:spLocks noGrp="1"/>
          </p:cNvSpPr>
          <p:nvPr>
            <p:ph type="title"/>
          </p:nvPr>
        </p:nvSpPr>
        <p:spPr/>
        <p:txBody>
          <a:bodyPr>
            <a:normAutofit/>
          </a:bodyPr>
          <a:lstStyle/>
          <a:p>
            <a:r>
              <a:rPr lang="de-DE" dirty="0"/>
              <a:t>IC-KP2-2HB21 + IUH-F19x-V1 MF </a:t>
            </a:r>
            <a:r>
              <a:rPr lang="de-DE" dirty="0" err="1"/>
              <a:t>TwinCAT</a:t>
            </a:r>
            <a:r>
              <a:rPr lang="de-DE" dirty="0"/>
              <a:t> 3</a:t>
            </a:r>
          </a:p>
        </p:txBody>
      </p:sp>
      <p:sp>
        <p:nvSpPr>
          <p:cNvPr id="6" name="Inhaltsplatzhalter 5"/>
          <p:cNvSpPr>
            <a:spLocks noGrp="1"/>
          </p:cNvSpPr>
          <p:nvPr>
            <p:ph sz="quarter" idx="14"/>
          </p:nvPr>
        </p:nvSpPr>
        <p:spPr/>
        <p:txBody>
          <a:bodyPr/>
          <a:lstStyle/>
          <a:p>
            <a:pPr marL="0" indent="0">
              <a:buNone/>
            </a:pPr>
            <a:r>
              <a:rPr lang="en-US" dirty="0"/>
              <a:t>Version history:</a:t>
            </a:r>
          </a:p>
          <a:p>
            <a:pPr marL="0" indent="0">
              <a:buNone/>
            </a:pPr>
            <a:endParaRPr lang="en-US" sz="1200" b="0" dirty="0"/>
          </a:p>
          <a:p>
            <a:pPr marL="0" indent="0">
              <a:buNone/>
            </a:pPr>
            <a:r>
              <a:rPr lang="en-US" sz="1200" b="0" dirty="0"/>
              <a:t>V1.0	21.01.2025</a:t>
            </a:r>
          </a:p>
          <a:p>
            <a:pPr marL="171450" indent="-171450">
              <a:buFontTx/>
              <a:buChar char="-"/>
            </a:pPr>
            <a:r>
              <a:rPr lang="en-US" sz="1200" b="0" dirty="0"/>
              <a:t>Initial version</a:t>
            </a:r>
          </a:p>
          <a:p>
            <a:pPr marL="0" indent="0">
              <a:buNone/>
            </a:pPr>
            <a:endParaRPr lang="de-DE" sz="1200" b="0" dirty="0"/>
          </a:p>
          <a:p>
            <a:pPr marL="0" indent="0">
              <a:buNone/>
            </a:pPr>
            <a:endParaRPr lang="de-DE" dirty="0"/>
          </a:p>
        </p:txBody>
      </p:sp>
      <p:sp>
        <p:nvSpPr>
          <p:cNvPr id="7" name="Interaktive Schaltfläche: Zur Startseite wechseln 6">
            <a:hlinkClick r:id="rId2" action="ppaction://hlinksldjump" highlightClick="1"/>
            <a:extLst>
              <a:ext uri="{FF2B5EF4-FFF2-40B4-BE49-F238E27FC236}">
                <a16:creationId xmlns:a16="http://schemas.microsoft.com/office/drawing/2014/main" id="{E017AAB4-4EB7-4420-8B44-77FC3A69C0CA}"/>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5146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17</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Inputs and outputs function block:</a:t>
            </a:r>
          </a:p>
        </p:txBody>
      </p:sp>
      <p:graphicFrame>
        <p:nvGraphicFramePr>
          <p:cNvPr id="9" name="Tabelle 8">
            <a:extLst>
              <a:ext uri="{FF2B5EF4-FFF2-40B4-BE49-F238E27FC236}">
                <a16:creationId xmlns:a16="http://schemas.microsoft.com/office/drawing/2014/main" id="{1D8BAF53-5D69-4A0E-9745-CFA0E12ABA3B}"/>
              </a:ext>
            </a:extLst>
          </p:cNvPr>
          <p:cNvGraphicFramePr>
            <a:graphicFrameLocks noGrp="1"/>
          </p:cNvGraphicFramePr>
          <p:nvPr>
            <p:extLst>
              <p:ext uri="{D42A27DB-BD31-4B8C-83A1-F6EECF244321}">
                <p14:modId xmlns:p14="http://schemas.microsoft.com/office/powerpoint/2010/main" val="1282489392"/>
              </p:ext>
            </p:extLst>
          </p:nvPr>
        </p:nvGraphicFramePr>
        <p:xfrm>
          <a:off x="4150740" y="1844823"/>
          <a:ext cx="4885755" cy="4485640"/>
        </p:xfrm>
        <a:graphic>
          <a:graphicData uri="http://schemas.openxmlformats.org/drawingml/2006/table">
            <a:tbl>
              <a:tblPr firstRow="1" bandRow="1">
                <a:tableStyleId>{073A0DAA-6AF3-43AB-8588-CEC1D06C72B9}</a:tableStyleId>
              </a:tblPr>
              <a:tblGrid>
                <a:gridCol w="1069332">
                  <a:extLst>
                    <a:ext uri="{9D8B030D-6E8A-4147-A177-3AD203B41FA5}">
                      <a16:colId xmlns:a16="http://schemas.microsoft.com/office/drawing/2014/main" val="20000"/>
                    </a:ext>
                  </a:extLst>
                </a:gridCol>
                <a:gridCol w="720080">
                  <a:extLst>
                    <a:ext uri="{9D8B030D-6E8A-4147-A177-3AD203B41FA5}">
                      <a16:colId xmlns:a16="http://schemas.microsoft.com/office/drawing/2014/main" val="20001"/>
                    </a:ext>
                  </a:extLst>
                </a:gridCol>
                <a:gridCol w="3096343">
                  <a:extLst>
                    <a:ext uri="{9D8B030D-6E8A-4147-A177-3AD203B41FA5}">
                      <a16:colId xmlns:a16="http://schemas.microsoft.com/office/drawing/2014/main" val="20002"/>
                    </a:ext>
                  </a:extLst>
                </a:gridCol>
              </a:tblGrid>
              <a:tr h="370840">
                <a:tc>
                  <a:txBody>
                    <a:bodyPr/>
                    <a:lstStyle/>
                    <a:p>
                      <a:pPr algn="l"/>
                      <a:r>
                        <a:rPr lang="en-US" sz="900" noProof="0">
                          <a:latin typeface="+mn-lt"/>
                        </a:rPr>
                        <a:t>Name</a:t>
                      </a:r>
                    </a:p>
                  </a:txBody>
                  <a:tcPr anchor="ctr"/>
                </a:tc>
                <a:tc>
                  <a:txBody>
                    <a:bodyPr/>
                    <a:lstStyle/>
                    <a:p>
                      <a:pPr algn="l"/>
                      <a:r>
                        <a:rPr lang="en-US" sz="900" noProof="0" dirty="0">
                          <a:latin typeface="+mn-lt"/>
                        </a:rPr>
                        <a:t>Type</a:t>
                      </a:r>
                    </a:p>
                  </a:txBody>
                  <a:tcPr anchor="ctr"/>
                </a:tc>
                <a:tc>
                  <a:txBody>
                    <a:bodyPr/>
                    <a:lstStyle/>
                    <a:p>
                      <a:pPr algn="l"/>
                      <a:r>
                        <a:rPr lang="en-US" sz="900" noProof="0" dirty="0">
                          <a:latin typeface="+mn-lt"/>
                        </a:rPr>
                        <a:t>Meaning</a:t>
                      </a:r>
                    </a:p>
                  </a:txBody>
                  <a:tcPr anchor="ctr"/>
                </a:tc>
                <a:extLst>
                  <a:ext uri="{0D108BD9-81ED-4DB2-BD59-A6C34878D82A}">
                    <a16:rowId xmlns:a16="http://schemas.microsoft.com/office/drawing/2014/main" val="10000"/>
                  </a:ext>
                </a:extLst>
              </a:tr>
              <a:tr h="370840">
                <a:tc>
                  <a:txBody>
                    <a:bodyPr/>
                    <a:lstStyle/>
                    <a:p>
                      <a:pPr algn="l"/>
                      <a:r>
                        <a:rPr lang="en-US" sz="900" noProof="0">
                          <a:latin typeface="+mn-lt"/>
                        </a:rPr>
                        <a:t>O_b_Finish</a:t>
                      </a:r>
                    </a:p>
                  </a:txBody>
                  <a:tcPr anchor="ctr"/>
                </a:tc>
                <a:tc>
                  <a:txBody>
                    <a:bodyPr/>
                    <a:lstStyle/>
                    <a:p>
                      <a:pPr algn="l"/>
                      <a:r>
                        <a:rPr lang="en-US" sz="900" noProof="0">
                          <a:latin typeface="+mn-lt"/>
                        </a:rPr>
                        <a:t>Bool</a:t>
                      </a:r>
                    </a:p>
                  </a:txBody>
                  <a:tcPr anchor="ctr"/>
                </a:tc>
                <a:tc>
                  <a:txBody>
                    <a:bodyPr/>
                    <a:lstStyle/>
                    <a:p>
                      <a:pPr algn="l"/>
                      <a:r>
                        <a:rPr lang="en-US" sz="900" noProof="0" dirty="0">
                          <a:latin typeface="+mn-lt"/>
                        </a:rPr>
                        <a:t>FALSE = Command is still active or not yet completed;</a:t>
                      </a:r>
                    </a:p>
                    <a:p>
                      <a:pPr algn="l"/>
                      <a:r>
                        <a:rPr lang="en-US" sz="900" noProof="0" dirty="0">
                          <a:latin typeface="+mn-lt"/>
                        </a:rPr>
                        <a:t>TRUE = command completed;</a:t>
                      </a:r>
                    </a:p>
                  </a:txBody>
                  <a:tcPr anchor="ctr"/>
                </a:tc>
                <a:extLst>
                  <a:ext uri="{0D108BD9-81ED-4DB2-BD59-A6C34878D82A}">
                    <a16:rowId xmlns:a16="http://schemas.microsoft.com/office/drawing/2014/main" val="10002"/>
                  </a:ext>
                </a:extLst>
              </a:tr>
              <a:tr h="370840">
                <a:tc>
                  <a:txBody>
                    <a:bodyPr/>
                    <a:lstStyle/>
                    <a:p>
                      <a:pPr algn="l"/>
                      <a:r>
                        <a:rPr lang="en-US" sz="900" noProof="0">
                          <a:latin typeface="+mn-lt"/>
                        </a:rPr>
                        <a:t>O_b_Error</a:t>
                      </a:r>
                    </a:p>
                  </a:txBody>
                  <a:tcPr anchor="ctr"/>
                </a:tc>
                <a:tc>
                  <a:txBody>
                    <a:bodyPr/>
                    <a:lstStyle/>
                    <a:p>
                      <a:pPr algn="l"/>
                      <a:r>
                        <a:rPr lang="en-US" sz="900" noProof="0">
                          <a:latin typeface="+mn-lt"/>
                        </a:rPr>
                        <a:t>Bool</a:t>
                      </a:r>
                    </a:p>
                  </a:txBody>
                  <a:tcPr anchor="ctr"/>
                </a:tc>
                <a:tc>
                  <a:txBody>
                    <a:bodyPr/>
                    <a:lstStyle/>
                    <a:p>
                      <a:pPr algn="l"/>
                      <a:r>
                        <a:rPr lang="en-US" sz="900" noProof="0" dirty="0">
                          <a:latin typeface="+mn-lt"/>
                        </a:rPr>
                        <a:t>FALSE = no error status</a:t>
                      </a:r>
                    </a:p>
                    <a:p>
                      <a:pPr algn="l"/>
                      <a:r>
                        <a:rPr lang="en-US" sz="900" noProof="0" dirty="0">
                          <a:latin typeface="+mn-lt"/>
                        </a:rPr>
                        <a:t>TRUE = error status; error status on </a:t>
                      </a:r>
                      <a:r>
                        <a:rPr lang="en-US" sz="900" noProof="0" dirty="0" err="1">
                          <a:latin typeface="+mn-lt"/>
                        </a:rPr>
                        <a:t>O_B_Status</a:t>
                      </a:r>
                      <a:endParaRPr lang="en-US" sz="900" noProof="0" dirty="0">
                        <a:latin typeface="+mn-lt"/>
                      </a:endParaRPr>
                    </a:p>
                  </a:txBody>
                  <a:tcPr anchor="ctr"/>
                </a:tc>
                <a:extLst>
                  <a:ext uri="{0D108BD9-81ED-4DB2-BD59-A6C34878D82A}">
                    <a16:rowId xmlns:a16="http://schemas.microsoft.com/office/drawing/2014/main" val="10003"/>
                  </a:ext>
                </a:extLst>
              </a:tr>
              <a:tr h="370840">
                <a:tc>
                  <a:txBody>
                    <a:bodyPr/>
                    <a:lstStyle/>
                    <a:p>
                      <a:pPr algn="l"/>
                      <a:r>
                        <a:rPr lang="en-US" sz="900" noProof="0">
                          <a:latin typeface="+mn-lt"/>
                        </a:rPr>
                        <a:t>O_B_Status</a:t>
                      </a:r>
                    </a:p>
                  </a:txBody>
                  <a:tcPr anchor="ctr"/>
                </a:tc>
                <a:tc>
                  <a:txBody>
                    <a:bodyPr/>
                    <a:lstStyle/>
                    <a:p>
                      <a:pPr algn="l"/>
                      <a:r>
                        <a:rPr lang="en-US" sz="900" noProof="0">
                          <a:latin typeface="+mn-lt"/>
                        </a:rPr>
                        <a:t>Byte</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en-US" sz="900" noProof="0" dirty="0">
                          <a:latin typeface="+mn-lt"/>
                        </a:rPr>
                        <a:t>Status value of the command execution</a:t>
                      </a:r>
                    </a:p>
                    <a:p>
                      <a:pPr marL="0" marR="0" lvl="0" indent="0" algn="l" defTabSz="801472" rtl="0" eaLnBrk="1" fontAlgn="auto" latinLnBrk="0" hangingPunct="1">
                        <a:lnSpc>
                          <a:spcPct val="100000"/>
                        </a:lnSpc>
                        <a:spcBef>
                          <a:spcPts val="0"/>
                        </a:spcBef>
                        <a:spcAft>
                          <a:spcPts val="0"/>
                        </a:spcAft>
                        <a:buClrTx/>
                        <a:buSzTx/>
                        <a:buFontTx/>
                        <a:buNone/>
                        <a:tabLst/>
                        <a:defRPr/>
                      </a:pPr>
                      <a:r>
                        <a:rPr lang="en-US" sz="900" noProof="0" dirty="0">
                          <a:latin typeface="+mn-lt"/>
                        </a:rPr>
                        <a:t>16#00 = data read/written; 16#04 = parameter error; 16#05 = tag has left detection zone; 16#06 = no connection to RFID device; 16#0A = several tags with the same UII/EPC</a:t>
                      </a:r>
                    </a:p>
                  </a:txBody>
                  <a:tcPr anchor="ctr"/>
                </a:tc>
                <a:extLst>
                  <a:ext uri="{0D108BD9-81ED-4DB2-BD59-A6C34878D82A}">
                    <a16:rowId xmlns:a16="http://schemas.microsoft.com/office/drawing/2014/main" val="10004"/>
                  </a:ext>
                </a:extLst>
              </a:tr>
              <a:tr h="370840">
                <a:tc>
                  <a:txBody>
                    <a:bodyPr/>
                    <a:lstStyle/>
                    <a:p>
                      <a:pPr algn="l"/>
                      <a:r>
                        <a:rPr lang="en-US" sz="900" noProof="0">
                          <a:latin typeface="+mn-lt"/>
                        </a:rPr>
                        <a:t>O_B_ReplyCounter</a:t>
                      </a:r>
                    </a:p>
                  </a:txBody>
                  <a:tcPr anchor="ctr"/>
                </a:tc>
                <a:tc>
                  <a:txBody>
                    <a:bodyPr/>
                    <a:lstStyle/>
                    <a:p>
                      <a:pPr algn="l"/>
                      <a:r>
                        <a:rPr lang="en-US" sz="900" noProof="0">
                          <a:latin typeface="+mn-lt"/>
                        </a:rPr>
                        <a:t>Byte</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en-US" sz="900" noProof="0" dirty="0">
                          <a:latin typeface="+mn-lt"/>
                        </a:rPr>
                        <a:t>Response counter</a:t>
                      </a:r>
                    </a:p>
                  </a:txBody>
                  <a:tcPr anchor="ctr"/>
                </a:tc>
                <a:extLst>
                  <a:ext uri="{0D108BD9-81ED-4DB2-BD59-A6C34878D82A}">
                    <a16:rowId xmlns:a16="http://schemas.microsoft.com/office/drawing/2014/main" val="10008"/>
                  </a:ext>
                </a:extLst>
              </a:tr>
              <a:tr h="370840">
                <a:tc>
                  <a:txBody>
                    <a:bodyPr/>
                    <a:lstStyle/>
                    <a:p>
                      <a:pPr algn="l"/>
                      <a:r>
                        <a:rPr lang="en-US" sz="900" noProof="0">
                          <a:latin typeface="+mn-lt"/>
                        </a:rPr>
                        <a:t>O_b_EndConfig</a:t>
                      </a:r>
                    </a:p>
                  </a:txBody>
                  <a:tcPr anchor="ctr"/>
                </a:tc>
                <a:tc>
                  <a:txBody>
                    <a:bodyPr/>
                    <a:lstStyle/>
                    <a:p>
                      <a:pPr algn="l"/>
                      <a:r>
                        <a:rPr lang="en-US" sz="900" noProof="0">
                          <a:latin typeface="+mn-lt"/>
                        </a:rPr>
                        <a:t>Bool</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en-US" sz="900" noProof="0" dirty="0">
                          <a:latin typeface="+mn-lt"/>
                        </a:rPr>
                        <a:t>TRUE = Parameter access completed</a:t>
                      </a:r>
                    </a:p>
                  </a:txBody>
                  <a:tcPr anchor="ctr"/>
                </a:tc>
                <a:extLst>
                  <a:ext uri="{0D108BD9-81ED-4DB2-BD59-A6C34878D82A}">
                    <a16:rowId xmlns:a16="http://schemas.microsoft.com/office/drawing/2014/main" val="3737350126"/>
                  </a:ext>
                </a:extLst>
              </a:tr>
              <a:tr h="370840">
                <a:tc>
                  <a:txBody>
                    <a:bodyPr/>
                    <a:lstStyle/>
                    <a:p>
                      <a:pPr algn="l"/>
                      <a:r>
                        <a:rPr lang="en-US" sz="900" noProof="0">
                          <a:latin typeface="+mn-lt"/>
                        </a:rPr>
                        <a:t>IO_b_SetRestart</a:t>
                      </a:r>
                    </a:p>
                  </a:txBody>
                  <a:tcPr anchor="ctr"/>
                </a:tc>
                <a:tc>
                  <a:txBody>
                    <a:bodyPr/>
                    <a:lstStyle/>
                    <a:p>
                      <a:pPr algn="l"/>
                      <a:r>
                        <a:rPr lang="en-US" sz="900" noProof="0">
                          <a:latin typeface="+mn-lt"/>
                        </a:rPr>
                        <a:t>Bool</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en-US" sz="900" noProof="0" dirty="0">
                          <a:latin typeface="+mn-lt"/>
                        </a:rPr>
                        <a:t>TRUE (positive edge) = Start execution of initialization routine; set input back to False after one cycle</a:t>
                      </a:r>
                    </a:p>
                  </a:txBody>
                  <a:tcPr anchor="ctr"/>
                </a:tc>
                <a:extLst>
                  <a:ext uri="{0D108BD9-81ED-4DB2-BD59-A6C34878D82A}">
                    <a16:rowId xmlns:a16="http://schemas.microsoft.com/office/drawing/2014/main" val="10009"/>
                  </a:ext>
                </a:extLst>
              </a:tr>
              <a:tr h="370840">
                <a:tc>
                  <a:txBody>
                    <a:bodyPr/>
                    <a:lstStyle/>
                    <a:p>
                      <a:pPr algn="l"/>
                      <a:r>
                        <a:rPr lang="en-US" sz="900" noProof="0">
                          <a:latin typeface="+mn-lt"/>
                        </a:rPr>
                        <a:t>IO_b_InitFinish</a:t>
                      </a:r>
                    </a:p>
                  </a:txBody>
                  <a:tcPr anchor="ctr"/>
                </a:tc>
                <a:tc>
                  <a:txBody>
                    <a:bodyPr/>
                    <a:lstStyle/>
                    <a:p>
                      <a:pPr algn="l"/>
                      <a:r>
                        <a:rPr lang="en-US" sz="900" noProof="0">
                          <a:latin typeface="+mn-lt"/>
                        </a:rPr>
                        <a:t>Bool</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en-US" sz="900" noProof="0" dirty="0">
                          <a:latin typeface="+mn-lt"/>
                        </a:rPr>
                        <a:t>TRUE = Initialization completed successfully; function module ready for operation</a:t>
                      </a:r>
                    </a:p>
                  </a:txBody>
                  <a:tcPr anchor="ctr"/>
                </a:tc>
                <a:extLst>
                  <a:ext uri="{0D108BD9-81ED-4DB2-BD59-A6C34878D82A}">
                    <a16:rowId xmlns:a16="http://schemas.microsoft.com/office/drawing/2014/main" val="379071369"/>
                  </a:ext>
                </a:extLst>
              </a:tr>
              <a:tr h="370840">
                <a:tc>
                  <a:txBody>
                    <a:bodyPr/>
                    <a:lstStyle/>
                    <a:p>
                      <a:pPr algn="l"/>
                      <a:r>
                        <a:rPr lang="en-US" sz="900" noProof="0">
                          <a:latin typeface="+mn-lt"/>
                        </a:rPr>
                        <a:t>IO_b_StartConfig</a:t>
                      </a:r>
                    </a:p>
                  </a:txBody>
                  <a:tcPr anchor="ctr"/>
                </a:tc>
                <a:tc>
                  <a:txBody>
                    <a:bodyPr/>
                    <a:lstStyle/>
                    <a:p>
                      <a:pPr algn="l"/>
                      <a:r>
                        <a:rPr lang="en-US" sz="900" noProof="0">
                          <a:latin typeface="+mn-lt"/>
                        </a:rPr>
                        <a:t>Bool</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en-US" sz="900" noProof="0" dirty="0">
                          <a:latin typeface="+mn-lt"/>
                        </a:rPr>
                        <a:t>TRUE = Start parameter access</a:t>
                      </a:r>
                    </a:p>
                  </a:txBody>
                  <a:tcPr anchor="ctr"/>
                </a:tc>
                <a:extLst>
                  <a:ext uri="{0D108BD9-81ED-4DB2-BD59-A6C34878D82A}">
                    <a16:rowId xmlns:a16="http://schemas.microsoft.com/office/drawing/2014/main" val="1597987360"/>
                  </a:ext>
                </a:extLst>
              </a:tr>
              <a:tr h="370840">
                <a:tc>
                  <a:txBody>
                    <a:bodyPr/>
                    <a:lstStyle/>
                    <a:p>
                      <a:pPr algn="l"/>
                      <a:r>
                        <a:rPr lang="en-US" sz="900" noProof="0" dirty="0">
                          <a:latin typeface="+mn-lt"/>
                        </a:rPr>
                        <a:t>IO_b_NewData</a:t>
                      </a:r>
                    </a:p>
                  </a:txBody>
                  <a:tcPr anchor="ctr"/>
                </a:tc>
                <a:tc>
                  <a:txBody>
                    <a:bodyPr/>
                    <a:lstStyle/>
                    <a:p>
                      <a:pPr algn="l"/>
                      <a:r>
                        <a:rPr lang="en-US" sz="900" noProof="0">
                          <a:latin typeface="+mn-lt"/>
                        </a:rPr>
                        <a:t>Bool</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en-US" sz="900" noProof="0" dirty="0">
                          <a:latin typeface="+mn-lt"/>
                        </a:rPr>
                        <a:t>TRUE = new telegram received (direct reset by user required)</a:t>
                      </a:r>
                    </a:p>
                  </a:txBody>
                  <a:tcPr anchor="ctr"/>
                </a:tc>
                <a:extLst>
                  <a:ext uri="{0D108BD9-81ED-4DB2-BD59-A6C34878D82A}">
                    <a16:rowId xmlns:a16="http://schemas.microsoft.com/office/drawing/2014/main" val="2181068229"/>
                  </a:ext>
                </a:extLst>
              </a:tr>
              <a:tr h="370840">
                <a:tc>
                  <a:txBody>
                    <a:bodyPr/>
                    <a:lstStyle/>
                    <a:p>
                      <a:pPr algn="l"/>
                      <a:r>
                        <a:rPr lang="en-US" sz="900" noProof="0">
                          <a:latin typeface="+mn-lt"/>
                        </a:rPr>
                        <a:t>UserDataGlobal</a:t>
                      </a:r>
                    </a:p>
                  </a:txBody>
                  <a:tcPr anchor="ctr"/>
                </a:tc>
                <a:tc>
                  <a:txBody>
                    <a:bodyPr/>
                    <a:lstStyle/>
                    <a:p>
                      <a:pPr algn="l"/>
                      <a:r>
                        <a:rPr lang="en-US" sz="900" noProof="0">
                          <a:latin typeface="+mn-lt"/>
                        </a:rPr>
                        <a:t>Data block</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en-US" sz="900" noProof="0" dirty="0">
                          <a:latin typeface="+mn-lt"/>
                        </a:rPr>
                        <a:t>Data block for read and write data</a:t>
                      </a:r>
                    </a:p>
                  </a:txBody>
                  <a:tcPr anchor="ctr"/>
                </a:tc>
                <a:extLst>
                  <a:ext uri="{0D108BD9-81ED-4DB2-BD59-A6C34878D82A}">
                    <a16:rowId xmlns:a16="http://schemas.microsoft.com/office/drawing/2014/main" val="443059749"/>
                  </a:ext>
                </a:extLst>
              </a:tr>
            </a:tbl>
          </a:graphicData>
        </a:graphic>
      </p:graphicFrame>
      <p:sp>
        <p:nvSpPr>
          <p:cNvPr id="11" name="Interaktive Schaltfläche: Zur Startseite wechseln 10">
            <a:hlinkClick r:id="rId2" action="ppaction://hlinksldjump" highlightClick="1"/>
            <a:extLst>
              <a:ext uri="{FF2B5EF4-FFF2-40B4-BE49-F238E27FC236}">
                <a16:creationId xmlns:a16="http://schemas.microsoft.com/office/drawing/2014/main" id="{53B8DC21-F82A-44AE-B81B-AA66B73A92E0}"/>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fik 9">
            <a:extLst>
              <a:ext uri="{FF2B5EF4-FFF2-40B4-BE49-F238E27FC236}">
                <a16:creationId xmlns:a16="http://schemas.microsoft.com/office/drawing/2014/main" id="{331CA45A-4F00-4A71-9F26-A619D9AB5E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5" y="1846111"/>
            <a:ext cx="3970740" cy="4706390"/>
          </a:xfrm>
          <a:prstGeom prst="rect">
            <a:avLst/>
          </a:prstGeom>
        </p:spPr>
      </p:pic>
    </p:spTree>
    <p:extLst>
      <p:ext uri="{BB962C8B-B14F-4D97-AF65-F5344CB8AC3E}">
        <p14:creationId xmlns:p14="http://schemas.microsoft.com/office/powerpoint/2010/main" val="1117023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18</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Status values:</a:t>
            </a:r>
          </a:p>
        </p:txBody>
      </p:sp>
      <p:graphicFrame>
        <p:nvGraphicFramePr>
          <p:cNvPr id="9" name="Tabelle 8">
            <a:extLst>
              <a:ext uri="{FF2B5EF4-FFF2-40B4-BE49-F238E27FC236}">
                <a16:creationId xmlns:a16="http://schemas.microsoft.com/office/drawing/2014/main" id="{1D8BAF53-5D69-4A0E-9745-CFA0E12ABA3B}"/>
              </a:ext>
            </a:extLst>
          </p:cNvPr>
          <p:cNvGraphicFramePr>
            <a:graphicFrameLocks noGrp="1"/>
          </p:cNvGraphicFramePr>
          <p:nvPr>
            <p:extLst>
              <p:ext uri="{D42A27DB-BD31-4B8C-83A1-F6EECF244321}">
                <p14:modId xmlns:p14="http://schemas.microsoft.com/office/powerpoint/2010/main" val="1432266764"/>
              </p:ext>
            </p:extLst>
          </p:nvPr>
        </p:nvGraphicFramePr>
        <p:xfrm>
          <a:off x="180000" y="1844823"/>
          <a:ext cx="8856495" cy="4307840"/>
        </p:xfrm>
        <a:graphic>
          <a:graphicData uri="http://schemas.openxmlformats.org/drawingml/2006/table">
            <a:tbl>
              <a:tblPr firstRow="1" bandRow="1">
                <a:tableStyleId>{073A0DAA-6AF3-43AB-8588-CEC1D06C72B9}</a:tableStyleId>
              </a:tblPr>
              <a:tblGrid>
                <a:gridCol w="863608">
                  <a:extLst>
                    <a:ext uri="{9D8B030D-6E8A-4147-A177-3AD203B41FA5}">
                      <a16:colId xmlns:a16="http://schemas.microsoft.com/office/drawing/2014/main" val="20000"/>
                    </a:ext>
                  </a:extLst>
                </a:gridCol>
                <a:gridCol w="1944216">
                  <a:extLst>
                    <a:ext uri="{9D8B030D-6E8A-4147-A177-3AD203B41FA5}">
                      <a16:colId xmlns:a16="http://schemas.microsoft.com/office/drawing/2014/main" val="20001"/>
                    </a:ext>
                  </a:extLst>
                </a:gridCol>
                <a:gridCol w="6048671">
                  <a:extLst>
                    <a:ext uri="{9D8B030D-6E8A-4147-A177-3AD203B41FA5}">
                      <a16:colId xmlns:a16="http://schemas.microsoft.com/office/drawing/2014/main" val="20002"/>
                    </a:ext>
                  </a:extLst>
                </a:gridCol>
              </a:tblGrid>
              <a:tr h="370840">
                <a:tc>
                  <a:txBody>
                    <a:bodyPr/>
                    <a:lstStyle/>
                    <a:p>
                      <a:pPr algn="l"/>
                      <a:r>
                        <a:rPr lang="en-US" sz="900" noProof="0">
                          <a:latin typeface="+mn-lt"/>
                        </a:rPr>
                        <a:t>O_B_Status</a:t>
                      </a:r>
                    </a:p>
                  </a:txBody>
                  <a:tcPr anchor="ctr"/>
                </a:tc>
                <a:tc>
                  <a:txBody>
                    <a:bodyPr/>
                    <a:lstStyle/>
                    <a:p>
                      <a:pPr algn="l"/>
                      <a:r>
                        <a:rPr lang="en-US" sz="900" noProof="0" dirty="0">
                          <a:latin typeface="+mn-lt"/>
                        </a:rPr>
                        <a:t>Meaning</a:t>
                      </a:r>
                    </a:p>
                  </a:txBody>
                  <a:tcPr anchor="ctr"/>
                </a:tc>
                <a:tc>
                  <a:txBody>
                    <a:bodyPr/>
                    <a:lstStyle/>
                    <a:p>
                      <a:pPr algn="l"/>
                      <a:r>
                        <a:rPr lang="en-US" sz="900" noProof="0" dirty="0">
                          <a:latin typeface="+mn-lt"/>
                        </a:rPr>
                        <a:t>Remark</a:t>
                      </a:r>
                    </a:p>
                  </a:txBody>
                  <a:tcPr anchor="ctr"/>
                </a:tc>
                <a:extLst>
                  <a:ext uri="{0D108BD9-81ED-4DB2-BD59-A6C34878D82A}">
                    <a16:rowId xmlns:a16="http://schemas.microsoft.com/office/drawing/2014/main" val="10000"/>
                  </a:ext>
                </a:extLst>
              </a:tr>
              <a:tr h="370840">
                <a:tc>
                  <a:txBody>
                    <a:bodyPr/>
                    <a:lstStyle/>
                    <a:p>
                      <a:pPr algn="l"/>
                      <a:r>
                        <a:rPr lang="de-DE" sz="900" dirty="0">
                          <a:latin typeface="+mn-lt"/>
                        </a:rPr>
                        <a:t>16#00</a:t>
                      </a:r>
                    </a:p>
                  </a:txBody>
                  <a:tcPr anchor="ctr"/>
                </a:tc>
                <a:tc>
                  <a:txBody>
                    <a:bodyPr/>
                    <a:lstStyle/>
                    <a:p>
                      <a:pPr algn="l"/>
                      <a:r>
                        <a:rPr lang="en-US" sz="900" noProof="0" dirty="0">
                          <a:latin typeface="+mn-lt"/>
                        </a:rPr>
                        <a:t>Data successfully read/written (read/write command); command successfully executed (read/write parameter command)</a:t>
                      </a:r>
                    </a:p>
                  </a:txBody>
                  <a:tcPr anchor="ctr"/>
                </a:tc>
                <a:tc>
                  <a:txBody>
                    <a:bodyPr/>
                    <a:lstStyle/>
                    <a:p>
                      <a:pPr algn="l"/>
                      <a:r>
                        <a:rPr lang="en-US" sz="900" dirty="0">
                          <a:latin typeface="+mn-lt"/>
                        </a:rPr>
                        <a:t>Telegram contains information read in from the data carrier; in the case of read access, this is the UII/EPC code and a sub-area of the user memory or the TID; if only the UII/EPC is accessed, the other information is omitted</a:t>
                      </a:r>
                    </a:p>
                    <a:p>
                      <a:pPr algn="l"/>
                      <a:r>
                        <a:rPr lang="en-US" sz="900" dirty="0">
                          <a:latin typeface="+mn-lt"/>
                        </a:rPr>
                        <a:t>When identifying several data carriers at the same time, the information read in is transmitted in separate telegrams one after the other</a:t>
                      </a:r>
                      <a:endParaRPr lang="de-DE" sz="900" dirty="0">
                        <a:latin typeface="+mn-lt"/>
                      </a:endParaRPr>
                    </a:p>
                  </a:txBody>
                  <a:tcPr anchor="ctr"/>
                </a:tc>
                <a:extLst>
                  <a:ext uri="{0D108BD9-81ED-4DB2-BD59-A6C34878D82A}">
                    <a16:rowId xmlns:a16="http://schemas.microsoft.com/office/drawing/2014/main" val="10002"/>
                  </a:ext>
                </a:extLst>
              </a:tr>
              <a:tr h="370840">
                <a:tc>
                  <a:txBody>
                    <a:bodyPr/>
                    <a:lstStyle/>
                    <a:p>
                      <a:pPr algn="l"/>
                      <a:r>
                        <a:rPr lang="de-DE" sz="900" dirty="0">
                          <a:latin typeface="+mn-lt"/>
                        </a:rPr>
                        <a:t>16#04</a:t>
                      </a:r>
                    </a:p>
                  </a:txBody>
                  <a:tcPr anchor="ctr"/>
                </a:tc>
                <a:tc>
                  <a:txBody>
                    <a:bodyPr/>
                    <a:lstStyle/>
                    <a:p>
                      <a:pPr algn="l"/>
                      <a:r>
                        <a:rPr lang="en-US" sz="900" noProof="0" dirty="0">
                          <a:latin typeface="+mn-lt"/>
                        </a:rPr>
                        <a:t>Parameter error; command parameter out of specification; data carrier memory size does not match the command configuration</a:t>
                      </a:r>
                    </a:p>
                  </a:txBody>
                  <a:tcPr anchor="ctr"/>
                </a:tc>
                <a:tc>
                  <a:txBody>
                    <a:bodyPr/>
                    <a:lstStyle/>
                    <a:p>
                      <a:pPr algn="l"/>
                      <a:r>
                        <a:rPr lang="en-US" sz="900" dirty="0">
                          <a:latin typeface="+mn-lt"/>
                        </a:rPr>
                        <a:t>If the memory size is too small when accessing a data carrier, a status 16#04 message and the UII/EPC of the corresponding data carrier are returned</a:t>
                      </a:r>
                    </a:p>
                    <a:p>
                      <a:pPr algn="l"/>
                      <a:r>
                        <a:rPr lang="en-US" sz="900" dirty="0">
                          <a:latin typeface="+mn-lt"/>
                        </a:rPr>
                        <a:t>When accessing a parameter, it must be taken into account that different parameters are supported depending on the device version and that the value ranges can be different </a:t>
                      </a:r>
                      <a:r>
                        <a:rPr lang="en-US" sz="900" dirty="0">
                          <a:latin typeface="+mn-lt"/>
                          <a:sym typeface="Wingdings" panose="05000000000000000000" pitchFamily="2" charset="2"/>
                        </a:rPr>
                        <a:t></a:t>
                      </a:r>
                      <a:r>
                        <a:rPr lang="en-US" sz="900" dirty="0">
                          <a:latin typeface="+mn-lt"/>
                        </a:rPr>
                        <a:t> </a:t>
                      </a:r>
                      <a:r>
                        <a:rPr lang="en-US" sz="900" dirty="0" err="1">
                          <a:latin typeface="+mn-lt"/>
                        </a:rPr>
                        <a:t>O_b_Error</a:t>
                      </a:r>
                      <a:r>
                        <a:rPr lang="en-US" sz="900" dirty="0">
                          <a:latin typeface="+mn-lt"/>
                        </a:rPr>
                        <a:t> = True</a:t>
                      </a:r>
                    </a:p>
                  </a:txBody>
                  <a:tcPr anchor="ctr"/>
                </a:tc>
                <a:extLst>
                  <a:ext uri="{0D108BD9-81ED-4DB2-BD59-A6C34878D82A}">
                    <a16:rowId xmlns:a16="http://schemas.microsoft.com/office/drawing/2014/main" val="10003"/>
                  </a:ext>
                </a:extLst>
              </a:tr>
              <a:tr h="370840">
                <a:tc>
                  <a:txBody>
                    <a:bodyPr/>
                    <a:lstStyle/>
                    <a:p>
                      <a:pPr algn="l"/>
                      <a:r>
                        <a:rPr lang="de-DE" sz="900" dirty="0">
                          <a:latin typeface="+mn-lt"/>
                        </a:rPr>
                        <a:t>16#05</a:t>
                      </a:r>
                    </a:p>
                  </a:txBody>
                  <a:tcPr anchor="ctr"/>
                </a:tc>
                <a:tc>
                  <a:txBody>
                    <a:bodyPr/>
                    <a:lstStyle/>
                    <a:p>
                      <a:pPr algn="l"/>
                      <a:r>
                        <a:rPr lang="en-US" sz="900" noProof="0" dirty="0">
                          <a:latin typeface="+mn-lt"/>
                        </a:rPr>
                        <a:t>Data carrier has left the detection zone</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en-US" sz="900" dirty="0">
                          <a:latin typeface="+mn-lt"/>
                        </a:rPr>
                        <a:t>Only sent when an Enhanced (permanent) command is executed; telegram contains the UII/EPC of the data carrier that has left the detection zone; this message can be delayed using parameter E5</a:t>
                      </a:r>
                      <a:endParaRPr lang="de-DE" sz="900" dirty="0">
                        <a:latin typeface="+mn-lt"/>
                      </a:endParaRPr>
                    </a:p>
                  </a:txBody>
                  <a:tcPr anchor="ctr"/>
                </a:tc>
                <a:extLst>
                  <a:ext uri="{0D108BD9-81ED-4DB2-BD59-A6C34878D82A}">
                    <a16:rowId xmlns:a16="http://schemas.microsoft.com/office/drawing/2014/main" val="10004"/>
                  </a:ext>
                </a:extLst>
              </a:tr>
              <a:tr h="370840">
                <a:tc>
                  <a:txBody>
                    <a:bodyPr/>
                    <a:lstStyle/>
                    <a:p>
                      <a:pPr algn="l"/>
                      <a:r>
                        <a:rPr lang="de-DE" sz="900" dirty="0">
                          <a:latin typeface="+mn-lt"/>
                        </a:rPr>
                        <a:t>16#06</a:t>
                      </a:r>
                    </a:p>
                  </a:txBody>
                  <a:tcPr anchor="ctr"/>
                </a:tc>
                <a:tc>
                  <a:txBody>
                    <a:bodyPr/>
                    <a:lstStyle/>
                    <a:p>
                      <a:pPr algn="l"/>
                      <a:r>
                        <a:rPr lang="en-US" sz="900" noProof="0" dirty="0">
                          <a:latin typeface="+mn-lt"/>
                        </a:rPr>
                        <a:t>RFID device not connected or communication between RFID device and evaluation unit interrupted</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en-US" sz="900" dirty="0">
                          <a:latin typeface="+mn-lt"/>
                        </a:rPr>
                        <a:t>If a command is sent on a channel to which no RFID device is connected, a status 16#06 telegram is reported back; if communication to the RFID device is interrupted during the execution of an enhanced (permanent) command, a status 16#06 telegram is reported back </a:t>
                      </a:r>
                      <a:r>
                        <a:rPr lang="en-US" sz="900" dirty="0">
                          <a:latin typeface="+mn-lt"/>
                          <a:sym typeface="Wingdings" panose="05000000000000000000" pitchFamily="2" charset="2"/>
                        </a:rPr>
                        <a:t></a:t>
                      </a:r>
                      <a:r>
                        <a:rPr lang="en-US" sz="900" dirty="0">
                          <a:latin typeface="+mn-lt"/>
                        </a:rPr>
                        <a:t> O_b_Error = True</a:t>
                      </a:r>
                      <a:endParaRPr lang="de-DE" sz="900" dirty="0">
                        <a:latin typeface="+mn-lt"/>
                      </a:endParaRPr>
                    </a:p>
                  </a:txBody>
                  <a:tcPr anchor="ctr"/>
                </a:tc>
                <a:extLst>
                  <a:ext uri="{0D108BD9-81ED-4DB2-BD59-A6C34878D82A}">
                    <a16:rowId xmlns:a16="http://schemas.microsoft.com/office/drawing/2014/main" val="10008"/>
                  </a:ext>
                </a:extLst>
              </a:tr>
              <a:tr h="370840">
                <a:tc>
                  <a:txBody>
                    <a:bodyPr/>
                    <a:lstStyle/>
                    <a:p>
                      <a:pPr algn="l"/>
                      <a:r>
                        <a:rPr lang="de-DE" sz="900" dirty="0">
                          <a:latin typeface="+mn-lt"/>
                        </a:rPr>
                        <a:t>16#0A</a:t>
                      </a:r>
                    </a:p>
                  </a:txBody>
                  <a:tcPr anchor="ctr"/>
                </a:tc>
                <a:tc>
                  <a:txBody>
                    <a:bodyPr/>
                    <a:lstStyle/>
                    <a:p>
                      <a:pPr algn="l"/>
                      <a:r>
                        <a:rPr lang="en-US" sz="900" noProof="0" dirty="0">
                          <a:latin typeface="+mn-lt"/>
                        </a:rPr>
                        <a:t>Multiple data carriers with the same UII/EPC code in the detection zone</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en-US" sz="900" dirty="0">
                          <a:latin typeface="+mn-lt"/>
                        </a:rPr>
                        <a:t>When identifying several data carriers simultaneously in the detection zone, all data carriers must have a unique (different) UII/EPC code; if several (&gt;1) data carriers have an identical UII/EPC, a status 16#0A message is returned </a:t>
                      </a:r>
                      <a:r>
                        <a:rPr lang="en-US" sz="900" dirty="0">
                          <a:latin typeface="+mn-lt"/>
                          <a:sym typeface="Wingdings" panose="05000000000000000000" pitchFamily="2" charset="2"/>
                        </a:rPr>
                        <a:t></a:t>
                      </a:r>
                      <a:r>
                        <a:rPr lang="en-US" sz="900" dirty="0">
                          <a:latin typeface="+mn-lt"/>
                        </a:rPr>
                        <a:t> O_b_Error = True</a:t>
                      </a:r>
                      <a:endParaRPr lang="de-DE" sz="900" dirty="0">
                        <a:latin typeface="+mn-lt"/>
                      </a:endParaRPr>
                    </a:p>
                  </a:txBody>
                  <a:tcPr anchor="ctr"/>
                </a:tc>
                <a:extLst>
                  <a:ext uri="{0D108BD9-81ED-4DB2-BD59-A6C34878D82A}">
                    <a16:rowId xmlns:a16="http://schemas.microsoft.com/office/drawing/2014/main" val="3737350126"/>
                  </a:ext>
                </a:extLst>
              </a:tr>
              <a:tr h="370840">
                <a:tc>
                  <a:txBody>
                    <a:bodyPr/>
                    <a:lstStyle/>
                    <a:p>
                      <a:pPr algn="l"/>
                      <a:r>
                        <a:rPr lang="de-DE" sz="900" dirty="0">
                          <a:latin typeface="+mn-lt"/>
                        </a:rPr>
                        <a:t>16#0B</a:t>
                      </a:r>
                    </a:p>
                  </a:txBody>
                  <a:tcPr anchor="ctr"/>
                </a:tc>
                <a:tc>
                  <a:txBody>
                    <a:bodyPr/>
                    <a:lstStyle/>
                    <a:p>
                      <a:pPr algn="l"/>
                      <a:r>
                        <a:rPr lang="en-US" sz="900" noProof="0" dirty="0">
                          <a:latin typeface="+mn-lt"/>
                        </a:rPr>
                        <a:t>Telegram with additional information about data carrier access</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en-US" sz="900" dirty="0">
                          <a:latin typeface="+mn-lt"/>
                        </a:rPr>
                        <a:t>The IF (additional information) parameter can be used to activate the transmission of additional information about data carrier access; this information is transmitted directly after a status 16#00 telegram via a status 16#0B telegram; transmission is switched off by default</a:t>
                      </a:r>
                      <a:endParaRPr lang="de-DE" sz="900" dirty="0">
                        <a:latin typeface="+mn-lt"/>
                      </a:endParaRPr>
                    </a:p>
                  </a:txBody>
                  <a:tcPr anchor="ctr"/>
                </a:tc>
                <a:extLst>
                  <a:ext uri="{0D108BD9-81ED-4DB2-BD59-A6C34878D82A}">
                    <a16:rowId xmlns:a16="http://schemas.microsoft.com/office/drawing/2014/main" val="10009"/>
                  </a:ext>
                </a:extLst>
              </a:tr>
              <a:tr h="370840">
                <a:tc>
                  <a:txBody>
                    <a:bodyPr/>
                    <a:lstStyle/>
                    <a:p>
                      <a:pPr algn="l"/>
                      <a:r>
                        <a:rPr lang="de-DE" sz="900" dirty="0">
                          <a:latin typeface="+mn-lt"/>
                        </a:rPr>
                        <a:t>16#0F</a:t>
                      </a:r>
                    </a:p>
                  </a:txBody>
                  <a:tcPr anchor="ctr"/>
                </a:tc>
                <a:tc>
                  <a:txBody>
                    <a:bodyPr/>
                    <a:lstStyle/>
                    <a:p>
                      <a:pPr algn="l"/>
                      <a:r>
                        <a:rPr lang="en-US" sz="900" noProof="0" dirty="0">
                          <a:latin typeface="+mn-lt"/>
                        </a:rPr>
                        <a:t>End of single command; telegram contains the number of data carriers identified during command execution</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en-US" sz="900" noProof="0" dirty="0">
                          <a:latin typeface="+mn-lt"/>
                        </a:rPr>
                        <a:t>The end of the command execution of a single command is signaled via a status 16#0F telegram; this telegram contains the number of identified data carriers; no data carrier = 16#3030_3030; 1 data carrier = 16#3030_3031; 2 data carriers = 16#30303032 etc.</a:t>
                      </a:r>
                    </a:p>
                  </a:txBody>
                  <a:tcPr anchor="ctr"/>
                </a:tc>
                <a:extLst>
                  <a:ext uri="{0D108BD9-81ED-4DB2-BD59-A6C34878D82A}">
                    <a16:rowId xmlns:a16="http://schemas.microsoft.com/office/drawing/2014/main" val="379071369"/>
                  </a:ext>
                </a:extLst>
              </a:tr>
            </a:tbl>
          </a:graphicData>
        </a:graphic>
      </p:graphicFrame>
      <p:sp>
        <p:nvSpPr>
          <p:cNvPr id="11" name="Interaktive Schaltfläche: Zur Startseite wechseln 10">
            <a:hlinkClick r:id="rId2" action="ppaction://hlinksldjump" highlightClick="1"/>
            <a:extLst>
              <a:ext uri="{FF2B5EF4-FFF2-40B4-BE49-F238E27FC236}">
                <a16:creationId xmlns:a16="http://schemas.microsoft.com/office/drawing/2014/main" id="{53B8DC21-F82A-44AE-B81B-AA66B73A92E0}"/>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1932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8DF890E3-BF61-4864-9EF4-5043B4082932}"/>
              </a:ext>
            </a:extLst>
          </p:cNvPr>
          <p:cNvPicPr>
            <a:picLocks noChangeAspect="1"/>
          </p:cNvPicPr>
          <p:nvPr/>
        </p:nvPicPr>
        <p:blipFill rotWithShape="1">
          <a:blip r:embed="rId2">
            <a:extLst>
              <a:ext uri="{28A0092B-C50C-407E-A947-70E740481C1C}">
                <a14:useLocalDpi xmlns:a14="http://schemas.microsoft.com/office/drawing/2010/main" val="0"/>
              </a:ext>
            </a:extLst>
          </a:blip>
          <a:srcRect r="37055"/>
          <a:stretch/>
        </p:blipFill>
        <p:spPr>
          <a:xfrm>
            <a:off x="107504" y="3068960"/>
            <a:ext cx="7582918" cy="3482507"/>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19</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a:xfrm>
            <a:off x="180000" y="1512000"/>
            <a:ext cx="8784000" cy="1700976"/>
          </a:xfrm>
        </p:spPr>
        <p:txBody>
          <a:bodyPr/>
          <a:lstStyle/>
          <a:p>
            <a:pPr marL="0" indent="0">
              <a:buNone/>
            </a:pPr>
            <a:r>
              <a:rPr lang="en-US" dirty="0"/>
              <a:t>Declaration of function and data block</a:t>
            </a:r>
          </a:p>
          <a:p>
            <a:pPr marL="285750" indent="-285750">
              <a:buFont typeface="Arial" panose="020B0604020202020204" pitchFamily="34" charset="0"/>
              <a:buChar char="•"/>
            </a:pPr>
            <a:r>
              <a:rPr lang="en-US" sz="1400" b="0" dirty="0"/>
              <a:t>IC_KP2_2HB21_IUH_MF_Head1 </a:t>
            </a:r>
            <a:r>
              <a:rPr lang="en-US" sz="1400" b="0" dirty="0">
                <a:sym typeface="Wingdings" panose="05000000000000000000" pitchFamily="2" charset="2"/>
              </a:rPr>
              <a:t> Function block for channel 1 (Type IC_KP2_2HB21_IUH_MF)</a:t>
            </a:r>
          </a:p>
          <a:p>
            <a:pPr marL="285750" indent="-285750">
              <a:buFont typeface="Arial" panose="020B0604020202020204" pitchFamily="34" charset="0"/>
              <a:buChar char="•"/>
            </a:pPr>
            <a:r>
              <a:rPr lang="en-US" sz="1400" b="0" dirty="0"/>
              <a:t>IC_KP2_2HB21_IUH_MF_Head2 </a:t>
            </a:r>
            <a:r>
              <a:rPr lang="en-US" sz="1400" b="0" dirty="0">
                <a:sym typeface="Wingdings" panose="05000000000000000000" pitchFamily="2" charset="2"/>
              </a:rPr>
              <a:t> Function block for channel 2 (Type IC_KP2_2HB21_IUH_MF)</a:t>
            </a:r>
          </a:p>
          <a:p>
            <a:pPr marL="285750" indent="-285750">
              <a:buFont typeface="Arial" panose="020B0604020202020204" pitchFamily="34" charset="0"/>
              <a:buChar char="•"/>
            </a:pPr>
            <a:r>
              <a:rPr lang="en-US" sz="1400" b="0" dirty="0"/>
              <a:t>Head1Data </a:t>
            </a:r>
            <a:r>
              <a:rPr lang="en-US" sz="1400" b="0" dirty="0">
                <a:sym typeface="Wingdings" panose="05000000000000000000" pitchFamily="2" charset="2"/>
              </a:rPr>
              <a:t> Data block for channel 1 (Type IDENTControl_UserData_IUH_MF)</a:t>
            </a:r>
            <a:endParaRPr lang="en-US" sz="1400" b="0" dirty="0"/>
          </a:p>
          <a:p>
            <a:pPr marL="285750" indent="-285750">
              <a:buFont typeface="Arial" panose="020B0604020202020204" pitchFamily="34" charset="0"/>
              <a:buChar char="•"/>
            </a:pPr>
            <a:r>
              <a:rPr lang="en-US" sz="1400" b="0" dirty="0"/>
              <a:t>Head2Data </a:t>
            </a:r>
            <a:r>
              <a:rPr lang="en-US" sz="1400" b="0" dirty="0">
                <a:sym typeface="Wingdings" panose="05000000000000000000" pitchFamily="2" charset="2"/>
              </a:rPr>
              <a:t> Data block for channel 2 (Type IDENTControl_UserData_IUH_MF)</a:t>
            </a:r>
            <a:endParaRPr lang="en-US" sz="1400" b="0" dirty="0"/>
          </a:p>
          <a:p>
            <a:pPr marL="0" indent="0">
              <a:buNone/>
            </a:pPr>
            <a:endParaRPr lang="de-DE" dirty="0"/>
          </a:p>
        </p:txBody>
      </p:sp>
      <p:sp>
        <p:nvSpPr>
          <p:cNvPr id="7" name="Interaktive Schaltfläche: Zur Startseite wechseln 6">
            <a:hlinkClick r:id="rId3" action="ppaction://hlinksldjump" highlightClick="1"/>
            <a:extLst>
              <a:ext uri="{FF2B5EF4-FFF2-40B4-BE49-F238E27FC236}">
                <a16:creationId xmlns:a16="http://schemas.microsoft.com/office/drawing/2014/main" id="{1B9FAED0-4D72-4AAC-8CC0-9AECE1E2D0CF}"/>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hteck 19">
            <a:extLst>
              <a:ext uri="{FF2B5EF4-FFF2-40B4-BE49-F238E27FC236}">
                <a16:creationId xmlns:a16="http://schemas.microsoft.com/office/drawing/2014/main" id="{75EBBF0A-5AB7-4A66-90BE-07F1B1A21F3F}"/>
              </a:ext>
            </a:extLst>
          </p:cNvPr>
          <p:cNvSpPr/>
          <p:nvPr/>
        </p:nvSpPr>
        <p:spPr>
          <a:xfrm>
            <a:off x="2878618" y="4005064"/>
            <a:ext cx="4811803" cy="86409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843711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12532" y="4149080"/>
            <a:ext cx="8784000" cy="1152128"/>
          </a:xfrm>
        </p:spPr>
        <p:txBody>
          <a:bodyPr>
            <a:noAutofit/>
          </a:bodyPr>
          <a:lstStyle/>
          <a:p>
            <a:r>
              <a:rPr lang="en-US" dirty="0"/>
              <a:t>Commissioning function block</a:t>
            </a:r>
            <a:br>
              <a:rPr lang="en-US" dirty="0"/>
            </a:br>
            <a:r>
              <a:rPr lang="en-US" dirty="0"/>
              <a:t>IC-KP2-2HB21-2V1D + IUH-F19x-V1-FRx-xx</a:t>
            </a:r>
          </a:p>
        </p:txBody>
      </p:sp>
      <p:sp>
        <p:nvSpPr>
          <p:cNvPr id="4" name="Datumsplatzhalter 3"/>
          <p:cNvSpPr>
            <a:spLocks noGrp="1"/>
          </p:cNvSpPr>
          <p:nvPr>
            <p:ph type="dt" sz="half" idx="2"/>
          </p:nvPr>
        </p:nvSpPr>
        <p:spPr/>
        <p:txBody>
          <a:bodyPr/>
          <a:lstStyle/>
          <a:p>
            <a:r>
              <a:rPr lang="de-DE"/>
              <a:t>21.01.2025</a:t>
            </a:r>
            <a:endParaRPr lang="de-DE" dirty="0"/>
          </a:p>
        </p:txBody>
      </p:sp>
      <p:sp>
        <p:nvSpPr>
          <p:cNvPr id="5" name="Fußzeilenplatzhalter 4"/>
          <p:cNvSpPr>
            <a:spLocks noGrp="1"/>
          </p:cNvSpPr>
          <p:nvPr>
            <p:ph type="ftr" sz="quarter" idx="3"/>
          </p:nvPr>
        </p:nvSpPr>
        <p:spPr/>
        <p:txBody>
          <a:bodyPr/>
          <a:lstStyle/>
          <a:p>
            <a:r>
              <a:rPr lang="de-DE" dirty="0"/>
              <a:t>Karsten Reinhardt</a:t>
            </a:r>
          </a:p>
        </p:txBody>
      </p:sp>
      <p:sp>
        <p:nvSpPr>
          <p:cNvPr id="6" name="Foliennummernplatzhalter 5"/>
          <p:cNvSpPr>
            <a:spLocks noGrp="1"/>
          </p:cNvSpPr>
          <p:nvPr>
            <p:ph type="sldNum" sz="quarter" idx="4"/>
          </p:nvPr>
        </p:nvSpPr>
        <p:spPr/>
        <p:txBody>
          <a:bodyPr/>
          <a:lstStyle/>
          <a:p>
            <a:fld id="{B6C01C00-BF13-48D5-80DE-58EA1E6873EB}" type="slidenum">
              <a:rPr lang="de-DE" smtClean="0"/>
              <a:pPr/>
              <a:t>2</a:t>
            </a:fld>
            <a:endParaRPr lang="de-DE" dirty="0"/>
          </a:p>
        </p:txBody>
      </p:sp>
      <p:sp>
        <p:nvSpPr>
          <p:cNvPr id="7" name="Untertitel 6"/>
          <p:cNvSpPr>
            <a:spLocks noGrp="1"/>
          </p:cNvSpPr>
          <p:nvPr>
            <p:ph type="subTitle" idx="1"/>
          </p:nvPr>
        </p:nvSpPr>
        <p:spPr>
          <a:xfrm>
            <a:off x="112532" y="5222217"/>
            <a:ext cx="8784000" cy="1303127"/>
          </a:xfrm>
        </p:spPr>
        <p:txBody>
          <a:bodyPr/>
          <a:lstStyle/>
          <a:p>
            <a:r>
              <a:rPr lang="en-US" sz="2400" dirty="0"/>
              <a:t>TwinCAT 3 function block for the evaluation unit</a:t>
            </a:r>
          </a:p>
          <a:p>
            <a:r>
              <a:rPr lang="en-US" sz="2400" dirty="0"/>
              <a:t>IC-KP2-2HB21-2V1D (EtherCAT) with MultiFrame protocol for connecting the RFID devices IUH-F19x-V1-FRx-xx</a:t>
            </a:r>
          </a:p>
        </p:txBody>
      </p:sp>
      <p:pic>
        <p:nvPicPr>
          <p:cNvPr id="9" name="Grafik 8">
            <a:extLst>
              <a:ext uri="{FF2B5EF4-FFF2-40B4-BE49-F238E27FC236}">
                <a16:creationId xmlns:a16="http://schemas.microsoft.com/office/drawing/2014/main" id="{099D219A-FAAE-4BA3-AD97-F625A27CE0D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9843"/>
          <a:stretch/>
        </p:blipFill>
        <p:spPr>
          <a:xfrm>
            <a:off x="1691680" y="858160"/>
            <a:ext cx="1787847" cy="3207736"/>
          </a:xfrm>
          <a:prstGeom prst="rect">
            <a:avLst/>
          </a:prstGeom>
        </p:spPr>
      </p:pic>
      <p:pic>
        <p:nvPicPr>
          <p:cNvPr id="8" name="Grafik 7">
            <a:extLst>
              <a:ext uri="{FF2B5EF4-FFF2-40B4-BE49-F238E27FC236}">
                <a16:creationId xmlns:a16="http://schemas.microsoft.com/office/drawing/2014/main" id="{868B07C7-4574-4EB8-B051-993A504866D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76056" y="788688"/>
            <a:ext cx="3846444" cy="3277208"/>
          </a:xfrm>
          <a:prstGeom prst="rect">
            <a:avLst/>
          </a:prstGeom>
        </p:spPr>
      </p:pic>
    </p:spTree>
    <p:extLst>
      <p:ext uri="{BB962C8B-B14F-4D97-AF65-F5344CB8AC3E}">
        <p14:creationId xmlns:p14="http://schemas.microsoft.com/office/powerpoint/2010/main" val="3769102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20</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a:xfrm>
            <a:off x="180000" y="1512000"/>
            <a:ext cx="8784000" cy="3285152"/>
          </a:xfrm>
        </p:spPr>
        <p:txBody>
          <a:bodyPr/>
          <a:lstStyle/>
          <a:p>
            <a:pPr marL="0" indent="0">
              <a:buNone/>
            </a:pPr>
            <a:r>
              <a:rPr lang="en-US" dirty="0"/>
              <a:t>Structure of data block IDENTControl_UserData_IUH_MF</a:t>
            </a:r>
          </a:p>
          <a:p>
            <a:pPr marL="285750" indent="-285750">
              <a:buFont typeface="Arial" panose="020B0604020202020204" pitchFamily="34" charset="0"/>
              <a:buChar char="•"/>
            </a:pPr>
            <a:r>
              <a:rPr lang="en-US" sz="1400" b="0" dirty="0"/>
              <a:t>DUT </a:t>
            </a:r>
            <a:r>
              <a:rPr lang="en-US" sz="1400" b="0" dirty="0" err="1"/>
              <a:t>IDENTControl_UserData</a:t>
            </a:r>
            <a:endParaRPr lang="en-US" sz="1400" b="0" dirty="0"/>
          </a:p>
          <a:p>
            <a:pPr marL="285750" indent="-285750">
              <a:buFont typeface="Arial" panose="020B0604020202020204" pitchFamily="34" charset="0"/>
              <a:buChar char="•"/>
            </a:pPr>
            <a:r>
              <a:rPr lang="en-US" sz="1400" b="0" dirty="0"/>
              <a:t>ReadData </a:t>
            </a:r>
            <a:r>
              <a:rPr lang="en-US" sz="1400" b="0" dirty="0">
                <a:sym typeface="Wingdings" panose="05000000000000000000" pitchFamily="2" charset="2"/>
              </a:rPr>
              <a:t></a:t>
            </a:r>
            <a:r>
              <a:rPr lang="en-US" sz="1400" b="0" dirty="0"/>
              <a:t> contains the read data</a:t>
            </a:r>
          </a:p>
          <a:p>
            <a:pPr marL="285750" indent="-285750">
              <a:buFont typeface="Arial" panose="020B0604020202020204" pitchFamily="34" charset="0"/>
              <a:buChar char="•"/>
            </a:pPr>
            <a:r>
              <a:rPr lang="en-US" sz="1400" b="0" dirty="0"/>
              <a:t>WriteData </a:t>
            </a:r>
            <a:r>
              <a:rPr lang="en-US" sz="1400" b="0" dirty="0">
                <a:sym typeface="Wingdings" panose="05000000000000000000" pitchFamily="2" charset="2"/>
              </a:rPr>
              <a:t></a:t>
            </a:r>
            <a:r>
              <a:rPr lang="en-US" sz="1400" b="0" dirty="0"/>
              <a:t> Contains the write data</a:t>
            </a:r>
          </a:p>
          <a:p>
            <a:pPr marL="285750" indent="-285750">
              <a:buFont typeface="Arial" panose="020B0604020202020204" pitchFamily="34" charset="0"/>
              <a:buChar char="•"/>
            </a:pPr>
            <a:r>
              <a:rPr lang="en-US" sz="1400" b="0" dirty="0"/>
              <a:t>SpecialCommand </a:t>
            </a:r>
            <a:r>
              <a:rPr lang="en-US" sz="1400" b="0" dirty="0">
                <a:sym typeface="Wingdings" panose="05000000000000000000" pitchFamily="2" charset="2"/>
              </a:rPr>
              <a:t></a:t>
            </a:r>
            <a:r>
              <a:rPr lang="en-US" sz="1400" b="0" dirty="0"/>
              <a:t> Data field for the freely definable command</a:t>
            </a:r>
          </a:p>
          <a:p>
            <a:pPr marL="285750" indent="-285750">
              <a:buFont typeface="Arial" panose="020B0604020202020204" pitchFamily="34" charset="0"/>
              <a:buChar char="•"/>
            </a:pPr>
            <a:r>
              <a:rPr lang="en-US" sz="1400" b="0" dirty="0"/>
              <a:t>NumberTags </a:t>
            </a:r>
            <a:r>
              <a:rPr lang="en-US" sz="1400" b="0" dirty="0">
                <a:sym typeface="Wingdings" panose="05000000000000000000" pitchFamily="2" charset="2"/>
              </a:rPr>
              <a:t></a:t>
            </a:r>
            <a:r>
              <a:rPr lang="en-US" sz="1400" b="0" dirty="0"/>
              <a:t> contains the number of data carriers identified within a single command</a:t>
            </a:r>
          </a:p>
          <a:p>
            <a:pPr marL="285750" indent="-285750">
              <a:buFont typeface="Arial" panose="020B0604020202020204" pitchFamily="34" charset="0"/>
              <a:buChar char="•"/>
            </a:pPr>
            <a:r>
              <a:rPr lang="en-US" sz="1400" b="0" dirty="0"/>
              <a:t>TagInformation </a:t>
            </a:r>
            <a:r>
              <a:rPr lang="en-US" sz="1400" b="0" dirty="0">
                <a:sym typeface="Wingdings" panose="05000000000000000000" pitchFamily="2" charset="2"/>
              </a:rPr>
              <a:t></a:t>
            </a:r>
            <a:r>
              <a:rPr lang="en-US" sz="1400" b="0" dirty="0"/>
              <a:t> contains additional information about the data carrier access</a:t>
            </a:r>
          </a:p>
          <a:p>
            <a:pPr marL="285750" indent="-285750">
              <a:buFont typeface="Arial" panose="020B0604020202020204" pitchFamily="34" charset="0"/>
              <a:buChar char="•"/>
            </a:pPr>
            <a:r>
              <a:rPr lang="en-US" sz="1400" b="0" dirty="0" err="1"/>
              <a:t>EPC_WrittenTag</a:t>
            </a:r>
            <a:r>
              <a:rPr lang="en-US" sz="1400" b="0" dirty="0"/>
              <a:t> </a:t>
            </a:r>
            <a:r>
              <a:rPr lang="en-US" sz="1400" b="0" dirty="0">
                <a:sym typeface="Wingdings" panose="05000000000000000000" pitchFamily="2" charset="2"/>
              </a:rPr>
              <a:t></a:t>
            </a:r>
            <a:r>
              <a:rPr lang="en-US" sz="1400" b="0" dirty="0"/>
              <a:t> contains the UII/EPC code of the successfully written data carrier</a:t>
            </a:r>
          </a:p>
          <a:p>
            <a:pPr marL="285750" indent="-285750">
              <a:buFont typeface="Arial" panose="020B0604020202020204" pitchFamily="34" charset="0"/>
              <a:buChar char="•"/>
            </a:pPr>
            <a:r>
              <a:rPr lang="en-US" sz="1400" b="0" dirty="0" err="1"/>
              <a:t>EPC_Leave_Tag</a:t>
            </a:r>
            <a:r>
              <a:rPr lang="en-US" sz="1400" b="0" dirty="0"/>
              <a:t> </a:t>
            </a:r>
            <a:r>
              <a:rPr lang="en-US" sz="1400" b="0" dirty="0">
                <a:sym typeface="Wingdings" panose="05000000000000000000" pitchFamily="2" charset="2"/>
              </a:rPr>
              <a:t></a:t>
            </a:r>
            <a:r>
              <a:rPr lang="en-US" sz="1400" b="0" dirty="0"/>
              <a:t> contains the UII/EPC code of a data carrier that left the detection zone when an Enhanced command was executed</a:t>
            </a:r>
          </a:p>
          <a:p>
            <a:pPr marL="285750" indent="-285750">
              <a:buFont typeface="Arial" panose="020B0604020202020204" pitchFamily="34" charset="0"/>
              <a:buChar char="•"/>
            </a:pPr>
            <a:r>
              <a:rPr lang="en-US" sz="1400" b="0" dirty="0"/>
              <a:t>ReadParam_XX </a:t>
            </a:r>
            <a:r>
              <a:rPr lang="en-US" sz="1400" b="0" dirty="0">
                <a:sym typeface="Wingdings" panose="05000000000000000000" pitchFamily="2" charset="2"/>
              </a:rPr>
              <a:t></a:t>
            </a:r>
            <a:r>
              <a:rPr lang="en-US" sz="1400" b="0" dirty="0"/>
              <a:t> Current parameter value; </a:t>
            </a:r>
            <a:r>
              <a:rPr lang="en-US" sz="1400" b="0" dirty="0" err="1"/>
              <a:t>WriteParam_XX</a:t>
            </a:r>
            <a:r>
              <a:rPr lang="en-US" sz="1400" b="0" dirty="0"/>
              <a:t> </a:t>
            </a:r>
            <a:r>
              <a:rPr lang="en-US" sz="1400" b="0" dirty="0">
                <a:sym typeface="Wingdings" panose="05000000000000000000" pitchFamily="2" charset="2"/>
              </a:rPr>
              <a:t></a:t>
            </a:r>
            <a:r>
              <a:rPr lang="en-US" sz="1400" b="0" dirty="0"/>
              <a:t> New parameter value</a:t>
            </a:r>
            <a:endParaRPr lang="de-DE" dirty="0"/>
          </a:p>
        </p:txBody>
      </p:sp>
      <p:sp>
        <p:nvSpPr>
          <p:cNvPr id="7" name="Interaktive Schaltfläche: Zur Startseite wechseln 6">
            <a:hlinkClick r:id="rId2" action="ppaction://hlinksldjump" highlightClick="1"/>
            <a:extLst>
              <a:ext uri="{FF2B5EF4-FFF2-40B4-BE49-F238E27FC236}">
                <a16:creationId xmlns:a16="http://schemas.microsoft.com/office/drawing/2014/main" id="{1B9FAED0-4D72-4AAC-8CC0-9AECE1E2D0CF}"/>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74148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53269188-6D1B-4BBA-853F-9D16972AB96B}"/>
              </a:ext>
            </a:extLst>
          </p:cNvPr>
          <p:cNvPicPr>
            <a:picLocks noChangeAspect="1"/>
          </p:cNvPicPr>
          <p:nvPr/>
        </p:nvPicPr>
        <p:blipFill rotWithShape="1">
          <a:blip r:embed="rId2">
            <a:extLst>
              <a:ext uri="{28A0092B-C50C-407E-A947-70E740481C1C}">
                <a14:useLocalDpi xmlns:a14="http://schemas.microsoft.com/office/drawing/2010/main" val="0"/>
              </a:ext>
            </a:extLst>
          </a:blip>
          <a:srcRect r="8265"/>
          <a:stretch/>
        </p:blipFill>
        <p:spPr>
          <a:xfrm>
            <a:off x="108144" y="1868872"/>
            <a:ext cx="8921970" cy="4656472"/>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21</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a:xfrm>
            <a:off x="180000" y="1512000"/>
            <a:ext cx="8784000" cy="3285152"/>
          </a:xfrm>
        </p:spPr>
        <p:txBody>
          <a:bodyPr/>
          <a:lstStyle/>
          <a:p>
            <a:pPr marL="0" indent="0">
              <a:buNone/>
            </a:pPr>
            <a:r>
              <a:rPr lang="en-US" dirty="0"/>
              <a:t>Structure data block IDENTControl_UserData_IUH_MF</a:t>
            </a:r>
          </a:p>
          <a:p>
            <a:pPr marL="0" indent="0">
              <a:buNone/>
            </a:pPr>
            <a:endParaRPr lang="de-DE" dirty="0"/>
          </a:p>
        </p:txBody>
      </p:sp>
      <p:sp>
        <p:nvSpPr>
          <p:cNvPr id="7" name="Interaktive Schaltfläche: Zur Startseite wechseln 6">
            <a:hlinkClick r:id="rId3" action="ppaction://hlinksldjump" highlightClick="1"/>
            <a:extLst>
              <a:ext uri="{FF2B5EF4-FFF2-40B4-BE49-F238E27FC236}">
                <a16:creationId xmlns:a16="http://schemas.microsoft.com/office/drawing/2014/main" id="{1B9FAED0-4D72-4AAC-8CC0-9AECE1E2D0CF}"/>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hteck 19">
            <a:extLst>
              <a:ext uri="{FF2B5EF4-FFF2-40B4-BE49-F238E27FC236}">
                <a16:creationId xmlns:a16="http://schemas.microsoft.com/office/drawing/2014/main" id="{75EBBF0A-5AB7-4A66-90BE-07F1B1A21F3F}"/>
              </a:ext>
            </a:extLst>
          </p:cNvPr>
          <p:cNvSpPr/>
          <p:nvPr/>
        </p:nvSpPr>
        <p:spPr>
          <a:xfrm>
            <a:off x="2353022" y="1940029"/>
            <a:ext cx="3587129" cy="45853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116015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22</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Schematic diagram of building blocks:</a:t>
            </a:r>
          </a:p>
        </p:txBody>
      </p:sp>
      <p:sp>
        <p:nvSpPr>
          <p:cNvPr id="8" name="Rechteck 7"/>
          <p:cNvSpPr/>
          <p:nvPr/>
        </p:nvSpPr>
        <p:spPr>
          <a:xfrm>
            <a:off x="3779912" y="1916832"/>
            <a:ext cx="2663808" cy="194421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2"/>
                </a:solidFill>
              </a:rPr>
              <a:t>Data block</a:t>
            </a:r>
          </a:p>
          <a:p>
            <a:pPr algn="ctr"/>
            <a:endParaRPr lang="en-US" dirty="0">
              <a:solidFill>
                <a:schemeClr val="tx2"/>
              </a:solidFill>
            </a:endParaRPr>
          </a:p>
          <a:p>
            <a:pPr algn="ctr"/>
            <a:r>
              <a:rPr lang="en-US" dirty="0">
                <a:solidFill>
                  <a:schemeClr val="tx2"/>
                </a:solidFill>
              </a:rPr>
              <a:t>Head1Data</a:t>
            </a:r>
            <a:endParaRPr lang="en-US" dirty="0"/>
          </a:p>
        </p:txBody>
      </p:sp>
      <p:sp>
        <p:nvSpPr>
          <p:cNvPr id="11" name="Rechteck 10"/>
          <p:cNvSpPr/>
          <p:nvPr/>
        </p:nvSpPr>
        <p:spPr>
          <a:xfrm>
            <a:off x="3779912" y="4169625"/>
            <a:ext cx="2663808" cy="194159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2"/>
                </a:solidFill>
              </a:rPr>
              <a:t>Data block</a:t>
            </a:r>
          </a:p>
          <a:p>
            <a:pPr algn="ctr"/>
            <a:endParaRPr lang="en-US" dirty="0">
              <a:solidFill>
                <a:schemeClr val="tx2"/>
              </a:solidFill>
            </a:endParaRPr>
          </a:p>
          <a:p>
            <a:pPr algn="ctr"/>
            <a:r>
              <a:rPr lang="en-US" dirty="0">
                <a:solidFill>
                  <a:schemeClr val="tx2"/>
                </a:solidFill>
              </a:rPr>
              <a:t>Head2Data</a:t>
            </a:r>
            <a:endParaRPr lang="en-US" dirty="0"/>
          </a:p>
        </p:txBody>
      </p:sp>
      <p:sp>
        <p:nvSpPr>
          <p:cNvPr id="13" name="Pfeil nach rechts 12"/>
          <p:cNvSpPr/>
          <p:nvPr/>
        </p:nvSpPr>
        <p:spPr>
          <a:xfrm>
            <a:off x="2843808" y="3188883"/>
            <a:ext cx="936104" cy="504056"/>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feil nach rechts 13"/>
          <p:cNvSpPr/>
          <p:nvPr/>
        </p:nvSpPr>
        <p:spPr>
          <a:xfrm>
            <a:off x="2843808" y="5439325"/>
            <a:ext cx="936104" cy="504056"/>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feld 14"/>
          <p:cNvSpPr txBox="1"/>
          <p:nvPr/>
        </p:nvSpPr>
        <p:spPr>
          <a:xfrm>
            <a:off x="6588224" y="1813610"/>
            <a:ext cx="2520280" cy="2123658"/>
          </a:xfrm>
          <a:prstGeom prst="rect">
            <a:avLst/>
          </a:prstGeom>
          <a:noFill/>
          <a:ln>
            <a:solidFill>
              <a:schemeClr val="tx2"/>
            </a:solidFill>
          </a:ln>
        </p:spPr>
        <p:txBody>
          <a:bodyPr wrap="square" rtlCol="0">
            <a:spAutoFit/>
          </a:bodyPr>
          <a:lstStyle/>
          <a:p>
            <a:r>
              <a:rPr lang="en-US" sz="1100" dirty="0"/>
              <a:t>Note:</a:t>
            </a:r>
          </a:p>
          <a:p>
            <a:pPr marL="285750" indent="-285750">
              <a:buFont typeface="Arial" panose="020B0604020202020204" pitchFamily="34" charset="0"/>
              <a:buChar char="•"/>
            </a:pPr>
            <a:endParaRPr lang="en-US" sz="1100" dirty="0">
              <a:sym typeface="Wingdings" panose="05000000000000000000" pitchFamily="2" charset="2"/>
            </a:endParaRPr>
          </a:p>
          <a:p>
            <a:r>
              <a:rPr lang="en-US" sz="1100" dirty="0">
                <a:sym typeface="Wingdings" panose="05000000000000000000" pitchFamily="2" charset="2"/>
              </a:rPr>
              <a:t>Function blocks IC_KP2_2HB21_IUH_MF_Head1 and IC_KP2_2HB21_IUH_MF_Head2 from type IC_KP2_2HB21_IUH_MF</a:t>
            </a:r>
          </a:p>
          <a:p>
            <a:endParaRPr lang="en-US" sz="1100" dirty="0">
              <a:sym typeface="Wingdings" panose="05000000000000000000" pitchFamily="2" charset="2"/>
            </a:endParaRPr>
          </a:p>
          <a:p>
            <a:r>
              <a:rPr lang="en-US" sz="1100" dirty="0">
                <a:sym typeface="Wingdings" panose="05000000000000000000" pitchFamily="2" charset="2"/>
              </a:rPr>
              <a:t>Data blocks</a:t>
            </a:r>
          </a:p>
          <a:p>
            <a:r>
              <a:rPr lang="en-US" sz="1100" dirty="0">
                <a:sym typeface="Wingdings" panose="05000000000000000000" pitchFamily="2" charset="2"/>
              </a:rPr>
              <a:t>Head1Data and Head2Data from type </a:t>
            </a:r>
            <a:r>
              <a:rPr lang="en-US" sz="1100" dirty="0" err="1">
                <a:sym typeface="Wingdings" panose="05000000000000000000" pitchFamily="2" charset="2"/>
              </a:rPr>
              <a:t>IDENTControl_UserData_IUH_MF</a:t>
            </a:r>
            <a:endParaRPr lang="en-US" sz="1100" dirty="0">
              <a:sym typeface="Wingdings" panose="05000000000000000000" pitchFamily="2" charset="2"/>
            </a:endParaRPr>
          </a:p>
        </p:txBody>
      </p:sp>
      <p:sp>
        <p:nvSpPr>
          <p:cNvPr id="16" name="Interaktive Schaltfläche: Zur Startseite wechseln 15">
            <a:hlinkClick r:id="rId2" action="ppaction://hlinksldjump" highlightClick="1"/>
            <a:extLst>
              <a:ext uri="{FF2B5EF4-FFF2-40B4-BE49-F238E27FC236}">
                <a16:creationId xmlns:a16="http://schemas.microsoft.com/office/drawing/2014/main" id="{978F48E6-25DB-4D1F-8FC9-1946B6424414}"/>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hteck 18">
            <a:extLst>
              <a:ext uri="{FF2B5EF4-FFF2-40B4-BE49-F238E27FC236}">
                <a16:creationId xmlns:a16="http://schemas.microsoft.com/office/drawing/2014/main" id="{1DFFC08B-988F-4F74-8D3F-BE0B08FD3014}"/>
              </a:ext>
            </a:extLst>
          </p:cNvPr>
          <p:cNvSpPr/>
          <p:nvPr/>
        </p:nvSpPr>
        <p:spPr>
          <a:xfrm>
            <a:off x="180000" y="1916832"/>
            <a:ext cx="2663808" cy="1944216"/>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2"/>
              </a:solidFill>
            </a:endParaRPr>
          </a:p>
          <a:p>
            <a:pPr algn="ctr"/>
            <a:endParaRPr lang="de-DE" dirty="0">
              <a:solidFill>
                <a:schemeClr val="tx2"/>
              </a:solidFill>
            </a:endParaRPr>
          </a:p>
          <a:p>
            <a:pPr algn="ctr"/>
            <a:r>
              <a:rPr lang="de-DE" sz="1200" dirty="0">
                <a:solidFill>
                  <a:schemeClr val="tx2"/>
                </a:solidFill>
              </a:rPr>
              <a:t>Function block</a:t>
            </a:r>
          </a:p>
          <a:p>
            <a:pPr algn="ctr"/>
            <a:r>
              <a:rPr lang="de-DE" sz="1200" dirty="0">
                <a:solidFill>
                  <a:schemeClr val="tx2"/>
                </a:solidFill>
              </a:rPr>
              <a:t>IC_KP2_2HB21_IUH_MF_Head1</a:t>
            </a:r>
          </a:p>
          <a:p>
            <a:pPr algn="ctr"/>
            <a:endParaRPr lang="en-US" sz="1400" dirty="0">
              <a:solidFill>
                <a:schemeClr val="tx2"/>
              </a:solidFill>
            </a:endParaRPr>
          </a:p>
          <a:p>
            <a:pPr algn="ctr"/>
            <a:endParaRPr lang="en-US" sz="1400" dirty="0">
              <a:solidFill>
                <a:schemeClr val="tx2"/>
              </a:solidFill>
            </a:endParaRPr>
          </a:p>
          <a:p>
            <a:pPr algn="ctr"/>
            <a:endParaRPr lang="de-DE" dirty="0">
              <a:solidFill>
                <a:schemeClr val="tx2"/>
              </a:solidFill>
            </a:endParaRPr>
          </a:p>
          <a:p>
            <a:pPr algn="ctr"/>
            <a:endParaRPr lang="de-DE" dirty="0">
              <a:solidFill>
                <a:schemeClr val="tx2"/>
              </a:solidFill>
            </a:endParaRPr>
          </a:p>
          <a:p>
            <a:pPr algn="ctr"/>
            <a:endParaRPr lang="de-DE" dirty="0">
              <a:solidFill>
                <a:schemeClr val="tx2"/>
              </a:solidFill>
            </a:endParaRPr>
          </a:p>
          <a:p>
            <a:pPr algn="ctr"/>
            <a:endParaRPr lang="de-DE" dirty="0">
              <a:solidFill>
                <a:schemeClr val="tx2"/>
              </a:solidFill>
            </a:endParaRPr>
          </a:p>
          <a:p>
            <a:pPr algn="ctr"/>
            <a:endParaRPr lang="de-DE" dirty="0">
              <a:solidFill>
                <a:schemeClr val="tx2"/>
              </a:solidFill>
            </a:endParaRPr>
          </a:p>
          <a:p>
            <a:pPr algn="ctr"/>
            <a:endParaRPr lang="de-DE" dirty="0">
              <a:solidFill>
                <a:schemeClr val="tx2"/>
              </a:solidFill>
            </a:endParaRPr>
          </a:p>
        </p:txBody>
      </p:sp>
      <p:sp>
        <p:nvSpPr>
          <p:cNvPr id="20" name="Rechteck 19">
            <a:extLst>
              <a:ext uri="{FF2B5EF4-FFF2-40B4-BE49-F238E27FC236}">
                <a16:creationId xmlns:a16="http://schemas.microsoft.com/office/drawing/2014/main" id="{DF3FB5EC-5C8E-4874-84DF-967D4CB729E3}"/>
              </a:ext>
            </a:extLst>
          </p:cNvPr>
          <p:cNvSpPr/>
          <p:nvPr/>
        </p:nvSpPr>
        <p:spPr>
          <a:xfrm>
            <a:off x="611560" y="2362459"/>
            <a:ext cx="2222802" cy="136353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2"/>
              </a:solidFill>
            </a:endParaRPr>
          </a:p>
          <a:p>
            <a:pPr algn="ctr"/>
            <a:endParaRPr lang="de-DE" dirty="0">
              <a:solidFill>
                <a:schemeClr val="tx2"/>
              </a:solidFill>
            </a:endParaRPr>
          </a:p>
          <a:p>
            <a:pPr algn="ctr"/>
            <a:endParaRPr lang="de-DE" dirty="0">
              <a:solidFill>
                <a:schemeClr val="tx2"/>
              </a:solidFill>
            </a:endParaRPr>
          </a:p>
          <a:p>
            <a:pPr algn="ctr"/>
            <a:endParaRPr lang="en-US" sz="1200" dirty="0">
              <a:solidFill>
                <a:schemeClr val="tx2"/>
              </a:solidFill>
            </a:endParaRPr>
          </a:p>
          <a:p>
            <a:pPr algn="ctr"/>
            <a:endParaRPr lang="en-US" sz="1200" dirty="0">
              <a:solidFill>
                <a:schemeClr val="tx2"/>
              </a:solidFill>
            </a:endParaRPr>
          </a:p>
          <a:p>
            <a:pPr algn="ctr"/>
            <a:r>
              <a:rPr lang="en-US" sz="1200" dirty="0">
                <a:solidFill>
                  <a:schemeClr val="tx2"/>
                </a:solidFill>
              </a:rPr>
              <a:t>Function block</a:t>
            </a:r>
          </a:p>
          <a:p>
            <a:pPr algn="ctr"/>
            <a:r>
              <a:rPr lang="en-US" sz="1200" dirty="0" err="1">
                <a:solidFill>
                  <a:schemeClr val="tx2"/>
                </a:solidFill>
              </a:rPr>
              <a:t>IDENTControl_FB_MF</a:t>
            </a:r>
            <a:endParaRPr lang="en-US" sz="1200" dirty="0">
              <a:solidFill>
                <a:schemeClr val="tx2"/>
              </a:solidFill>
            </a:endParaRPr>
          </a:p>
          <a:p>
            <a:pPr algn="ctr"/>
            <a:endParaRPr lang="en-US" sz="1400" dirty="0">
              <a:solidFill>
                <a:schemeClr val="tx2"/>
              </a:solidFill>
            </a:endParaRPr>
          </a:p>
          <a:p>
            <a:pPr algn="ctr"/>
            <a:endParaRPr lang="en-US" sz="1400" dirty="0">
              <a:solidFill>
                <a:schemeClr val="tx2"/>
              </a:solidFill>
            </a:endParaRPr>
          </a:p>
          <a:p>
            <a:pPr algn="ctr"/>
            <a:endParaRPr lang="de-DE" dirty="0">
              <a:solidFill>
                <a:schemeClr val="tx2"/>
              </a:solidFill>
            </a:endParaRPr>
          </a:p>
          <a:p>
            <a:pPr algn="ctr"/>
            <a:endParaRPr lang="de-DE" dirty="0">
              <a:solidFill>
                <a:schemeClr val="tx2"/>
              </a:solidFill>
            </a:endParaRPr>
          </a:p>
          <a:p>
            <a:pPr algn="ctr"/>
            <a:endParaRPr lang="de-DE" dirty="0">
              <a:solidFill>
                <a:schemeClr val="tx2"/>
              </a:solidFill>
            </a:endParaRPr>
          </a:p>
          <a:p>
            <a:pPr algn="ctr"/>
            <a:endParaRPr lang="de-DE" dirty="0">
              <a:solidFill>
                <a:schemeClr val="tx2"/>
              </a:solidFill>
            </a:endParaRPr>
          </a:p>
          <a:p>
            <a:pPr algn="ctr"/>
            <a:endParaRPr lang="de-DE" dirty="0">
              <a:solidFill>
                <a:schemeClr val="tx2"/>
              </a:solidFill>
            </a:endParaRPr>
          </a:p>
          <a:p>
            <a:pPr algn="ctr"/>
            <a:endParaRPr lang="de-DE" dirty="0">
              <a:solidFill>
                <a:schemeClr val="tx2"/>
              </a:solidFill>
            </a:endParaRPr>
          </a:p>
        </p:txBody>
      </p:sp>
      <p:sp>
        <p:nvSpPr>
          <p:cNvPr id="21" name="Rechteck 20">
            <a:extLst>
              <a:ext uri="{FF2B5EF4-FFF2-40B4-BE49-F238E27FC236}">
                <a16:creationId xmlns:a16="http://schemas.microsoft.com/office/drawing/2014/main" id="{58D5A5F8-0F25-4C39-8D88-DA14FB3F9855}"/>
              </a:ext>
            </a:extLst>
          </p:cNvPr>
          <p:cNvSpPr/>
          <p:nvPr/>
        </p:nvSpPr>
        <p:spPr>
          <a:xfrm>
            <a:off x="1178666" y="2968464"/>
            <a:ext cx="1655696" cy="5760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err="1"/>
              <a:t>UserDataGlobal</a:t>
            </a:r>
            <a:endParaRPr lang="en-US" dirty="0"/>
          </a:p>
        </p:txBody>
      </p:sp>
      <p:sp>
        <p:nvSpPr>
          <p:cNvPr id="22" name="Rechteck 21">
            <a:extLst>
              <a:ext uri="{FF2B5EF4-FFF2-40B4-BE49-F238E27FC236}">
                <a16:creationId xmlns:a16="http://schemas.microsoft.com/office/drawing/2014/main" id="{E01610C0-F6DE-4A8F-93A0-83988B42CA26}"/>
              </a:ext>
            </a:extLst>
          </p:cNvPr>
          <p:cNvSpPr/>
          <p:nvPr/>
        </p:nvSpPr>
        <p:spPr>
          <a:xfrm>
            <a:off x="170554" y="4167002"/>
            <a:ext cx="2663808" cy="1944216"/>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2"/>
              </a:solidFill>
            </a:endParaRPr>
          </a:p>
          <a:p>
            <a:pPr algn="ctr"/>
            <a:endParaRPr lang="de-DE" dirty="0">
              <a:solidFill>
                <a:schemeClr val="tx2"/>
              </a:solidFill>
            </a:endParaRPr>
          </a:p>
          <a:p>
            <a:pPr algn="ctr"/>
            <a:r>
              <a:rPr lang="en-US" sz="1200" dirty="0">
                <a:solidFill>
                  <a:schemeClr val="tx2"/>
                </a:solidFill>
              </a:rPr>
              <a:t>Function block</a:t>
            </a:r>
          </a:p>
          <a:p>
            <a:pPr algn="ctr"/>
            <a:r>
              <a:rPr lang="en-US" sz="1200" dirty="0">
                <a:solidFill>
                  <a:schemeClr val="tx2"/>
                </a:solidFill>
              </a:rPr>
              <a:t>IC_KP2_2HB21_IUH_MF_Head2</a:t>
            </a:r>
          </a:p>
          <a:p>
            <a:pPr algn="ctr"/>
            <a:endParaRPr lang="en-US" sz="1400" dirty="0">
              <a:solidFill>
                <a:schemeClr val="tx2"/>
              </a:solidFill>
            </a:endParaRPr>
          </a:p>
          <a:p>
            <a:pPr algn="ctr"/>
            <a:endParaRPr lang="en-US" sz="1400" dirty="0">
              <a:solidFill>
                <a:schemeClr val="tx2"/>
              </a:solidFill>
            </a:endParaRPr>
          </a:p>
          <a:p>
            <a:pPr algn="ctr"/>
            <a:endParaRPr lang="de-DE" dirty="0">
              <a:solidFill>
                <a:schemeClr val="tx2"/>
              </a:solidFill>
            </a:endParaRPr>
          </a:p>
          <a:p>
            <a:pPr algn="ctr"/>
            <a:endParaRPr lang="de-DE" dirty="0">
              <a:solidFill>
                <a:schemeClr val="tx2"/>
              </a:solidFill>
            </a:endParaRPr>
          </a:p>
          <a:p>
            <a:pPr algn="ctr"/>
            <a:endParaRPr lang="de-DE" dirty="0">
              <a:solidFill>
                <a:schemeClr val="tx2"/>
              </a:solidFill>
            </a:endParaRPr>
          </a:p>
          <a:p>
            <a:pPr algn="ctr"/>
            <a:endParaRPr lang="de-DE" dirty="0">
              <a:solidFill>
                <a:schemeClr val="tx2"/>
              </a:solidFill>
            </a:endParaRPr>
          </a:p>
          <a:p>
            <a:pPr algn="ctr"/>
            <a:endParaRPr lang="de-DE" dirty="0">
              <a:solidFill>
                <a:schemeClr val="tx2"/>
              </a:solidFill>
            </a:endParaRPr>
          </a:p>
          <a:p>
            <a:pPr algn="ctr"/>
            <a:endParaRPr lang="de-DE" dirty="0">
              <a:solidFill>
                <a:schemeClr val="tx2"/>
              </a:solidFill>
            </a:endParaRPr>
          </a:p>
        </p:txBody>
      </p:sp>
      <p:sp>
        <p:nvSpPr>
          <p:cNvPr id="23" name="Rechteck 22">
            <a:extLst>
              <a:ext uri="{FF2B5EF4-FFF2-40B4-BE49-F238E27FC236}">
                <a16:creationId xmlns:a16="http://schemas.microsoft.com/office/drawing/2014/main" id="{0D961C8D-C40B-4242-BC0F-3C55284D23F6}"/>
              </a:ext>
            </a:extLst>
          </p:cNvPr>
          <p:cNvSpPr/>
          <p:nvPr/>
        </p:nvSpPr>
        <p:spPr>
          <a:xfrm>
            <a:off x="602114" y="4612629"/>
            <a:ext cx="2222802" cy="136353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2"/>
              </a:solidFill>
            </a:endParaRPr>
          </a:p>
          <a:p>
            <a:pPr algn="ctr"/>
            <a:endParaRPr lang="de-DE" dirty="0">
              <a:solidFill>
                <a:schemeClr val="tx2"/>
              </a:solidFill>
            </a:endParaRPr>
          </a:p>
          <a:p>
            <a:pPr algn="ctr"/>
            <a:endParaRPr lang="de-DE" dirty="0">
              <a:solidFill>
                <a:schemeClr val="tx2"/>
              </a:solidFill>
            </a:endParaRPr>
          </a:p>
          <a:p>
            <a:pPr algn="ctr"/>
            <a:endParaRPr lang="en-US" sz="1200" dirty="0">
              <a:solidFill>
                <a:schemeClr val="tx2"/>
              </a:solidFill>
            </a:endParaRPr>
          </a:p>
          <a:p>
            <a:pPr algn="ctr"/>
            <a:endParaRPr lang="en-US" sz="1200" dirty="0">
              <a:solidFill>
                <a:schemeClr val="tx2"/>
              </a:solidFill>
            </a:endParaRPr>
          </a:p>
          <a:p>
            <a:pPr algn="ctr"/>
            <a:r>
              <a:rPr lang="en-US" sz="1200" dirty="0">
                <a:solidFill>
                  <a:schemeClr val="tx2"/>
                </a:solidFill>
              </a:rPr>
              <a:t>Function block</a:t>
            </a:r>
          </a:p>
          <a:p>
            <a:pPr algn="ctr"/>
            <a:r>
              <a:rPr lang="en-US" sz="1200" dirty="0" err="1">
                <a:solidFill>
                  <a:schemeClr val="tx2"/>
                </a:solidFill>
              </a:rPr>
              <a:t>IDENTControl_FB_MF</a:t>
            </a:r>
            <a:endParaRPr lang="en-US" sz="1200" dirty="0">
              <a:solidFill>
                <a:schemeClr val="tx2"/>
              </a:solidFill>
            </a:endParaRPr>
          </a:p>
          <a:p>
            <a:pPr algn="ctr"/>
            <a:endParaRPr lang="en-US" sz="1400" dirty="0">
              <a:solidFill>
                <a:schemeClr val="tx2"/>
              </a:solidFill>
            </a:endParaRPr>
          </a:p>
          <a:p>
            <a:pPr algn="ctr"/>
            <a:endParaRPr lang="en-US" sz="1400" dirty="0">
              <a:solidFill>
                <a:schemeClr val="tx2"/>
              </a:solidFill>
            </a:endParaRPr>
          </a:p>
          <a:p>
            <a:pPr algn="ctr"/>
            <a:endParaRPr lang="de-DE" dirty="0">
              <a:solidFill>
                <a:schemeClr val="tx2"/>
              </a:solidFill>
            </a:endParaRPr>
          </a:p>
          <a:p>
            <a:pPr algn="ctr"/>
            <a:endParaRPr lang="de-DE" dirty="0">
              <a:solidFill>
                <a:schemeClr val="tx2"/>
              </a:solidFill>
            </a:endParaRPr>
          </a:p>
          <a:p>
            <a:pPr algn="ctr"/>
            <a:endParaRPr lang="de-DE" dirty="0">
              <a:solidFill>
                <a:schemeClr val="tx2"/>
              </a:solidFill>
            </a:endParaRPr>
          </a:p>
          <a:p>
            <a:pPr algn="ctr"/>
            <a:endParaRPr lang="de-DE" dirty="0">
              <a:solidFill>
                <a:schemeClr val="tx2"/>
              </a:solidFill>
            </a:endParaRPr>
          </a:p>
          <a:p>
            <a:pPr algn="ctr"/>
            <a:endParaRPr lang="de-DE" dirty="0">
              <a:solidFill>
                <a:schemeClr val="tx2"/>
              </a:solidFill>
            </a:endParaRPr>
          </a:p>
          <a:p>
            <a:pPr algn="ctr"/>
            <a:endParaRPr lang="de-DE" dirty="0">
              <a:solidFill>
                <a:schemeClr val="tx2"/>
              </a:solidFill>
            </a:endParaRPr>
          </a:p>
        </p:txBody>
      </p:sp>
      <p:sp>
        <p:nvSpPr>
          <p:cNvPr id="24" name="Rechteck 23">
            <a:extLst>
              <a:ext uri="{FF2B5EF4-FFF2-40B4-BE49-F238E27FC236}">
                <a16:creationId xmlns:a16="http://schemas.microsoft.com/office/drawing/2014/main" id="{D9663A44-B349-4B6D-ABFC-99B09721E380}"/>
              </a:ext>
            </a:extLst>
          </p:cNvPr>
          <p:cNvSpPr/>
          <p:nvPr/>
        </p:nvSpPr>
        <p:spPr>
          <a:xfrm>
            <a:off x="1169220" y="5218634"/>
            <a:ext cx="1655696" cy="5760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err="1"/>
              <a:t>UserDataGlobal</a:t>
            </a:r>
            <a:endParaRPr lang="en-US" dirty="0"/>
          </a:p>
        </p:txBody>
      </p:sp>
    </p:spTree>
    <p:extLst>
      <p:ext uri="{BB962C8B-B14F-4D97-AF65-F5344CB8AC3E}">
        <p14:creationId xmlns:p14="http://schemas.microsoft.com/office/powerpoint/2010/main" val="1325759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EF34C56F-2382-4D78-BBB0-7383E64F0C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85168" y="1511999"/>
            <a:ext cx="2853376" cy="3429169"/>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23</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a:xfrm>
            <a:off x="180000" y="1512000"/>
            <a:ext cx="4968064" cy="4973062"/>
          </a:xfrm>
        </p:spPr>
        <p:txBody>
          <a:bodyPr/>
          <a:lstStyle/>
          <a:p>
            <a:pPr marL="0" indent="0">
              <a:buNone/>
            </a:pPr>
            <a:r>
              <a:rPr lang="en-US" dirty="0"/>
              <a:t>Example 1: Initialization</a:t>
            </a:r>
          </a:p>
          <a:p>
            <a:pPr marL="285750" indent="-285750">
              <a:buFont typeface="Arial" panose="020B0604020202020204" pitchFamily="34" charset="0"/>
              <a:buChar char="•"/>
            </a:pPr>
            <a:r>
              <a:rPr lang="en-US" sz="1400" b="0" dirty="0"/>
              <a:t>Initialization must be carried out after device start-up</a:t>
            </a:r>
          </a:p>
          <a:p>
            <a:pPr marL="285750" indent="-285750">
              <a:buFont typeface="Arial" panose="020B0604020202020204" pitchFamily="34" charset="0"/>
              <a:buChar char="•"/>
            </a:pPr>
            <a:r>
              <a:rPr lang="en-US" sz="1400" b="0" dirty="0"/>
              <a:t>Assignment of the data carrier type to the </a:t>
            </a:r>
            <a:r>
              <a:rPr lang="en-US" sz="1400" b="0" dirty="0" err="1"/>
              <a:t>I_w_TagType</a:t>
            </a:r>
            <a:r>
              <a:rPr lang="en-US" sz="1400" b="0" dirty="0"/>
              <a:t> input (e.g. IUCxx </a:t>
            </a:r>
            <a:r>
              <a:rPr lang="en-US" sz="1400" b="0" dirty="0">
                <a:sym typeface="Wingdings" panose="05000000000000000000" pitchFamily="2" charset="2"/>
              </a:rPr>
              <a:t></a:t>
            </a:r>
            <a:r>
              <a:rPr lang="en-US" sz="1400" b="0" dirty="0"/>
              <a:t> 16#3830 or factory setting </a:t>
            </a:r>
            <a:r>
              <a:rPr lang="en-US" sz="1400" b="0" dirty="0">
                <a:sym typeface="Wingdings" panose="05000000000000000000" pitchFamily="2" charset="2"/>
              </a:rPr>
              <a:t></a:t>
            </a:r>
            <a:r>
              <a:rPr lang="en-US" sz="1400" b="0" dirty="0"/>
              <a:t> 16#3939)</a:t>
            </a:r>
          </a:p>
          <a:p>
            <a:pPr marL="285750" indent="-285750">
              <a:buFont typeface="Arial" panose="020B0604020202020204" pitchFamily="34" charset="0"/>
              <a:buChar char="•"/>
            </a:pPr>
            <a:r>
              <a:rPr lang="en-US" sz="1400" b="0" dirty="0"/>
              <a:t>Valid for all UHF data carriers</a:t>
            </a:r>
          </a:p>
          <a:p>
            <a:pPr marL="285750" indent="-285750">
              <a:buFont typeface="Arial" panose="020B0604020202020204" pitchFamily="34" charset="0"/>
              <a:buChar char="•"/>
            </a:pPr>
            <a:r>
              <a:rPr lang="en-US" sz="1400" b="0" dirty="0"/>
              <a:t>Start by positive edge on </a:t>
            </a:r>
            <a:r>
              <a:rPr lang="en-US" sz="1400" b="0" dirty="0" err="1"/>
              <a:t>IO_b_SetRestart</a:t>
            </a:r>
            <a:endParaRPr lang="en-US" sz="1400" b="0" dirty="0"/>
          </a:p>
          <a:p>
            <a:pPr marL="285750" indent="-285750">
              <a:buFont typeface="Arial" panose="020B0604020202020204" pitchFamily="34" charset="0"/>
              <a:buChar char="•"/>
            </a:pPr>
            <a:r>
              <a:rPr lang="en-US" sz="1400" b="0" dirty="0"/>
              <a:t>Initialization successfully completed if signal change at </a:t>
            </a:r>
            <a:r>
              <a:rPr lang="en-US" sz="1400" b="0" dirty="0" err="1"/>
              <a:t>IO_b_InitFinish</a:t>
            </a:r>
            <a:r>
              <a:rPr lang="en-US" sz="1400" b="0" dirty="0"/>
              <a:t> to True</a:t>
            </a:r>
          </a:p>
          <a:p>
            <a:pPr marL="285750" indent="-285750">
              <a:buFont typeface="Arial" panose="020B0604020202020204" pitchFamily="34" charset="0"/>
              <a:buChar char="•"/>
            </a:pPr>
            <a:r>
              <a:rPr lang="en-US" sz="1400" b="0" dirty="0"/>
              <a:t>Before executing a new initialization, IO_b_SetRestart must be reset to False</a:t>
            </a:r>
          </a:p>
          <a:p>
            <a:pPr marL="285750" indent="-285750">
              <a:buFont typeface="Arial" panose="020B0604020202020204" pitchFamily="34" charset="0"/>
              <a:buChar char="•"/>
            </a:pPr>
            <a:r>
              <a:rPr lang="en-US" sz="1400" b="0" dirty="0"/>
              <a:t>All variables of the FB are reset; data blocks are overwritten with 16#00</a:t>
            </a:r>
          </a:p>
          <a:p>
            <a:pPr marL="285750" indent="-285750">
              <a:buFont typeface="Arial" panose="020B0604020202020204" pitchFamily="34" charset="0"/>
              <a:buChar char="•"/>
            </a:pPr>
            <a:r>
              <a:rPr lang="en-US" sz="1400" b="0" dirty="0"/>
              <a:t>All active Enhanced commands are canceled (with Tag Type = 16#3830)</a:t>
            </a:r>
          </a:p>
          <a:p>
            <a:pPr marL="285750" indent="-285750">
              <a:buFont typeface="Arial" panose="020B0604020202020204" pitchFamily="34" charset="0"/>
              <a:buChar char="•"/>
            </a:pPr>
            <a:r>
              <a:rPr lang="en-US" sz="1400" b="0" dirty="0"/>
              <a:t>Option for error acknowledgement</a:t>
            </a:r>
            <a:endParaRPr lang="de-DE" dirty="0"/>
          </a:p>
        </p:txBody>
      </p:sp>
      <p:sp>
        <p:nvSpPr>
          <p:cNvPr id="11" name="Rechteck 10"/>
          <p:cNvSpPr/>
          <p:nvPr/>
        </p:nvSpPr>
        <p:spPr>
          <a:xfrm>
            <a:off x="6185168" y="3181908"/>
            <a:ext cx="1555184" cy="24709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a:extLst>
              <a:ext uri="{FF2B5EF4-FFF2-40B4-BE49-F238E27FC236}">
                <a16:creationId xmlns:a16="http://schemas.microsoft.com/office/drawing/2014/main" id="{A8D63BAC-C433-4F4A-B669-3BDB75CE8636}"/>
              </a:ext>
            </a:extLst>
          </p:cNvPr>
          <p:cNvSpPr/>
          <p:nvPr/>
        </p:nvSpPr>
        <p:spPr>
          <a:xfrm>
            <a:off x="6185168" y="4338012"/>
            <a:ext cx="2267208" cy="31512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Interaktive Schaltfläche: Zur Startseite wechseln 6">
            <a:hlinkClick r:id="rId3" action="ppaction://hlinksldjump" highlightClick="1"/>
            <a:extLst>
              <a:ext uri="{FF2B5EF4-FFF2-40B4-BE49-F238E27FC236}">
                <a16:creationId xmlns:a16="http://schemas.microsoft.com/office/drawing/2014/main" id="{1B9FAED0-4D72-4AAC-8CC0-9AECE1E2D0CF}"/>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fik 9">
            <a:extLst>
              <a:ext uri="{FF2B5EF4-FFF2-40B4-BE49-F238E27FC236}">
                <a16:creationId xmlns:a16="http://schemas.microsoft.com/office/drawing/2014/main" id="{48F9AFF9-95D2-4CE6-A9EA-B2AEC93EB558}"/>
              </a:ext>
            </a:extLst>
          </p:cNvPr>
          <p:cNvPicPr>
            <a:picLocks noChangeAspect="1"/>
          </p:cNvPicPr>
          <p:nvPr/>
        </p:nvPicPr>
        <p:blipFill rotWithShape="1">
          <a:blip r:embed="rId4">
            <a:extLst>
              <a:ext uri="{28A0092B-C50C-407E-A947-70E740481C1C}">
                <a14:useLocalDpi xmlns:a14="http://schemas.microsoft.com/office/drawing/2010/main" val="0"/>
              </a:ext>
            </a:extLst>
          </a:blip>
          <a:srcRect t="19760"/>
          <a:stretch/>
        </p:blipFill>
        <p:spPr>
          <a:xfrm>
            <a:off x="4788024" y="4996964"/>
            <a:ext cx="4228418" cy="1488098"/>
          </a:xfrm>
          <a:prstGeom prst="rect">
            <a:avLst/>
          </a:prstGeom>
        </p:spPr>
      </p:pic>
    </p:spTree>
    <p:extLst>
      <p:ext uri="{BB962C8B-B14F-4D97-AF65-F5344CB8AC3E}">
        <p14:creationId xmlns:p14="http://schemas.microsoft.com/office/powerpoint/2010/main" val="3793908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24</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1: Initialization</a:t>
            </a:r>
          </a:p>
        </p:txBody>
      </p:sp>
      <p:sp>
        <p:nvSpPr>
          <p:cNvPr id="8" name="Interaktive Schaltfläche: Zur Startseite wechseln 7">
            <a:hlinkClick r:id="rId2" action="ppaction://hlinksldjump" highlightClick="1"/>
            <a:extLst>
              <a:ext uri="{FF2B5EF4-FFF2-40B4-BE49-F238E27FC236}">
                <a16:creationId xmlns:a16="http://schemas.microsoft.com/office/drawing/2014/main" id="{7BDAB39A-EB5A-4C5A-9B5D-3C0EF3DE76F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9" name="Tabelle 8">
            <a:extLst>
              <a:ext uri="{FF2B5EF4-FFF2-40B4-BE49-F238E27FC236}">
                <a16:creationId xmlns:a16="http://schemas.microsoft.com/office/drawing/2014/main" id="{EE4A27EC-DA8B-4C4D-B3A4-46776FD06E23}"/>
              </a:ext>
            </a:extLst>
          </p:cNvPr>
          <p:cNvGraphicFramePr>
            <a:graphicFrameLocks noGrp="1"/>
          </p:cNvGraphicFramePr>
          <p:nvPr>
            <p:extLst>
              <p:ext uri="{D42A27DB-BD31-4B8C-83A1-F6EECF244321}">
                <p14:modId xmlns:p14="http://schemas.microsoft.com/office/powerpoint/2010/main" val="3156808421"/>
              </p:ext>
            </p:extLst>
          </p:nvPr>
        </p:nvGraphicFramePr>
        <p:xfrm>
          <a:off x="179888" y="1916830"/>
          <a:ext cx="8784112" cy="4536505"/>
        </p:xfrm>
        <a:graphic>
          <a:graphicData uri="http://schemas.openxmlformats.org/drawingml/2006/table">
            <a:tbl>
              <a:tblPr firstRow="1" bandRow="1">
                <a:tableStyleId>{073A0DAA-6AF3-43AB-8588-CEC1D06C72B9}</a:tableStyleId>
              </a:tblPr>
              <a:tblGrid>
                <a:gridCol w="863720">
                  <a:extLst>
                    <a:ext uri="{9D8B030D-6E8A-4147-A177-3AD203B41FA5}">
                      <a16:colId xmlns:a16="http://schemas.microsoft.com/office/drawing/2014/main" val="20000"/>
                    </a:ext>
                  </a:extLst>
                </a:gridCol>
                <a:gridCol w="1656184">
                  <a:extLst>
                    <a:ext uri="{9D8B030D-6E8A-4147-A177-3AD203B41FA5}">
                      <a16:colId xmlns:a16="http://schemas.microsoft.com/office/drawing/2014/main" val="20001"/>
                    </a:ext>
                  </a:extLst>
                </a:gridCol>
                <a:gridCol w="864096">
                  <a:extLst>
                    <a:ext uri="{9D8B030D-6E8A-4147-A177-3AD203B41FA5}">
                      <a16:colId xmlns:a16="http://schemas.microsoft.com/office/drawing/2014/main" val="20002"/>
                    </a:ext>
                  </a:extLst>
                </a:gridCol>
                <a:gridCol w="1440160">
                  <a:extLst>
                    <a:ext uri="{9D8B030D-6E8A-4147-A177-3AD203B41FA5}">
                      <a16:colId xmlns:a16="http://schemas.microsoft.com/office/drawing/2014/main" val="20003"/>
                    </a:ext>
                  </a:extLst>
                </a:gridCol>
                <a:gridCol w="3959952">
                  <a:extLst>
                    <a:ext uri="{9D8B030D-6E8A-4147-A177-3AD203B41FA5}">
                      <a16:colId xmlns:a16="http://schemas.microsoft.com/office/drawing/2014/main" val="20004"/>
                    </a:ext>
                  </a:extLst>
                </a:gridCol>
              </a:tblGrid>
              <a:tr h="425697">
                <a:tc>
                  <a:txBody>
                    <a:bodyPr/>
                    <a:lstStyle/>
                    <a:p>
                      <a:pPr algn="l"/>
                      <a:r>
                        <a:rPr lang="en-US" sz="1000" noProof="0">
                          <a:latin typeface="+mn-lt"/>
                        </a:rPr>
                        <a:t>P+F Name</a:t>
                      </a:r>
                    </a:p>
                  </a:txBody>
                  <a:tcPr anchor="ctr"/>
                </a:tc>
                <a:tc>
                  <a:txBody>
                    <a:bodyPr/>
                    <a:lstStyle/>
                    <a:p>
                      <a:pPr algn="l"/>
                      <a:r>
                        <a:rPr lang="en-US" sz="1000" noProof="0">
                          <a:latin typeface="+mn-lt"/>
                        </a:rPr>
                        <a:t>Chip Name</a:t>
                      </a:r>
                    </a:p>
                  </a:txBody>
                  <a:tcPr anchor="ctr"/>
                </a:tc>
                <a:tc>
                  <a:txBody>
                    <a:bodyPr/>
                    <a:lstStyle/>
                    <a:p>
                      <a:pPr algn="l"/>
                      <a:r>
                        <a:rPr lang="en-US" sz="1000" noProof="0">
                          <a:latin typeface="+mn-lt"/>
                        </a:rPr>
                        <a:t>Tag Type</a:t>
                      </a:r>
                    </a:p>
                  </a:txBody>
                  <a:tcPr anchor="ctr"/>
                </a:tc>
                <a:tc>
                  <a:txBody>
                    <a:bodyPr/>
                    <a:lstStyle/>
                    <a:p>
                      <a:pPr algn="l"/>
                      <a:r>
                        <a:rPr lang="en-US" sz="1000" noProof="0" dirty="0">
                          <a:latin typeface="+mn-lt"/>
                        </a:rPr>
                        <a:t>RFID Device</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en-US" sz="1000" baseline="0" noProof="0" dirty="0">
                          <a:latin typeface="+mn-lt"/>
                        </a:rPr>
                        <a:t>Commands</a:t>
                      </a:r>
                      <a:endParaRPr lang="en-US" sz="1000" noProof="0" dirty="0">
                        <a:latin typeface="+mn-lt"/>
                      </a:endParaRPr>
                    </a:p>
                  </a:txBody>
                  <a:tcPr anchor="ctr"/>
                </a:tc>
                <a:extLst>
                  <a:ext uri="{0D108BD9-81ED-4DB2-BD59-A6C34878D82A}">
                    <a16:rowId xmlns:a16="http://schemas.microsoft.com/office/drawing/2014/main" val="10000"/>
                  </a:ext>
                </a:extLst>
              </a:tr>
              <a:tr h="2055404">
                <a:tc>
                  <a:txBody>
                    <a:bodyPr/>
                    <a:lstStyle/>
                    <a:p>
                      <a:pPr algn="l"/>
                      <a:r>
                        <a:rPr lang="en-US" sz="1000" noProof="0">
                          <a:latin typeface="+mn-lt"/>
                        </a:rPr>
                        <a:t>IUC72</a:t>
                      </a:r>
                    </a:p>
                  </a:txBody>
                  <a:tcPr anchor="ctr"/>
                </a:tc>
                <a:tc>
                  <a:txBody>
                    <a:bodyPr/>
                    <a:lstStyle/>
                    <a:p>
                      <a:pPr algn="l"/>
                      <a:r>
                        <a:rPr lang="en-US" sz="1000" noProof="0">
                          <a:latin typeface="+mn-lt"/>
                        </a:rPr>
                        <a:t>NXP</a:t>
                      </a:r>
                      <a:r>
                        <a:rPr lang="en-US" sz="1000" baseline="0" noProof="0">
                          <a:latin typeface="+mn-lt"/>
                        </a:rPr>
                        <a:t> U Code G2XM</a:t>
                      </a:r>
                      <a:endParaRPr lang="en-US" sz="1000" noProof="0">
                        <a:latin typeface="+mn-lt"/>
                      </a:endParaRP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en-US" sz="1000" noProof="0">
                          <a:latin typeface="+mn-lt"/>
                        </a:rPr>
                        <a:t>16#3830</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en-US" sz="1000" noProof="0">
                          <a:latin typeface="+mn-lt"/>
                        </a:rPr>
                        <a:t>IUH-F19x-V1-FRx (ISO18000-63)</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en-US" sz="1000" noProof="0" dirty="0">
                          <a:latin typeface="+mn-lt"/>
                        </a:rPr>
                        <a:t>Single / Enhanced Read Fixcode</a:t>
                      </a:r>
                    </a:p>
                    <a:p>
                      <a:pPr marL="0" marR="0" lvl="0" indent="0" algn="l" defTabSz="801472" rtl="0" eaLnBrk="1" fontAlgn="auto" latinLnBrk="0" hangingPunct="1">
                        <a:lnSpc>
                          <a:spcPct val="100000"/>
                        </a:lnSpc>
                        <a:spcBef>
                          <a:spcPts val="0"/>
                        </a:spcBef>
                        <a:spcAft>
                          <a:spcPts val="0"/>
                        </a:spcAft>
                        <a:buClrTx/>
                        <a:buSzTx/>
                        <a:buFontTx/>
                        <a:buNone/>
                        <a:tabLst/>
                        <a:defRPr/>
                      </a:pPr>
                      <a:r>
                        <a:rPr lang="en-US" sz="1000" noProof="0" dirty="0">
                          <a:latin typeface="+mn-lt"/>
                        </a:rPr>
                        <a:t>Single</a:t>
                      </a:r>
                      <a:r>
                        <a:rPr lang="en-US" sz="1000" baseline="0" noProof="0" dirty="0">
                          <a:latin typeface="+mn-lt"/>
                        </a:rPr>
                        <a:t> / Enhanced Read Words (</a:t>
                      </a:r>
                      <a:r>
                        <a:rPr lang="en-US" sz="1000" baseline="0" noProof="0" dirty="0" err="1">
                          <a:latin typeface="+mn-lt"/>
                        </a:rPr>
                        <a:t>SpecialCommand</a:t>
                      </a:r>
                      <a:r>
                        <a:rPr lang="en-US" sz="1000" baseline="0" noProof="0" dirty="0">
                          <a:latin typeface="+mn-lt"/>
                        </a:rPr>
                        <a:t>)</a:t>
                      </a:r>
                    </a:p>
                    <a:p>
                      <a:pPr marL="0" marR="0" lvl="0" indent="0" algn="l" defTabSz="801472" rtl="0" eaLnBrk="1" fontAlgn="auto" latinLnBrk="0" hangingPunct="1">
                        <a:lnSpc>
                          <a:spcPct val="100000"/>
                        </a:lnSpc>
                        <a:spcBef>
                          <a:spcPts val="0"/>
                        </a:spcBef>
                        <a:spcAft>
                          <a:spcPts val="0"/>
                        </a:spcAft>
                        <a:buClrTx/>
                        <a:buSzTx/>
                        <a:buFontTx/>
                        <a:buNone/>
                        <a:tabLst/>
                        <a:defRPr/>
                      </a:pPr>
                      <a:r>
                        <a:rPr lang="en-US" sz="1000" noProof="0" dirty="0">
                          <a:latin typeface="+mn-lt"/>
                        </a:rPr>
                        <a:t>Single</a:t>
                      </a:r>
                      <a:r>
                        <a:rPr lang="en-US" sz="1000" baseline="0" noProof="0" dirty="0">
                          <a:latin typeface="+mn-lt"/>
                        </a:rPr>
                        <a:t> / Enhanced Write Words (</a:t>
                      </a:r>
                      <a:r>
                        <a:rPr lang="en-US" sz="1000" baseline="0" noProof="0" dirty="0" err="1">
                          <a:latin typeface="+mn-lt"/>
                        </a:rPr>
                        <a:t>SpecialCommand</a:t>
                      </a:r>
                      <a:r>
                        <a:rPr lang="en-US" sz="1000" baseline="0" noProof="0" dirty="0">
                          <a:latin typeface="+mn-lt"/>
                        </a:rPr>
                        <a:t>)</a:t>
                      </a:r>
                      <a:endParaRPr lang="en-US" sz="1000" noProof="0" dirty="0">
                        <a:latin typeface="+mn-lt"/>
                      </a:endParaRPr>
                    </a:p>
                    <a:p>
                      <a:pPr algn="l"/>
                      <a:r>
                        <a:rPr lang="en-US" sz="1000" noProof="0" dirty="0">
                          <a:latin typeface="+mn-lt"/>
                        </a:rPr>
                        <a:t>Single / Enhanced Read Special Fixcode</a:t>
                      </a:r>
                    </a:p>
                    <a:p>
                      <a:pPr algn="l"/>
                      <a:r>
                        <a:rPr lang="en-US" sz="1000" noProof="0" dirty="0">
                          <a:latin typeface="+mn-lt"/>
                        </a:rPr>
                        <a:t>Single Program Special Fixcode</a:t>
                      </a:r>
                    </a:p>
                    <a:p>
                      <a:pPr algn="l"/>
                      <a:r>
                        <a:rPr lang="en-US" sz="1000" noProof="0" dirty="0">
                          <a:latin typeface="+mn-lt"/>
                        </a:rPr>
                        <a:t>Single / Enhanced Read 16-Bit</a:t>
                      </a:r>
                      <a:r>
                        <a:rPr lang="en-US" sz="1000" baseline="0" noProof="0" dirty="0">
                          <a:latin typeface="+mn-lt"/>
                        </a:rPr>
                        <a:t> Words </a:t>
                      </a:r>
                    </a:p>
                    <a:p>
                      <a:pPr algn="l"/>
                      <a:r>
                        <a:rPr lang="en-US" sz="1000" noProof="0" dirty="0">
                          <a:latin typeface="+mn-lt"/>
                        </a:rPr>
                        <a:t>Single / Enhanced Write 16-Bit</a:t>
                      </a:r>
                      <a:r>
                        <a:rPr lang="en-US" sz="1000" baseline="0" noProof="0" dirty="0">
                          <a:latin typeface="+mn-lt"/>
                        </a:rPr>
                        <a:t> Words </a:t>
                      </a:r>
                    </a:p>
                    <a:p>
                      <a:pPr algn="l"/>
                      <a:r>
                        <a:rPr lang="en-US" sz="1000" baseline="0" noProof="0" dirty="0">
                          <a:latin typeface="+mn-lt"/>
                        </a:rPr>
                        <a:t>Read / Write Parameter (</a:t>
                      </a:r>
                      <a:r>
                        <a:rPr lang="en-US" sz="1000" baseline="0" noProof="0" dirty="0" err="1">
                          <a:latin typeface="+mn-lt"/>
                        </a:rPr>
                        <a:t>SpecialCommand</a:t>
                      </a:r>
                      <a:r>
                        <a:rPr lang="en-US" sz="1000" baseline="0" noProof="0" dirty="0">
                          <a:latin typeface="+mn-lt"/>
                        </a:rPr>
                        <a:t>)</a:t>
                      </a:r>
                      <a:endParaRPr lang="en-US" sz="1000" noProof="0" dirty="0">
                        <a:latin typeface="+mn-lt"/>
                      </a:endParaRPr>
                    </a:p>
                  </a:txBody>
                  <a:tcPr anchor="ctr"/>
                </a:tc>
                <a:extLst>
                  <a:ext uri="{0D108BD9-81ED-4DB2-BD59-A6C34878D82A}">
                    <a16:rowId xmlns:a16="http://schemas.microsoft.com/office/drawing/2014/main" val="10001"/>
                  </a:ext>
                </a:extLst>
              </a:tr>
              <a:tr h="2055404">
                <a:tc>
                  <a:txBody>
                    <a:bodyPr/>
                    <a:lstStyle/>
                    <a:p>
                      <a:pPr algn="l"/>
                      <a:r>
                        <a:rPr lang="en-US" sz="1000" noProof="0">
                          <a:latin typeface="+mn-lt"/>
                        </a:rPr>
                        <a:t>IUC76</a:t>
                      </a:r>
                    </a:p>
                  </a:txBody>
                  <a:tcPr anchor="ctr"/>
                </a:tc>
                <a:tc>
                  <a:txBody>
                    <a:bodyPr/>
                    <a:lstStyle/>
                    <a:p>
                      <a:pPr algn="l"/>
                      <a:r>
                        <a:rPr lang="en-US" sz="1000" noProof="0">
                          <a:latin typeface="+mn-lt"/>
                        </a:rPr>
                        <a:t>Alien Higgs-3</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en-US" sz="1000" noProof="0">
                          <a:latin typeface="+mn-lt"/>
                        </a:rPr>
                        <a:t>16#3830</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en-US" sz="1000" noProof="0">
                          <a:latin typeface="+mn-lt"/>
                        </a:rPr>
                        <a:t>IUH-F19x-V1-FRx (ISO18000-63)</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en-US" sz="1000" noProof="0" dirty="0">
                          <a:latin typeface="+mn-lt"/>
                        </a:rPr>
                        <a:t>Single / Enhanced Read Fixcode</a:t>
                      </a:r>
                    </a:p>
                    <a:p>
                      <a:pPr marL="0" marR="0" lvl="0" indent="0" algn="l" defTabSz="801472" rtl="0" eaLnBrk="1" fontAlgn="auto" latinLnBrk="0" hangingPunct="1">
                        <a:lnSpc>
                          <a:spcPct val="100000"/>
                        </a:lnSpc>
                        <a:spcBef>
                          <a:spcPts val="0"/>
                        </a:spcBef>
                        <a:spcAft>
                          <a:spcPts val="0"/>
                        </a:spcAft>
                        <a:buClrTx/>
                        <a:buSzTx/>
                        <a:buFontTx/>
                        <a:buNone/>
                        <a:tabLst/>
                        <a:defRPr/>
                      </a:pPr>
                      <a:r>
                        <a:rPr lang="en-US" sz="1000" noProof="0" dirty="0">
                          <a:latin typeface="+mn-lt"/>
                        </a:rPr>
                        <a:t>Single</a:t>
                      </a:r>
                      <a:r>
                        <a:rPr lang="en-US" sz="1000" baseline="0" noProof="0" dirty="0">
                          <a:latin typeface="+mn-lt"/>
                        </a:rPr>
                        <a:t> / Enhanced Read Words (SpecialCommand)</a:t>
                      </a:r>
                    </a:p>
                    <a:p>
                      <a:pPr marL="0" marR="0" lvl="0" indent="0" algn="l" defTabSz="801472" rtl="0" eaLnBrk="1" fontAlgn="auto" latinLnBrk="0" hangingPunct="1">
                        <a:lnSpc>
                          <a:spcPct val="100000"/>
                        </a:lnSpc>
                        <a:spcBef>
                          <a:spcPts val="0"/>
                        </a:spcBef>
                        <a:spcAft>
                          <a:spcPts val="0"/>
                        </a:spcAft>
                        <a:buClrTx/>
                        <a:buSzTx/>
                        <a:buFontTx/>
                        <a:buNone/>
                        <a:tabLst/>
                        <a:defRPr/>
                      </a:pPr>
                      <a:r>
                        <a:rPr lang="en-US" sz="1000" noProof="0" dirty="0">
                          <a:latin typeface="+mn-lt"/>
                        </a:rPr>
                        <a:t>Single</a:t>
                      </a:r>
                      <a:r>
                        <a:rPr lang="en-US" sz="1000" baseline="0" noProof="0" dirty="0">
                          <a:latin typeface="+mn-lt"/>
                        </a:rPr>
                        <a:t> / Enhanced Write Words (SpecialCommand)</a:t>
                      </a:r>
                      <a:endParaRPr lang="en-US" sz="1000" noProof="0" dirty="0">
                        <a:latin typeface="+mn-lt"/>
                      </a:endParaRPr>
                    </a:p>
                    <a:p>
                      <a:pPr algn="l"/>
                      <a:r>
                        <a:rPr lang="en-US" sz="1000" noProof="0" dirty="0">
                          <a:latin typeface="+mn-lt"/>
                        </a:rPr>
                        <a:t>Single / Enhanced Read Special Fixcode</a:t>
                      </a:r>
                    </a:p>
                    <a:p>
                      <a:pPr algn="l"/>
                      <a:r>
                        <a:rPr lang="en-US" sz="1000" noProof="0" dirty="0">
                          <a:latin typeface="+mn-lt"/>
                        </a:rPr>
                        <a:t>Single Program Special Fixcode</a:t>
                      </a:r>
                    </a:p>
                    <a:p>
                      <a:pPr algn="l"/>
                      <a:r>
                        <a:rPr lang="en-US" sz="1000" noProof="0" dirty="0">
                          <a:latin typeface="+mn-lt"/>
                        </a:rPr>
                        <a:t>Single / Enhanced Read 16-Bit</a:t>
                      </a:r>
                      <a:r>
                        <a:rPr lang="en-US" sz="1000" baseline="0" noProof="0" dirty="0">
                          <a:latin typeface="+mn-lt"/>
                        </a:rPr>
                        <a:t> Words </a:t>
                      </a:r>
                    </a:p>
                    <a:p>
                      <a:pPr algn="l"/>
                      <a:r>
                        <a:rPr lang="en-US" sz="1000" noProof="0" dirty="0">
                          <a:latin typeface="+mn-lt"/>
                        </a:rPr>
                        <a:t>Single / Enhanced Write 16-Bit</a:t>
                      </a:r>
                      <a:r>
                        <a:rPr lang="en-US" sz="1000" baseline="0" noProof="0" dirty="0">
                          <a:latin typeface="+mn-lt"/>
                        </a:rPr>
                        <a:t> Words </a:t>
                      </a:r>
                    </a:p>
                    <a:p>
                      <a:pPr algn="l"/>
                      <a:r>
                        <a:rPr lang="en-US" sz="1000" baseline="0" noProof="0" dirty="0">
                          <a:latin typeface="+mn-lt"/>
                        </a:rPr>
                        <a:t>Read / Write Parameter (SpecialCommand)</a:t>
                      </a:r>
                      <a:endParaRPr lang="en-US" sz="1000" noProof="0" dirty="0">
                        <a:latin typeface="+mn-lt"/>
                      </a:endParaRPr>
                    </a:p>
                  </a:txBody>
                  <a:tcPr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520429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25</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1: Initialization</a:t>
            </a:r>
          </a:p>
        </p:txBody>
      </p:sp>
      <p:sp>
        <p:nvSpPr>
          <p:cNvPr id="8" name="Interaktive Schaltfläche: Zur Startseite wechseln 7">
            <a:hlinkClick r:id="rId2" action="ppaction://hlinksldjump" highlightClick="1"/>
            <a:extLst>
              <a:ext uri="{FF2B5EF4-FFF2-40B4-BE49-F238E27FC236}">
                <a16:creationId xmlns:a16="http://schemas.microsoft.com/office/drawing/2014/main" id="{7BDAB39A-EB5A-4C5A-9B5D-3C0EF3DE76F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0" name="Tabelle 9">
            <a:extLst>
              <a:ext uri="{FF2B5EF4-FFF2-40B4-BE49-F238E27FC236}">
                <a16:creationId xmlns:a16="http://schemas.microsoft.com/office/drawing/2014/main" id="{83D25199-FD2F-48F0-9F78-FDE585C8A3E4}"/>
              </a:ext>
            </a:extLst>
          </p:cNvPr>
          <p:cNvGraphicFramePr>
            <a:graphicFrameLocks noGrp="1"/>
          </p:cNvGraphicFramePr>
          <p:nvPr>
            <p:extLst>
              <p:ext uri="{D42A27DB-BD31-4B8C-83A1-F6EECF244321}">
                <p14:modId xmlns:p14="http://schemas.microsoft.com/office/powerpoint/2010/main" val="3744457728"/>
              </p:ext>
            </p:extLst>
          </p:nvPr>
        </p:nvGraphicFramePr>
        <p:xfrm>
          <a:off x="179888" y="1916830"/>
          <a:ext cx="8784112" cy="4536505"/>
        </p:xfrm>
        <a:graphic>
          <a:graphicData uri="http://schemas.openxmlformats.org/drawingml/2006/table">
            <a:tbl>
              <a:tblPr firstRow="1" bandRow="1">
                <a:tableStyleId>{073A0DAA-6AF3-43AB-8588-CEC1D06C72B9}</a:tableStyleId>
              </a:tblPr>
              <a:tblGrid>
                <a:gridCol w="863720">
                  <a:extLst>
                    <a:ext uri="{9D8B030D-6E8A-4147-A177-3AD203B41FA5}">
                      <a16:colId xmlns:a16="http://schemas.microsoft.com/office/drawing/2014/main" val="20000"/>
                    </a:ext>
                  </a:extLst>
                </a:gridCol>
                <a:gridCol w="1656184">
                  <a:extLst>
                    <a:ext uri="{9D8B030D-6E8A-4147-A177-3AD203B41FA5}">
                      <a16:colId xmlns:a16="http://schemas.microsoft.com/office/drawing/2014/main" val="20001"/>
                    </a:ext>
                  </a:extLst>
                </a:gridCol>
                <a:gridCol w="864096">
                  <a:extLst>
                    <a:ext uri="{9D8B030D-6E8A-4147-A177-3AD203B41FA5}">
                      <a16:colId xmlns:a16="http://schemas.microsoft.com/office/drawing/2014/main" val="20002"/>
                    </a:ext>
                  </a:extLst>
                </a:gridCol>
                <a:gridCol w="1440160">
                  <a:extLst>
                    <a:ext uri="{9D8B030D-6E8A-4147-A177-3AD203B41FA5}">
                      <a16:colId xmlns:a16="http://schemas.microsoft.com/office/drawing/2014/main" val="20003"/>
                    </a:ext>
                  </a:extLst>
                </a:gridCol>
                <a:gridCol w="3959952">
                  <a:extLst>
                    <a:ext uri="{9D8B030D-6E8A-4147-A177-3AD203B41FA5}">
                      <a16:colId xmlns:a16="http://schemas.microsoft.com/office/drawing/2014/main" val="20004"/>
                    </a:ext>
                  </a:extLst>
                </a:gridCol>
              </a:tblGrid>
              <a:tr h="425697">
                <a:tc>
                  <a:txBody>
                    <a:bodyPr/>
                    <a:lstStyle/>
                    <a:p>
                      <a:pPr algn="l"/>
                      <a:r>
                        <a:rPr lang="en-US" sz="1000" noProof="0">
                          <a:latin typeface="+mn-lt"/>
                        </a:rPr>
                        <a:t>P+F Name</a:t>
                      </a:r>
                    </a:p>
                  </a:txBody>
                  <a:tcPr anchor="ctr"/>
                </a:tc>
                <a:tc>
                  <a:txBody>
                    <a:bodyPr/>
                    <a:lstStyle/>
                    <a:p>
                      <a:pPr algn="l"/>
                      <a:r>
                        <a:rPr lang="en-US" sz="1000" noProof="0">
                          <a:latin typeface="+mn-lt"/>
                        </a:rPr>
                        <a:t>Chip Name</a:t>
                      </a:r>
                    </a:p>
                  </a:txBody>
                  <a:tcPr anchor="ctr"/>
                </a:tc>
                <a:tc>
                  <a:txBody>
                    <a:bodyPr/>
                    <a:lstStyle/>
                    <a:p>
                      <a:pPr algn="l"/>
                      <a:r>
                        <a:rPr lang="en-US" sz="1000" noProof="0">
                          <a:latin typeface="+mn-lt"/>
                        </a:rPr>
                        <a:t>Tag Type</a:t>
                      </a:r>
                    </a:p>
                  </a:txBody>
                  <a:tcPr anchor="ctr"/>
                </a:tc>
                <a:tc>
                  <a:txBody>
                    <a:bodyPr/>
                    <a:lstStyle/>
                    <a:p>
                      <a:pPr algn="l"/>
                      <a:r>
                        <a:rPr lang="en-US" sz="1000" noProof="0" dirty="0">
                          <a:latin typeface="+mn-lt"/>
                        </a:rPr>
                        <a:t>RFID Device</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en-US" sz="1000" baseline="0" noProof="0" dirty="0">
                          <a:latin typeface="+mn-lt"/>
                        </a:rPr>
                        <a:t>Commands</a:t>
                      </a:r>
                      <a:endParaRPr lang="en-US" sz="1000" noProof="0" dirty="0">
                        <a:latin typeface="+mn-lt"/>
                      </a:endParaRPr>
                    </a:p>
                  </a:txBody>
                  <a:tcPr anchor="ctr"/>
                </a:tc>
                <a:extLst>
                  <a:ext uri="{0D108BD9-81ED-4DB2-BD59-A6C34878D82A}">
                    <a16:rowId xmlns:a16="http://schemas.microsoft.com/office/drawing/2014/main" val="10000"/>
                  </a:ext>
                </a:extLst>
              </a:tr>
              <a:tr h="2055404">
                <a:tc>
                  <a:txBody>
                    <a:bodyPr/>
                    <a:lstStyle/>
                    <a:p>
                      <a:pPr algn="l"/>
                      <a:r>
                        <a:rPr lang="en-US" sz="1000" noProof="0">
                          <a:latin typeface="+mn-lt"/>
                        </a:rPr>
                        <a:t>IUC77</a:t>
                      </a:r>
                    </a:p>
                  </a:txBody>
                  <a:tcPr anchor="ctr"/>
                </a:tc>
                <a:tc>
                  <a:txBody>
                    <a:bodyPr/>
                    <a:lstStyle/>
                    <a:p>
                      <a:pPr algn="l"/>
                      <a:r>
                        <a:rPr lang="en-US" sz="1000" noProof="0">
                          <a:latin typeface="+mn-lt"/>
                        </a:rPr>
                        <a:t>Impinj</a:t>
                      </a:r>
                      <a:r>
                        <a:rPr lang="en-US" sz="1000" baseline="0" noProof="0">
                          <a:latin typeface="+mn-lt"/>
                        </a:rPr>
                        <a:t> Monza 4QT</a:t>
                      </a:r>
                      <a:endParaRPr lang="en-US" sz="1000" noProof="0">
                        <a:latin typeface="+mn-lt"/>
                      </a:endParaRP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en-US" sz="1000" noProof="0">
                          <a:latin typeface="+mn-lt"/>
                        </a:rPr>
                        <a:t>16#3830</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en-US" sz="1000" noProof="0">
                          <a:latin typeface="+mn-lt"/>
                        </a:rPr>
                        <a:t>IUH-F19x-V1-FRx (ISO18000-63)</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en-US" sz="1000" noProof="0" dirty="0">
                          <a:latin typeface="+mn-lt"/>
                        </a:rPr>
                        <a:t>Single / Enhanced Read Fixcode</a:t>
                      </a:r>
                    </a:p>
                    <a:p>
                      <a:pPr marL="0" marR="0" lvl="0" indent="0" algn="l" defTabSz="801472" rtl="0" eaLnBrk="1" fontAlgn="auto" latinLnBrk="0" hangingPunct="1">
                        <a:lnSpc>
                          <a:spcPct val="100000"/>
                        </a:lnSpc>
                        <a:spcBef>
                          <a:spcPts val="0"/>
                        </a:spcBef>
                        <a:spcAft>
                          <a:spcPts val="0"/>
                        </a:spcAft>
                        <a:buClrTx/>
                        <a:buSzTx/>
                        <a:buFontTx/>
                        <a:buNone/>
                        <a:tabLst/>
                        <a:defRPr/>
                      </a:pPr>
                      <a:r>
                        <a:rPr lang="en-US" sz="1000" noProof="0" dirty="0">
                          <a:latin typeface="+mn-lt"/>
                        </a:rPr>
                        <a:t>Single</a:t>
                      </a:r>
                      <a:r>
                        <a:rPr lang="en-US" sz="1000" baseline="0" noProof="0" dirty="0">
                          <a:latin typeface="+mn-lt"/>
                        </a:rPr>
                        <a:t> / Enhanced Read Words (</a:t>
                      </a:r>
                      <a:r>
                        <a:rPr lang="en-US" sz="1000" baseline="0" noProof="0" dirty="0" err="1">
                          <a:latin typeface="+mn-lt"/>
                        </a:rPr>
                        <a:t>SpecialCommand</a:t>
                      </a:r>
                      <a:r>
                        <a:rPr lang="en-US" sz="1000" baseline="0" noProof="0" dirty="0">
                          <a:latin typeface="+mn-lt"/>
                        </a:rPr>
                        <a:t>)</a:t>
                      </a:r>
                    </a:p>
                    <a:p>
                      <a:pPr marL="0" marR="0" lvl="0" indent="0" algn="l" defTabSz="801472" rtl="0" eaLnBrk="1" fontAlgn="auto" latinLnBrk="0" hangingPunct="1">
                        <a:lnSpc>
                          <a:spcPct val="100000"/>
                        </a:lnSpc>
                        <a:spcBef>
                          <a:spcPts val="0"/>
                        </a:spcBef>
                        <a:spcAft>
                          <a:spcPts val="0"/>
                        </a:spcAft>
                        <a:buClrTx/>
                        <a:buSzTx/>
                        <a:buFontTx/>
                        <a:buNone/>
                        <a:tabLst/>
                        <a:defRPr/>
                      </a:pPr>
                      <a:r>
                        <a:rPr lang="en-US" sz="1000" noProof="0" dirty="0">
                          <a:latin typeface="+mn-lt"/>
                        </a:rPr>
                        <a:t>Single</a:t>
                      </a:r>
                      <a:r>
                        <a:rPr lang="en-US" sz="1000" baseline="0" noProof="0" dirty="0">
                          <a:latin typeface="+mn-lt"/>
                        </a:rPr>
                        <a:t> / Enhanced Write Words (</a:t>
                      </a:r>
                      <a:r>
                        <a:rPr lang="en-US" sz="1000" baseline="0" noProof="0" dirty="0" err="1">
                          <a:latin typeface="+mn-lt"/>
                        </a:rPr>
                        <a:t>SpecialCommand</a:t>
                      </a:r>
                      <a:r>
                        <a:rPr lang="en-US" sz="1000" baseline="0" noProof="0" dirty="0">
                          <a:latin typeface="+mn-lt"/>
                        </a:rPr>
                        <a:t>)</a:t>
                      </a:r>
                      <a:endParaRPr lang="en-US" sz="1000" noProof="0" dirty="0">
                        <a:latin typeface="+mn-lt"/>
                      </a:endParaRPr>
                    </a:p>
                    <a:p>
                      <a:pPr algn="l"/>
                      <a:r>
                        <a:rPr lang="en-US" sz="1000" noProof="0" dirty="0">
                          <a:latin typeface="+mn-lt"/>
                        </a:rPr>
                        <a:t>Single / Enhanced Read Special Fixcode</a:t>
                      </a:r>
                    </a:p>
                    <a:p>
                      <a:pPr algn="l"/>
                      <a:r>
                        <a:rPr lang="en-US" sz="1000" noProof="0" dirty="0">
                          <a:latin typeface="+mn-lt"/>
                        </a:rPr>
                        <a:t>Single Program Special Fixcode</a:t>
                      </a:r>
                    </a:p>
                    <a:p>
                      <a:pPr algn="l"/>
                      <a:r>
                        <a:rPr lang="en-US" sz="1000" noProof="0" dirty="0">
                          <a:latin typeface="+mn-lt"/>
                        </a:rPr>
                        <a:t>Single / Enhanced Read 16-Bit</a:t>
                      </a:r>
                      <a:r>
                        <a:rPr lang="en-US" sz="1000" baseline="0" noProof="0" dirty="0">
                          <a:latin typeface="+mn-lt"/>
                        </a:rPr>
                        <a:t> Words </a:t>
                      </a:r>
                    </a:p>
                    <a:p>
                      <a:pPr algn="l"/>
                      <a:r>
                        <a:rPr lang="en-US" sz="1000" noProof="0" dirty="0">
                          <a:latin typeface="+mn-lt"/>
                        </a:rPr>
                        <a:t>Single / Enhanced Write 16-Bit</a:t>
                      </a:r>
                      <a:r>
                        <a:rPr lang="en-US" sz="1000" baseline="0" noProof="0" dirty="0">
                          <a:latin typeface="+mn-lt"/>
                        </a:rPr>
                        <a:t> Words </a:t>
                      </a:r>
                    </a:p>
                    <a:p>
                      <a:pPr algn="l"/>
                      <a:r>
                        <a:rPr lang="en-US" sz="1000" baseline="0" noProof="0" dirty="0">
                          <a:latin typeface="+mn-lt"/>
                        </a:rPr>
                        <a:t>Read / Write Parameter (</a:t>
                      </a:r>
                      <a:r>
                        <a:rPr lang="en-US" sz="1000" baseline="0" noProof="0" dirty="0" err="1">
                          <a:latin typeface="+mn-lt"/>
                        </a:rPr>
                        <a:t>SpecialCommand</a:t>
                      </a:r>
                      <a:r>
                        <a:rPr lang="en-US" sz="1000" baseline="0" noProof="0" dirty="0">
                          <a:latin typeface="+mn-lt"/>
                        </a:rPr>
                        <a:t>)</a:t>
                      </a:r>
                      <a:endParaRPr lang="en-US" sz="1000" noProof="0" dirty="0">
                        <a:latin typeface="+mn-lt"/>
                      </a:endParaRPr>
                    </a:p>
                  </a:txBody>
                  <a:tcPr anchor="ctr"/>
                </a:tc>
                <a:extLst>
                  <a:ext uri="{0D108BD9-81ED-4DB2-BD59-A6C34878D82A}">
                    <a16:rowId xmlns:a16="http://schemas.microsoft.com/office/drawing/2014/main" val="10001"/>
                  </a:ext>
                </a:extLst>
              </a:tr>
              <a:tr h="2055404">
                <a:tc>
                  <a:txBody>
                    <a:bodyPr/>
                    <a:lstStyle/>
                    <a:p>
                      <a:pPr algn="l"/>
                      <a:r>
                        <a:rPr lang="en-US" sz="1000" noProof="0">
                          <a:latin typeface="+mn-lt"/>
                        </a:rPr>
                        <a:t>IUC82</a:t>
                      </a:r>
                    </a:p>
                  </a:txBody>
                  <a:tcPr anchor="ctr"/>
                </a:tc>
                <a:tc>
                  <a:txBody>
                    <a:bodyPr/>
                    <a:lstStyle/>
                    <a:p>
                      <a:pPr algn="l"/>
                      <a:r>
                        <a:rPr lang="en-US" sz="1000" noProof="0">
                          <a:latin typeface="+mn-lt"/>
                        </a:rPr>
                        <a:t>NXP U Code 7xm-2k </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en-US" sz="1000" noProof="0">
                          <a:latin typeface="+mn-lt"/>
                        </a:rPr>
                        <a:t>16#3830</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en-US" sz="1000" noProof="0">
                          <a:latin typeface="+mn-lt"/>
                        </a:rPr>
                        <a:t>IUH-F19x-V1-FRx (ISO18000-63)</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en-US" sz="1000" noProof="0" dirty="0">
                          <a:latin typeface="+mn-lt"/>
                        </a:rPr>
                        <a:t>Single / Enhanced Read Fixcode</a:t>
                      </a:r>
                    </a:p>
                    <a:p>
                      <a:pPr marL="0" marR="0" lvl="0" indent="0" algn="l" defTabSz="801472" rtl="0" eaLnBrk="1" fontAlgn="auto" latinLnBrk="0" hangingPunct="1">
                        <a:lnSpc>
                          <a:spcPct val="100000"/>
                        </a:lnSpc>
                        <a:spcBef>
                          <a:spcPts val="0"/>
                        </a:spcBef>
                        <a:spcAft>
                          <a:spcPts val="0"/>
                        </a:spcAft>
                        <a:buClrTx/>
                        <a:buSzTx/>
                        <a:buFontTx/>
                        <a:buNone/>
                        <a:tabLst/>
                        <a:defRPr/>
                      </a:pPr>
                      <a:r>
                        <a:rPr lang="en-US" sz="1000" noProof="0" dirty="0">
                          <a:latin typeface="+mn-lt"/>
                        </a:rPr>
                        <a:t>Single</a:t>
                      </a:r>
                      <a:r>
                        <a:rPr lang="en-US" sz="1000" baseline="0" noProof="0" dirty="0">
                          <a:latin typeface="+mn-lt"/>
                        </a:rPr>
                        <a:t> / Enhanced Read Words (SpecialCommand)</a:t>
                      </a:r>
                    </a:p>
                    <a:p>
                      <a:pPr marL="0" marR="0" lvl="0" indent="0" algn="l" defTabSz="801472" rtl="0" eaLnBrk="1" fontAlgn="auto" latinLnBrk="0" hangingPunct="1">
                        <a:lnSpc>
                          <a:spcPct val="100000"/>
                        </a:lnSpc>
                        <a:spcBef>
                          <a:spcPts val="0"/>
                        </a:spcBef>
                        <a:spcAft>
                          <a:spcPts val="0"/>
                        </a:spcAft>
                        <a:buClrTx/>
                        <a:buSzTx/>
                        <a:buFontTx/>
                        <a:buNone/>
                        <a:tabLst/>
                        <a:defRPr/>
                      </a:pPr>
                      <a:r>
                        <a:rPr lang="en-US" sz="1000" noProof="0" dirty="0">
                          <a:latin typeface="+mn-lt"/>
                        </a:rPr>
                        <a:t>Single</a:t>
                      </a:r>
                      <a:r>
                        <a:rPr lang="en-US" sz="1000" baseline="0" noProof="0" dirty="0">
                          <a:latin typeface="+mn-lt"/>
                        </a:rPr>
                        <a:t> / Enhanced Write Words (SpecialCommand)</a:t>
                      </a:r>
                      <a:endParaRPr lang="en-US" sz="1000" noProof="0" dirty="0">
                        <a:latin typeface="+mn-lt"/>
                      </a:endParaRPr>
                    </a:p>
                    <a:p>
                      <a:pPr algn="l"/>
                      <a:r>
                        <a:rPr lang="en-US" sz="1000" noProof="0" dirty="0">
                          <a:latin typeface="+mn-lt"/>
                        </a:rPr>
                        <a:t>Single / Enhanced Read Special Fixcode</a:t>
                      </a:r>
                    </a:p>
                    <a:p>
                      <a:pPr algn="l"/>
                      <a:r>
                        <a:rPr lang="en-US" sz="1000" noProof="0" dirty="0">
                          <a:latin typeface="+mn-lt"/>
                        </a:rPr>
                        <a:t>Single Program Special Fixcode</a:t>
                      </a:r>
                    </a:p>
                    <a:p>
                      <a:pPr algn="l"/>
                      <a:r>
                        <a:rPr lang="en-US" sz="1000" noProof="0" dirty="0">
                          <a:latin typeface="+mn-lt"/>
                        </a:rPr>
                        <a:t>Single / Enhanced Read 16-Bit</a:t>
                      </a:r>
                      <a:r>
                        <a:rPr lang="en-US" sz="1000" baseline="0" noProof="0" dirty="0">
                          <a:latin typeface="+mn-lt"/>
                        </a:rPr>
                        <a:t> Words </a:t>
                      </a:r>
                    </a:p>
                    <a:p>
                      <a:pPr algn="l"/>
                      <a:r>
                        <a:rPr lang="en-US" sz="1000" noProof="0" dirty="0">
                          <a:latin typeface="+mn-lt"/>
                        </a:rPr>
                        <a:t>Single / Enhanced Write 16-Bit</a:t>
                      </a:r>
                      <a:r>
                        <a:rPr lang="en-US" sz="1000" baseline="0" noProof="0" dirty="0">
                          <a:latin typeface="+mn-lt"/>
                        </a:rPr>
                        <a:t> Words </a:t>
                      </a:r>
                    </a:p>
                    <a:p>
                      <a:pPr algn="l"/>
                      <a:r>
                        <a:rPr lang="en-US" sz="1000" baseline="0" noProof="0" dirty="0">
                          <a:latin typeface="+mn-lt"/>
                        </a:rPr>
                        <a:t>Read / Write Parameter (SpecialCommand)</a:t>
                      </a:r>
                      <a:endParaRPr lang="en-US" sz="1000" noProof="0" dirty="0">
                        <a:latin typeface="+mn-lt"/>
                      </a:endParaRPr>
                    </a:p>
                  </a:txBody>
                  <a:tcPr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528161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26</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1: Initialization</a:t>
            </a:r>
          </a:p>
        </p:txBody>
      </p:sp>
      <p:sp>
        <p:nvSpPr>
          <p:cNvPr id="8" name="Interaktive Schaltfläche: Zur Startseite wechseln 7">
            <a:hlinkClick r:id="rId2" action="ppaction://hlinksldjump" highlightClick="1"/>
            <a:extLst>
              <a:ext uri="{FF2B5EF4-FFF2-40B4-BE49-F238E27FC236}">
                <a16:creationId xmlns:a16="http://schemas.microsoft.com/office/drawing/2014/main" id="{7BDAB39A-EB5A-4C5A-9B5D-3C0EF3DE76F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9" name="Tabelle 8">
            <a:extLst>
              <a:ext uri="{FF2B5EF4-FFF2-40B4-BE49-F238E27FC236}">
                <a16:creationId xmlns:a16="http://schemas.microsoft.com/office/drawing/2014/main" id="{C1E9C296-E7FA-470C-AEBB-BCE863864E16}"/>
              </a:ext>
            </a:extLst>
          </p:cNvPr>
          <p:cNvGraphicFramePr>
            <a:graphicFrameLocks noGrp="1"/>
          </p:cNvGraphicFramePr>
          <p:nvPr>
            <p:extLst>
              <p:ext uri="{D42A27DB-BD31-4B8C-83A1-F6EECF244321}">
                <p14:modId xmlns:p14="http://schemas.microsoft.com/office/powerpoint/2010/main" val="4235450415"/>
              </p:ext>
            </p:extLst>
          </p:nvPr>
        </p:nvGraphicFramePr>
        <p:xfrm>
          <a:off x="179888" y="1916830"/>
          <a:ext cx="8784112" cy="4536505"/>
        </p:xfrm>
        <a:graphic>
          <a:graphicData uri="http://schemas.openxmlformats.org/drawingml/2006/table">
            <a:tbl>
              <a:tblPr firstRow="1" bandRow="1">
                <a:tableStyleId>{073A0DAA-6AF3-43AB-8588-CEC1D06C72B9}</a:tableStyleId>
              </a:tblPr>
              <a:tblGrid>
                <a:gridCol w="863720">
                  <a:extLst>
                    <a:ext uri="{9D8B030D-6E8A-4147-A177-3AD203B41FA5}">
                      <a16:colId xmlns:a16="http://schemas.microsoft.com/office/drawing/2014/main" val="20000"/>
                    </a:ext>
                  </a:extLst>
                </a:gridCol>
                <a:gridCol w="1656184">
                  <a:extLst>
                    <a:ext uri="{9D8B030D-6E8A-4147-A177-3AD203B41FA5}">
                      <a16:colId xmlns:a16="http://schemas.microsoft.com/office/drawing/2014/main" val="20001"/>
                    </a:ext>
                  </a:extLst>
                </a:gridCol>
                <a:gridCol w="864096">
                  <a:extLst>
                    <a:ext uri="{9D8B030D-6E8A-4147-A177-3AD203B41FA5}">
                      <a16:colId xmlns:a16="http://schemas.microsoft.com/office/drawing/2014/main" val="20002"/>
                    </a:ext>
                  </a:extLst>
                </a:gridCol>
                <a:gridCol w="1440160">
                  <a:extLst>
                    <a:ext uri="{9D8B030D-6E8A-4147-A177-3AD203B41FA5}">
                      <a16:colId xmlns:a16="http://schemas.microsoft.com/office/drawing/2014/main" val="20003"/>
                    </a:ext>
                  </a:extLst>
                </a:gridCol>
                <a:gridCol w="3959952">
                  <a:extLst>
                    <a:ext uri="{9D8B030D-6E8A-4147-A177-3AD203B41FA5}">
                      <a16:colId xmlns:a16="http://schemas.microsoft.com/office/drawing/2014/main" val="20004"/>
                    </a:ext>
                  </a:extLst>
                </a:gridCol>
              </a:tblGrid>
              <a:tr h="425697">
                <a:tc>
                  <a:txBody>
                    <a:bodyPr/>
                    <a:lstStyle/>
                    <a:p>
                      <a:pPr algn="l"/>
                      <a:r>
                        <a:rPr lang="en-US" sz="1000" noProof="0">
                          <a:latin typeface="+mn-lt"/>
                        </a:rPr>
                        <a:t>P+F Name</a:t>
                      </a:r>
                    </a:p>
                  </a:txBody>
                  <a:tcPr anchor="ctr"/>
                </a:tc>
                <a:tc>
                  <a:txBody>
                    <a:bodyPr/>
                    <a:lstStyle/>
                    <a:p>
                      <a:pPr algn="l"/>
                      <a:r>
                        <a:rPr lang="en-US" sz="1000" noProof="0">
                          <a:latin typeface="+mn-lt"/>
                        </a:rPr>
                        <a:t>Chip Name</a:t>
                      </a:r>
                    </a:p>
                  </a:txBody>
                  <a:tcPr anchor="ctr"/>
                </a:tc>
                <a:tc>
                  <a:txBody>
                    <a:bodyPr/>
                    <a:lstStyle/>
                    <a:p>
                      <a:pPr algn="l"/>
                      <a:r>
                        <a:rPr lang="en-US" sz="1000" noProof="0">
                          <a:latin typeface="+mn-lt"/>
                        </a:rPr>
                        <a:t>Tag Type</a:t>
                      </a:r>
                    </a:p>
                  </a:txBody>
                  <a:tcPr anchor="ctr"/>
                </a:tc>
                <a:tc>
                  <a:txBody>
                    <a:bodyPr/>
                    <a:lstStyle/>
                    <a:p>
                      <a:pPr algn="l"/>
                      <a:r>
                        <a:rPr lang="en-US" sz="1000" noProof="0" dirty="0">
                          <a:latin typeface="+mn-lt"/>
                        </a:rPr>
                        <a:t>RFID Device</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en-US" sz="1000" baseline="0" noProof="0" dirty="0">
                          <a:latin typeface="+mn-lt"/>
                        </a:rPr>
                        <a:t>Commands</a:t>
                      </a:r>
                      <a:endParaRPr lang="en-US" sz="1000" noProof="0" dirty="0">
                        <a:latin typeface="+mn-lt"/>
                      </a:endParaRPr>
                    </a:p>
                  </a:txBody>
                  <a:tcPr anchor="ctr"/>
                </a:tc>
                <a:extLst>
                  <a:ext uri="{0D108BD9-81ED-4DB2-BD59-A6C34878D82A}">
                    <a16:rowId xmlns:a16="http://schemas.microsoft.com/office/drawing/2014/main" val="10000"/>
                  </a:ext>
                </a:extLst>
              </a:tr>
              <a:tr h="2055404">
                <a:tc>
                  <a:txBody>
                    <a:bodyPr/>
                    <a:lstStyle/>
                    <a:p>
                      <a:pPr algn="l"/>
                      <a:r>
                        <a:rPr lang="en-US" sz="1000" noProof="0">
                          <a:latin typeface="+mn-lt"/>
                        </a:rPr>
                        <a:t>IUC87</a:t>
                      </a:r>
                    </a:p>
                  </a:txBody>
                  <a:tcPr anchor="ctr"/>
                </a:tc>
                <a:tc>
                  <a:txBody>
                    <a:bodyPr/>
                    <a:lstStyle/>
                    <a:p>
                      <a:pPr algn="l"/>
                      <a:r>
                        <a:rPr lang="en-US" sz="1000" noProof="0">
                          <a:latin typeface="+mn-lt"/>
                        </a:rPr>
                        <a:t>Alien Higgs-3</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en-US" sz="1000" noProof="0">
                          <a:latin typeface="+mn-lt"/>
                        </a:rPr>
                        <a:t>16#3830</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en-US" sz="1000" noProof="0" dirty="0">
                          <a:latin typeface="+mn-lt"/>
                        </a:rPr>
                        <a:t>IUH-F19x-V1-FRx (ISO18000-63)</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en-US" sz="1000" noProof="0" dirty="0">
                          <a:latin typeface="+mn-lt"/>
                        </a:rPr>
                        <a:t>Single / Enhanced Read Fixcode</a:t>
                      </a:r>
                    </a:p>
                    <a:p>
                      <a:pPr marL="0" marR="0" lvl="0" indent="0" algn="l" defTabSz="801472" rtl="0" eaLnBrk="1" fontAlgn="auto" latinLnBrk="0" hangingPunct="1">
                        <a:lnSpc>
                          <a:spcPct val="100000"/>
                        </a:lnSpc>
                        <a:spcBef>
                          <a:spcPts val="0"/>
                        </a:spcBef>
                        <a:spcAft>
                          <a:spcPts val="0"/>
                        </a:spcAft>
                        <a:buClrTx/>
                        <a:buSzTx/>
                        <a:buFontTx/>
                        <a:buNone/>
                        <a:tabLst/>
                        <a:defRPr/>
                      </a:pPr>
                      <a:r>
                        <a:rPr lang="en-US" sz="1000" noProof="0" dirty="0">
                          <a:latin typeface="+mn-lt"/>
                        </a:rPr>
                        <a:t>Single</a:t>
                      </a:r>
                      <a:r>
                        <a:rPr lang="en-US" sz="1000" baseline="0" noProof="0" dirty="0">
                          <a:latin typeface="+mn-lt"/>
                        </a:rPr>
                        <a:t> / Enhanced Read Words (</a:t>
                      </a:r>
                      <a:r>
                        <a:rPr lang="en-US" sz="1000" baseline="0" noProof="0" dirty="0" err="1">
                          <a:latin typeface="+mn-lt"/>
                        </a:rPr>
                        <a:t>SpecialCommand</a:t>
                      </a:r>
                      <a:r>
                        <a:rPr lang="en-US" sz="1000" baseline="0" noProof="0" dirty="0">
                          <a:latin typeface="+mn-lt"/>
                        </a:rPr>
                        <a:t>)</a:t>
                      </a:r>
                    </a:p>
                    <a:p>
                      <a:pPr marL="0" marR="0" lvl="0" indent="0" algn="l" defTabSz="801472" rtl="0" eaLnBrk="1" fontAlgn="auto" latinLnBrk="0" hangingPunct="1">
                        <a:lnSpc>
                          <a:spcPct val="100000"/>
                        </a:lnSpc>
                        <a:spcBef>
                          <a:spcPts val="0"/>
                        </a:spcBef>
                        <a:spcAft>
                          <a:spcPts val="0"/>
                        </a:spcAft>
                        <a:buClrTx/>
                        <a:buSzTx/>
                        <a:buFontTx/>
                        <a:buNone/>
                        <a:tabLst/>
                        <a:defRPr/>
                      </a:pPr>
                      <a:r>
                        <a:rPr lang="en-US" sz="1000" noProof="0" dirty="0">
                          <a:latin typeface="+mn-lt"/>
                        </a:rPr>
                        <a:t>Single</a:t>
                      </a:r>
                      <a:r>
                        <a:rPr lang="en-US" sz="1000" baseline="0" noProof="0" dirty="0">
                          <a:latin typeface="+mn-lt"/>
                        </a:rPr>
                        <a:t> / Enhanced Write Words (</a:t>
                      </a:r>
                      <a:r>
                        <a:rPr lang="en-US" sz="1000" baseline="0" noProof="0" dirty="0" err="1">
                          <a:latin typeface="+mn-lt"/>
                        </a:rPr>
                        <a:t>SpecialCommand</a:t>
                      </a:r>
                      <a:r>
                        <a:rPr lang="en-US" sz="1000" baseline="0" noProof="0" dirty="0">
                          <a:latin typeface="+mn-lt"/>
                        </a:rPr>
                        <a:t>)</a:t>
                      </a:r>
                      <a:endParaRPr lang="en-US" sz="1000" noProof="0" dirty="0">
                        <a:latin typeface="+mn-lt"/>
                      </a:endParaRPr>
                    </a:p>
                    <a:p>
                      <a:pPr algn="l"/>
                      <a:r>
                        <a:rPr lang="en-US" sz="1000" noProof="0" dirty="0">
                          <a:latin typeface="+mn-lt"/>
                        </a:rPr>
                        <a:t>Single / Enhanced Read Special Fixcode</a:t>
                      </a:r>
                    </a:p>
                    <a:p>
                      <a:pPr algn="l"/>
                      <a:r>
                        <a:rPr lang="en-US" sz="1000" noProof="0" dirty="0">
                          <a:latin typeface="+mn-lt"/>
                        </a:rPr>
                        <a:t>Single Program Special Fixcode</a:t>
                      </a:r>
                    </a:p>
                    <a:p>
                      <a:pPr algn="l"/>
                      <a:r>
                        <a:rPr lang="en-US" sz="1000" noProof="0" dirty="0">
                          <a:latin typeface="+mn-lt"/>
                        </a:rPr>
                        <a:t>Single / Enhanced Read 16-Bit</a:t>
                      </a:r>
                      <a:r>
                        <a:rPr lang="en-US" sz="1000" baseline="0" noProof="0" dirty="0">
                          <a:latin typeface="+mn-lt"/>
                        </a:rPr>
                        <a:t> Words </a:t>
                      </a:r>
                    </a:p>
                    <a:p>
                      <a:pPr algn="l"/>
                      <a:r>
                        <a:rPr lang="en-US" sz="1000" noProof="0" dirty="0">
                          <a:latin typeface="+mn-lt"/>
                        </a:rPr>
                        <a:t>Single / Enhanced Write 16-Bit</a:t>
                      </a:r>
                      <a:r>
                        <a:rPr lang="en-US" sz="1000" baseline="0" noProof="0" dirty="0">
                          <a:latin typeface="+mn-lt"/>
                        </a:rPr>
                        <a:t> Words </a:t>
                      </a:r>
                    </a:p>
                    <a:p>
                      <a:pPr algn="l"/>
                      <a:r>
                        <a:rPr lang="en-US" sz="1000" baseline="0" noProof="0" dirty="0">
                          <a:latin typeface="+mn-lt"/>
                        </a:rPr>
                        <a:t>Read / Write Parameter (</a:t>
                      </a:r>
                      <a:r>
                        <a:rPr lang="en-US" sz="1000" baseline="0" noProof="0" dirty="0" err="1">
                          <a:latin typeface="+mn-lt"/>
                        </a:rPr>
                        <a:t>SpecialCommand</a:t>
                      </a:r>
                      <a:r>
                        <a:rPr lang="en-US" sz="1000" baseline="0" noProof="0" dirty="0">
                          <a:latin typeface="+mn-lt"/>
                        </a:rPr>
                        <a:t>)</a:t>
                      </a:r>
                      <a:endParaRPr lang="en-US" sz="1000" noProof="0" dirty="0">
                        <a:latin typeface="+mn-lt"/>
                      </a:endParaRPr>
                    </a:p>
                  </a:txBody>
                  <a:tcPr anchor="ctr"/>
                </a:tc>
                <a:extLst>
                  <a:ext uri="{0D108BD9-81ED-4DB2-BD59-A6C34878D82A}">
                    <a16:rowId xmlns:a16="http://schemas.microsoft.com/office/drawing/2014/main" val="10001"/>
                  </a:ext>
                </a:extLst>
              </a:tr>
              <a:tr h="2055404">
                <a:tc>
                  <a:txBody>
                    <a:bodyPr/>
                    <a:lstStyle/>
                    <a:p>
                      <a:pPr algn="l"/>
                      <a:r>
                        <a:rPr lang="en-US" sz="1000" noProof="0">
                          <a:latin typeface="+mn-lt"/>
                        </a:rPr>
                        <a:t>IUC88</a:t>
                      </a:r>
                    </a:p>
                  </a:txBody>
                  <a:tcPr anchor="ctr"/>
                </a:tc>
                <a:tc>
                  <a:txBody>
                    <a:bodyPr/>
                    <a:lstStyle/>
                    <a:p>
                      <a:pPr algn="l"/>
                      <a:r>
                        <a:rPr lang="en-US" sz="1000" noProof="0">
                          <a:latin typeface="+mn-lt"/>
                        </a:rPr>
                        <a:t>NXP U Code 9xm</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en-US" sz="1000" noProof="0">
                          <a:latin typeface="+mn-lt"/>
                        </a:rPr>
                        <a:t>16#3830</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en-US" sz="1000" noProof="0">
                          <a:latin typeface="+mn-lt"/>
                        </a:rPr>
                        <a:t>IUH-F19x-V1-FRx (ISO18000-63)</a:t>
                      </a:r>
                    </a:p>
                  </a:txBody>
                  <a:tcPr anchor="ctr"/>
                </a:tc>
                <a:tc>
                  <a:txBody>
                    <a:bodyPr/>
                    <a:lstStyle/>
                    <a:p>
                      <a:pPr marL="0" marR="0" lvl="0" indent="0" algn="l" defTabSz="801472" rtl="0" eaLnBrk="1" fontAlgn="auto" latinLnBrk="0" hangingPunct="1">
                        <a:lnSpc>
                          <a:spcPct val="100000"/>
                        </a:lnSpc>
                        <a:spcBef>
                          <a:spcPts val="0"/>
                        </a:spcBef>
                        <a:spcAft>
                          <a:spcPts val="0"/>
                        </a:spcAft>
                        <a:buClrTx/>
                        <a:buSzTx/>
                        <a:buFontTx/>
                        <a:buNone/>
                        <a:tabLst/>
                        <a:defRPr/>
                      </a:pPr>
                      <a:r>
                        <a:rPr lang="en-US" sz="1000" noProof="0" dirty="0">
                          <a:latin typeface="+mn-lt"/>
                        </a:rPr>
                        <a:t>Single / Enhanced Read Fixcode</a:t>
                      </a:r>
                    </a:p>
                    <a:p>
                      <a:pPr marL="0" marR="0" lvl="0" indent="0" algn="l" defTabSz="801472" rtl="0" eaLnBrk="1" fontAlgn="auto" latinLnBrk="0" hangingPunct="1">
                        <a:lnSpc>
                          <a:spcPct val="100000"/>
                        </a:lnSpc>
                        <a:spcBef>
                          <a:spcPts val="0"/>
                        </a:spcBef>
                        <a:spcAft>
                          <a:spcPts val="0"/>
                        </a:spcAft>
                        <a:buClrTx/>
                        <a:buSzTx/>
                        <a:buFontTx/>
                        <a:buNone/>
                        <a:tabLst/>
                        <a:defRPr/>
                      </a:pPr>
                      <a:r>
                        <a:rPr lang="en-US" sz="1000" noProof="0" dirty="0">
                          <a:latin typeface="+mn-lt"/>
                        </a:rPr>
                        <a:t>Single</a:t>
                      </a:r>
                      <a:r>
                        <a:rPr lang="en-US" sz="1000" baseline="0" noProof="0" dirty="0">
                          <a:latin typeface="+mn-lt"/>
                        </a:rPr>
                        <a:t> / Enhanced Read Words (SpecialCommand)</a:t>
                      </a:r>
                    </a:p>
                    <a:p>
                      <a:pPr marL="0" marR="0" lvl="0" indent="0" algn="l" defTabSz="801472" rtl="0" eaLnBrk="1" fontAlgn="auto" latinLnBrk="0" hangingPunct="1">
                        <a:lnSpc>
                          <a:spcPct val="100000"/>
                        </a:lnSpc>
                        <a:spcBef>
                          <a:spcPts val="0"/>
                        </a:spcBef>
                        <a:spcAft>
                          <a:spcPts val="0"/>
                        </a:spcAft>
                        <a:buClrTx/>
                        <a:buSzTx/>
                        <a:buFontTx/>
                        <a:buNone/>
                        <a:tabLst/>
                        <a:defRPr/>
                      </a:pPr>
                      <a:r>
                        <a:rPr lang="en-US" sz="1000" noProof="0" dirty="0">
                          <a:latin typeface="+mn-lt"/>
                        </a:rPr>
                        <a:t>Single</a:t>
                      </a:r>
                      <a:r>
                        <a:rPr lang="en-US" sz="1000" baseline="0" noProof="0" dirty="0">
                          <a:latin typeface="+mn-lt"/>
                        </a:rPr>
                        <a:t> / Enhanced Write Words (SpecialCommand)</a:t>
                      </a:r>
                      <a:endParaRPr lang="en-US" sz="1000" noProof="0" dirty="0">
                        <a:latin typeface="+mn-lt"/>
                      </a:endParaRPr>
                    </a:p>
                    <a:p>
                      <a:pPr algn="l"/>
                      <a:r>
                        <a:rPr lang="en-US" sz="1000" noProof="0" dirty="0">
                          <a:latin typeface="+mn-lt"/>
                        </a:rPr>
                        <a:t>Single / Enhanced Read Special Fixcode</a:t>
                      </a:r>
                    </a:p>
                    <a:p>
                      <a:pPr algn="l"/>
                      <a:r>
                        <a:rPr lang="en-US" sz="1000" noProof="0" dirty="0">
                          <a:latin typeface="+mn-lt"/>
                        </a:rPr>
                        <a:t>Single Program Special Fixcode</a:t>
                      </a:r>
                    </a:p>
                    <a:p>
                      <a:pPr algn="l"/>
                      <a:r>
                        <a:rPr lang="en-US" sz="1000" noProof="0" dirty="0">
                          <a:latin typeface="+mn-lt"/>
                        </a:rPr>
                        <a:t>Single / Enhanced Read 16-Bit</a:t>
                      </a:r>
                      <a:r>
                        <a:rPr lang="en-US" sz="1000" baseline="0" noProof="0" dirty="0">
                          <a:latin typeface="+mn-lt"/>
                        </a:rPr>
                        <a:t> Words </a:t>
                      </a:r>
                    </a:p>
                    <a:p>
                      <a:pPr algn="l"/>
                      <a:r>
                        <a:rPr lang="en-US" sz="1000" noProof="0" dirty="0">
                          <a:latin typeface="+mn-lt"/>
                        </a:rPr>
                        <a:t>Single / Enhanced Write 16-Bit</a:t>
                      </a:r>
                      <a:r>
                        <a:rPr lang="en-US" sz="1000" baseline="0" noProof="0" dirty="0">
                          <a:latin typeface="+mn-lt"/>
                        </a:rPr>
                        <a:t> Words </a:t>
                      </a:r>
                    </a:p>
                    <a:p>
                      <a:pPr algn="l"/>
                      <a:r>
                        <a:rPr lang="en-US" sz="1000" baseline="0" noProof="0" dirty="0">
                          <a:latin typeface="+mn-lt"/>
                        </a:rPr>
                        <a:t>Read / Write Parameter (SpecialCommand)</a:t>
                      </a:r>
                      <a:endParaRPr lang="en-US" sz="1000" noProof="0" dirty="0">
                        <a:latin typeface="+mn-lt"/>
                      </a:endParaRPr>
                    </a:p>
                  </a:txBody>
                  <a:tcPr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41000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229D3F7B-B7A7-4B85-A930-D476C93D27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40593"/>
            <a:ext cx="4650372" cy="4711908"/>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27</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1: Initialization</a:t>
            </a:r>
          </a:p>
        </p:txBody>
      </p:sp>
      <p:sp>
        <p:nvSpPr>
          <p:cNvPr id="11" name="Rechteck 10"/>
          <p:cNvSpPr/>
          <p:nvPr/>
        </p:nvSpPr>
        <p:spPr>
          <a:xfrm>
            <a:off x="103039" y="5666703"/>
            <a:ext cx="4660987" cy="3644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11"/>
          <p:cNvSpPr/>
          <p:nvPr/>
        </p:nvSpPr>
        <p:spPr>
          <a:xfrm>
            <a:off x="96888" y="4149079"/>
            <a:ext cx="4660988" cy="14401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Textfeld 12"/>
          <p:cNvSpPr txBox="1"/>
          <p:nvPr/>
        </p:nvSpPr>
        <p:spPr>
          <a:xfrm>
            <a:off x="4830372" y="1840594"/>
            <a:ext cx="4133628" cy="3539430"/>
          </a:xfrm>
          <a:prstGeom prst="rect">
            <a:avLst/>
          </a:prstGeom>
          <a:noFill/>
          <a:ln>
            <a:solidFill>
              <a:schemeClr val="tx2"/>
            </a:solidFill>
          </a:ln>
        </p:spPr>
        <p:txBody>
          <a:bodyPr wrap="square" rtlCol="0">
            <a:spAutoFit/>
          </a:bodyPr>
          <a:lstStyle/>
          <a:p>
            <a:r>
              <a:rPr lang="en-US" sz="1400" dirty="0"/>
              <a:t>Initialization routine:</a:t>
            </a:r>
          </a:p>
          <a:p>
            <a:pPr marL="285750" indent="-285750">
              <a:buFont typeface="Arial" panose="020B0604020202020204" pitchFamily="34" charset="0"/>
              <a:buChar char="•"/>
            </a:pPr>
            <a:r>
              <a:rPr lang="en-US" sz="1400" dirty="0"/>
              <a:t>Start via positive edge on IO_b_SetRestart</a:t>
            </a:r>
          </a:p>
          <a:p>
            <a:pPr marL="285750" indent="-285750">
              <a:buFont typeface="Arial" panose="020B0604020202020204" pitchFamily="34" charset="0"/>
              <a:buChar char="•"/>
            </a:pPr>
            <a:r>
              <a:rPr lang="en-US" sz="1400" dirty="0"/>
              <a:t>Reset input IO_b_SetRestart after at least one cycle</a:t>
            </a:r>
          </a:p>
          <a:p>
            <a:pPr marL="285750" indent="-285750">
              <a:buFont typeface="Arial" panose="020B0604020202020204" pitchFamily="34" charset="0"/>
              <a:buChar char="•"/>
            </a:pPr>
            <a:r>
              <a:rPr lang="en-US" sz="1400" dirty="0"/>
              <a:t>Initialization completed when IO_b_InitFinish = True (positive edge)</a:t>
            </a:r>
          </a:p>
          <a:p>
            <a:pPr marL="285750" indent="-285750">
              <a:buFont typeface="Arial" panose="020B0604020202020204" pitchFamily="34" charset="0"/>
              <a:buChar char="•"/>
            </a:pPr>
            <a:r>
              <a:rPr lang="en-US" sz="1400" dirty="0" err="1"/>
              <a:t>O_b_Done</a:t>
            </a:r>
            <a:r>
              <a:rPr lang="en-US" sz="1400" dirty="0"/>
              <a:t> = True</a:t>
            </a:r>
          </a:p>
          <a:p>
            <a:pPr marL="285750" indent="-285750">
              <a:buFont typeface="Arial" panose="020B0604020202020204" pitchFamily="34" charset="0"/>
              <a:buChar char="•"/>
            </a:pPr>
            <a:r>
              <a:rPr lang="en-US" sz="1400" dirty="0" err="1"/>
              <a:t>O_b_Finish</a:t>
            </a:r>
            <a:r>
              <a:rPr lang="en-US" sz="1400" dirty="0"/>
              <a:t> = True</a:t>
            </a:r>
          </a:p>
          <a:p>
            <a:pPr marL="285750" indent="-285750">
              <a:buFont typeface="Arial" panose="020B0604020202020204" pitchFamily="34" charset="0"/>
              <a:buChar char="•"/>
            </a:pPr>
            <a:r>
              <a:rPr lang="en-US" sz="1400" dirty="0"/>
              <a:t>O_B_Status = 16#00</a:t>
            </a:r>
          </a:p>
          <a:p>
            <a:pPr marL="285750" indent="-285750">
              <a:buFont typeface="Arial" panose="020B0604020202020204" pitchFamily="34" charset="0"/>
              <a:buChar char="•"/>
            </a:pPr>
            <a:r>
              <a:rPr lang="en-US" sz="1400" dirty="0" err="1"/>
              <a:t>O_B_ReplyCounter</a:t>
            </a:r>
            <a:r>
              <a:rPr lang="en-US" sz="1400" dirty="0"/>
              <a:t> was increased</a:t>
            </a:r>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r>
              <a:rPr lang="en-US" sz="1400" dirty="0"/>
              <a:t>If the status contains a value 16#04 (parameter error), the data carrier type was parameterized incorrectly</a:t>
            </a:r>
          </a:p>
          <a:p>
            <a:pPr marL="285750" indent="-285750">
              <a:buFont typeface="Arial" panose="020B0604020202020204" pitchFamily="34" charset="0"/>
              <a:buChar char="•"/>
            </a:pPr>
            <a:r>
              <a:rPr lang="en-US" sz="1400" dirty="0"/>
              <a:t>If the status contains a value 16#06 (no head), no RFID head is connected to this channel</a:t>
            </a:r>
          </a:p>
        </p:txBody>
      </p:sp>
      <p:sp>
        <p:nvSpPr>
          <p:cNvPr id="14" name="Interaktive Schaltfläche: Zur Startseite wechseln 13">
            <a:hlinkClick r:id="rId3" action="ppaction://hlinksldjump" highlightClick="1"/>
            <a:extLst>
              <a:ext uri="{FF2B5EF4-FFF2-40B4-BE49-F238E27FC236}">
                <a16:creationId xmlns:a16="http://schemas.microsoft.com/office/drawing/2014/main" id="{F672C2A5-6DBA-45E0-B926-C8E235AD8337}"/>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72703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28</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1: Initialization</a:t>
            </a:r>
          </a:p>
        </p:txBody>
      </p:sp>
      <p:sp>
        <p:nvSpPr>
          <p:cNvPr id="10" name="Textfeld 9"/>
          <p:cNvSpPr txBox="1"/>
          <p:nvPr/>
        </p:nvSpPr>
        <p:spPr>
          <a:xfrm>
            <a:off x="179752" y="4518217"/>
            <a:ext cx="4320000" cy="2031325"/>
          </a:xfrm>
          <a:prstGeom prst="rect">
            <a:avLst/>
          </a:prstGeom>
          <a:noFill/>
          <a:ln>
            <a:solidFill>
              <a:schemeClr val="tx2"/>
            </a:solidFill>
          </a:ln>
        </p:spPr>
        <p:txBody>
          <a:bodyPr wrap="square" rtlCol="0">
            <a:spAutoFit/>
          </a:bodyPr>
          <a:lstStyle/>
          <a:p>
            <a:r>
              <a:rPr lang="en-US" sz="1400" dirty="0"/>
              <a:t>Output data field:</a:t>
            </a:r>
          </a:p>
          <a:p>
            <a:r>
              <a:rPr lang="en-US" sz="1400" dirty="0"/>
              <a:t>OUTDATA[0] </a:t>
            </a:r>
            <a:r>
              <a:rPr lang="en-US" sz="1400" dirty="0">
                <a:sym typeface="Wingdings" panose="05000000000000000000" pitchFamily="2" charset="2"/>
              </a:rPr>
              <a:t> Control Byte</a:t>
            </a:r>
          </a:p>
          <a:p>
            <a:r>
              <a:rPr lang="en-US" sz="1400" dirty="0"/>
              <a:t>OUTDATA[1] </a:t>
            </a:r>
            <a:r>
              <a:rPr lang="en-US" sz="1400" dirty="0">
                <a:sym typeface="Wingdings" panose="05000000000000000000" pitchFamily="2" charset="2"/>
              </a:rPr>
              <a:t> not used</a:t>
            </a:r>
          </a:p>
          <a:p>
            <a:r>
              <a:rPr lang="en-US" sz="1400" dirty="0"/>
              <a:t>OUTDATA[2] </a:t>
            </a:r>
            <a:r>
              <a:rPr lang="en-US" sz="1400" dirty="0">
                <a:sym typeface="Wingdings" panose="05000000000000000000" pitchFamily="2" charset="2"/>
              </a:rPr>
              <a:t> Command code; 16#04 = Change Tag command</a:t>
            </a:r>
          </a:p>
          <a:p>
            <a:r>
              <a:rPr lang="en-US" sz="1400" dirty="0"/>
              <a:t>OUTDATA[3] </a:t>
            </a:r>
            <a:r>
              <a:rPr lang="en-US" sz="1400" dirty="0">
                <a:sym typeface="Wingdings" panose="05000000000000000000" pitchFamily="2" charset="2"/>
              </a:rPr>
              <a:t> not used</a:t>
            </a:r>
          </a:p>
          <a:p>
            <a:r>
              <a:rPr lang="en-US" sz="1400" dirty="0"/>
              <a:t>OUTDATA[4]..[5] </a:t>
            </a:r>
            <a:r>
              <a:rPr lang="en-US" sz="1400" dirty="0">
                <a:sym typeface="Wingdings" panose="05000000000000000000" pitchFamily="2" charset="2"/>
              </a:rPr>
              <a:t> Tag Type;, 16#3830 = IUCxx data carrier; all UHF data carrier</a:t>
            </a:r>
          </a:p>
          <a:p>
            <a:r>
              <a:rPr lang="en-US" sz="1400" dirty="0"/>
              <a:t>OUTDATA[6]….[x] </a:t>
            </a:r>
            <a:r>
              <a:rPr lang="en-US" sz="1400" dirty="0">
                <a:sym typeface="Wingdings" panose="05000000000000000000" pitchFamily="2" charset="2"/>
              </a:rPr>
              <a:t> not used</a:t>
            </a:r>
          </a:p>
        </p:txBody>
      </p:sp>
      <p:sp>
        <p:nvSpPr>
          <p:cNvPr id="11" name="Textfeld 10"/>
          <p:cNvSpPr txBox="1"/>
          <p:nvPr/>
        </p:nvSpPr>
        <p:spPr>
          <a:xfrm>
            <a:off x="4739986" y="4517609"/>
            <a:ext cx="4320000" cy="2031325"/>
          </a:xfrm>
          <a:prstGeom prst="rect">
            <a:avLst/>
          </a:prstGeom>
          <a:noFill/>
          <a:ln>
            <a:solidFill>
              <a:schemeClr val="tx2"/>
            </a:solidFill>
          </a:ln>
        </p:spPr>
        <p:txBody>
          <a:bodyPr wrap="square" rtlCol="0">
            <a:spAutoFit/>
          </a:bodyPr>
          <a:lstStyle/>
          <a:p>
            <a:r>
              <a:rPr lang="en-US" sz="1400" dirty="0"/>
              <a:t>Input data field:</a:t>
            </a:r>
          </a:p>
          <a:p>
            <a:r>
              <a:rPr lang="en-US" sz="1400" dirty="0"/>
              <a:t>INDATA[0] </a:t>
            </a:r>
            <a:r>
              <a:rPr lang="en-US" sz="1400" dirty="0">
                <a:sym typeface="Wingdings" panose="05000000000000000000" pitchFamily="2" charset="2"/>
              </a:rPr>
              <a:t> Control Byte</a:t>
            </a:r>
          </a:p>
          <a:p>
            <a:r>
              <a:rPr lang="en-US" sz="1400" dirty="0"/>
              <a:t>INDATA[1] </a:t>
            </a:r>
            <a:r>
              <a:rPr lang="en-US" sz="1400" dirty="0">
                <a:sym typeface="Wingdings" panose="05000000000000000000" pitchFamily="2" charset="2"/>
              </a:rPr>
              <a:t> not used</a:t>
            </a:r>
          </a:p>
          <a:p>
            <a:r>
              <a:rPr lang="en-US" sz="1400" dirty="0"/>
              <a:t>INDATA[2] </a:t>
            </a:r>
            <a:r>
              <a:rPr lang="en-US" sz="1400" dirty="0">
                <a:sym typeface="Wingdings" panose="05000000000000000000" pitchFamily="2" charset="2"/>
              </a:rPr>
              <a:t> Command code; 16#04 = Change Tag command</a:t>
            </a:r>
          </a:p>
          <a:p>
            <a:r>
              <a:rPr lang="en-US" sz="1400" dirty="0"/>
              <a:t>INDATA[3] </a:t>
            </a:r>
            <a:r>
              <a:rPr lang="en-US" sz="1400" dirty="0">
                <a:sym typeface="Wingdings" panose="05000000000000000000" pitchFamily="2" charset="2"/>
              </a:rPr>
              <a:t> not used</a:t>
            </a:r>
          </a:p>
          <a:p>
            <a:r>
              <a:rPr lang="en-US" sz="1400" dirty="0"/>
              <a:t>INDATA[4] </a:t>
            </a:r>
            <a:r>
              <a:rPr lang="en-US" sz="1400" dirty="0">
                <a:sym typeface="Wingdings" panose="05000000000000000000" pitchFamily="2" charset="2"/>
              </a:rPr>
              <a:t> Status; 16#00 = ok</a:t>
            </a:r>
          </a:p>
          <a:p>
            <a:r>
              <a:rPr lang="en-US" sz="1400" dirty="0"/>
              <a:t>INDATA[5] </a:t>
            </a:r>
            <a:r>
              <a:rPr lang="en-US" sz="1400" dirty="0">
                <a:sym typeface="Wingdings" panose="05000000000000000000" pitchFamily="2" charset="2"/>
              </a:rPr>
              <a:t> Reply Counter</a:t>
            </a:r>
          </a:p>
          <a:p>
            <a:r>
              <a:rPr lang="en-US" sz="1400" dirty="0"/>
              <a:t>INDATA[6]…[x] </a:t>
            </a:r>
            <a:r>
              <a:rPr lang="en-US" sz="1400" dirty="0">
                <a:sym typeface="Wingdings" panose="05000000000000000000" pitchFamily="2" charset="2"/>
              </a:rPr>
              <a:t> not used</a:t>
            </a:r>
            <a:endParaRPr lang="en-US" sz="1400" dirty="0"/>
          </a:p>
        </p:txBody>
      </p:sp>
      <p:sp>
        <p:nvSpPr>
          <p:cNvPr id="13" name="Interaktive Schaltfläche: Zur Startseite wechseln 12">
            <a:hlinkClick r:id="rId2" action="ppaction://hlinksldjump" highlightClick="1"/>
            <a:extLst>
              <a:ext uri="{FF2B5EF4-FFF2-40B4-BE49-F238E27FC236}">
                <a16:creationId xmlns:a16="http://schemas.microsoft.com/office/drawing/2014/main" id="{EC6B77BB-FE54-4C2A-978A-BE1FD5CBF88B}"/>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fik 7">
            <a:extLst>
              <a:ext uri="{FF2B5EF4-FFF2-40B4-BE49-F238E27FC236}">
                <a16:creationId xmlns:a16="http://schemas.microsoft.com/office/drawing/2014/main" id="{9A12289B-91FC-48FC-B012-CFF9A2FAB4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752" y="1875756"/>
            <a:ext cx="2808072" cy="2516778"/>
          </a:xfrm>
          <a:prstGeom prst="rect">
            <a:avLst/>
          </a:prstGeom>
        </p:spPr>
      </p:pic>
      <p:pic>
        <p:nvPicPr>
          <p:cNvPr id="15" name="Grafik 14">
            <a:extLst>
              <a:ext uri="{FF2B5EF4-FFF2-40B4-BE49-F238E27FC236}">
                <a16:creationId xmlns:a16="http://schemas.microsoft.com/office/drawing/2014/main" id="{A06FE37B-172D-4D21-BD5C-6B4F7CA3DF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48804" y="1875755"/>
            <a:ext cx="2808072" cy="2516778"/>
          </a:xfrm>
          <a:prstGeom prst="rect">
            <a:avLst/>
          </a:prstGeom>
        </p:spPr>
      </p:pic>
    </p:spTree>
    <p:extLst>
      <p:ext uri="{BB962C8B-B14F-4D97-AF65-F5344CB8AC3E}">
        <p14:creationId xmlns:p14="http://schemas.microsoft.com/office/powerpoint/2010/main" val="2900253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9C5F09D4-91BC-4D9D-9364-E16DAABDC7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34338"/>
            <a:ext cx="8802062" cy="4718164"/>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29</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1: Initialization</a:t>
            </a:r>
          </a:p>
        </p:txBody>
      </p:sp>
      <p:sp>
        <p:nvSpPr>
          <p:cNvPr id="13" name="Rechteck 12">
            <a:extLst>
              <a:ext uri="{FF2B5EF4-FFF2-40B4-BE49-F238E27FC236}">
                <a16:creationId xmlns:a16="http://schemas.microsoft.com/office/drawing/2014/main" id="{20583650-2E48-4451-A5B7-148D489B9758}"/>
              </a:ext>
            </a:extLst>
          </p:cNvPr>
          <p:cNvSpPr/>
          <p:nvPr/>
        </p:nvSpPr>
        <p:spPr>
          <a:xfrm>
            <a:off x="467544" y="1834337"/>
            <a:ext cx="864096" cy="57606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hteck 14">
            <a:extLst>
              <a:ext uri="{FF2B5EF4-FFF2-40B4-BE49-F238E27FC236}">
                <a16:creationId xmlns:a16="http://schemas.microsoft.com/office/drawing/2014/main" id="{0BDC7F7D-7AB0-4B6E-B4AB-1C4114D0EA0B}"/>
              </a:ext>
            </a:extLst>
          </p:cNvPr>
          <p:cNvSpPr/>
          <p:nvPr/>
        </p:nvSpPr>
        <p:spPr>
          <a:xfrm>
            <a:off x="1547663" y="1834339"/>
            <a:ext cx="1512167" cy="57606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6" name="Gerade Verbindung mit Pfeil 15">
            <a:extLst>
              <a:ext uri="{FF2B5EF4-FFF2-40B4-BE49-F238E27FC236}">
                <a16:creationId xmlns:a16="http://schemas.microsoft.com/office/drawing/2014/main" id="{6EB63E39-E546-49A1-8714-183F7ED8105B}"/>
              </a:ext>
            </a:extLst>
          </p:cNvPr>
          <p:cNvCxnSpPr>
            <a:cxnSpLocks/>
          </p:cNvCxnSpPr>
          <p:nvPr/>
        </p:nvCxnSpPr>
        <p:spPr>
          <a:xfrm flipV="1">
            <a:off x="1835696" y="2276872"/>
            <a:ext cx="0" cy="57606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 name="Interaktive Schaltfläche: Zur Startseite wechseln 10">
            <a:hlinkClick r:id="rId3" action="ppaction://hlinksldjump" highlightClick="1"/>
            <a:extLst>
              <a:ext uri="{FF2B5EF4-FFF2-40B4-BE49-F238E27FC236}">
                <a16:creationId xmlns:a16="http://schemas.microsoft.com/office/drawing/2014/main" id="{328232F8-423A-4EBE-96E2-8722E6DF6612}"/>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03860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3</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This documentation is valid with the following specification:</a:t>
            </a:r>
          </a:p>
          <a:p>
            <a:pPr marL="285750" indent="-285750">
              <a:buFont typeface="Arial" panose="020B0604020202020204" pitchFamily="34" charset="0"/>
              <a:buChar char="•"/>
            </a:pPr>
            <a:r>
              <a:rPr lang="en-US" dirty="0">
                <a:solidFill>
                  <a:schemeClr val="bg2"/>
                </a:solidFill>
              </a:rPr>
              <a:t>Beckhoff PLC and TwinCAT 3 programming environment</a:t>
            </a:r>
          </a:p>
          <a:p>
            <a:pPr marL="285750" indent="-285750">
              <a:buFont typeface="Arial" panose="020B0604020202020204" pitchFamily="34" charset="0"/>
              <a:buChar char="•"/>
            </a:pPr>
            <a:r>
              <a:rPr lang="en-US" dirty="0">
                <a:solidFill>
                  <a:schemeClr val="bg2"/>
                </a:solidFill>
              </a:rPr>
              <a:t>MultiFrame Protocol</a:t>
            </a:r>
          </a:p>
          <a:p>
            <a:pPr marL="285750" indent="-285750">
              <a:buFont typeface="Arial" panose="020B0604020202020204" pitchFamily="34" charset="0"/>
              <a:buChar char="•"/>
            </a:pPr>
            <a:r>
              <a:rPr lang="en-US" dirty="0">
                <a:solidFill>
                  <a:schemeClr val="bg2"/>
                </a:solidFill>
              </a:rPr>
              <a:t>Valid for the system IU (868MHz....920MHz; UHF) for connecting the devices IUH-F190-V1-FRx-xx and IUH-F192-V1-FRx with configuration protocol mode QV "MultiFrame"</a:t>
            </a:r>
          </a:p>
          <a:p>
            <a:pPr marL="285750" indent="-285750">
              <a:buFont typeface="Arial" panose="020B0604020202020204" pitchFamily="34" charset="0"/>
              <a:buChar char="•"/>
            </a:pPr>
            <a:r>
              <a:rPr lang="en-US" dirty="0">
                <a:solidFill>
                  <a:schemeClr val="bg2"/>
                </a:solidFill>
              </a:rPr>
              <a:t>Specified values for the UHF parameters apply to the IUH-F190-V1-FR1-01 device </a:t>
            </a:r>
            <a:r>
              <a:rPr lang="en-US" dirty="0">
                <a:solidFill>
                  <a:schemeClr val="bg2"/>
                </a:solidFill>
                <a:sym typeface="Wingdings" panose="05000000000000000000" pitchFamily="2" charset="2"/>
              </a:rPr>
              <a:t></a:t>
            </a:r>
            <a:r>
              <a:rPr lang="en-US" dirty="0">
                <a:solidFill>
                  <a:schemeClr val="bg2"/>
                </a:solidFill>
              </a:rPr>
              <a:t> Other parameter values apply depending on the RFID devices used</a:t>
            </a:r>
          </a:p>
          <a:p>
            <a:pPr marL="285750" indent="-285750">
              <a:buFont typeface="Arial" panose="020B0604020202020204" pitchFamily="34" charset="0"/>
              <a:buChar char="•"/>
            </a:pPr>
            <a:r>
              <a:rPr lang="en-US" dirty="0">
                <a:solidFill>
                  <a:schemeClr val="bg2"/>
                </a:solidFill>
              </a:rPr>
              <a:t>IDENTControl IC-KP2-2HB21-2V1D (EtherCAT)</a:t>
            </a:r>
          </a:p>
        </p:txBody>
      </p:sp>
    </p:spTree>
    <p:extLst>
      <p:ext uri="{BB962C8B-B14F-4D97-AF65-F5344CB8AC3E}">
        <p14:creationId xmlns:p14="http://schemas.microsoft.com/office/powerpoint/2010/main" val="2141022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30</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2: Single Read UII/EPC</a:t>
            </a:r>
          </a:p>
          <a:p>
            <a:pPr marL="285750" indent="-285750">
              <a:buFont typeface="Arial" panose="020B0604020202020204" pitchFamily="34" charset="0"/>
              <a:buChar char="•"/>
            </a:pPr>
            <a:r>
              <a:rPr lang="en-US" sz="1200" b="0" dirty="0"/>
              <a:t>Single read attempt on the UII/EPC code of a data carrier</a:t>
            </a:r>
          </a:p>
          <a:p>
            <a:pPr marL="285750" indent="-285750">
              <a:buFont typeface="Arial" panose="020B0604020202020204" pitchFamily="34" charset="0"/>
              <a:buChar char="•"/>
            </a:pPr>
            <a:r>
              <a:rPr lang="en-US" sz="1200" b="0" dirty="0"/>
              <a:t>I_b_UserMemory_UID := False and I_b_EPC := True and I_b_SingleEnhanced := False</a:t>
            </a:r>
          </a:p>
          <a:p>
            <a:pPr marL="285750" indent="-285750">
              <a:buFont typeface="Arial" panose="020B0604020202020204" pitchFamily="34" charset="0"/>
              <a:buChar char="•"/>
            </a:pPr>
            <a:r>
              <a:rPr lang="en-US" sz="1200" b="0" dirty="0"/>
              <a:t>Start by positive edge on I_b_StartRead</a:t>
            </a:r>
          </a:p>
          <a:p>
            <a:pPr marL="285750" indent="-285750">
              <a:buFont typeface="Arial" panose="020B0604020202020204" pitchFamily="34" charset="0"/>
              <a:buChar char="•"/>
            </a:pPr>
            <a:r>
              <a:rPr lang="en-US" sz="1200" b="0" dirty="0"/>
              <a:t>Receipt of new data is signaled via signal change 0 </a:t>
            </a:r>
            <a:r>
              <a:rPr lang="en-US" sz="1200" b="0" dirty="0">
                <a:sym typeface="Wingdings" panose="05000000000000000000" pitchFamily="2" charset="2"/>
              </a:rPr>
              <a:t></a:t>
            </a:r>
            <a:r>
              <a:rPr lang="en-US" sz="1200" b="0" dirty="0"/>
              <a:t> 1 at IO_b_NewData</a:t>
            </a:r>
          </a:p>
          <a:p>
            <a:pPr marL="285750" indent="-285750">
              <a:buFont typeface="Arial" panose="020B0604020202020204" pitchFamily="34" charset="0"/>
              <a:buChar char="•"/>
            </a:pPr>
            <a:r>
              <a:rPr lang="en-US" sz="1200" b="0" dirty="0"/>
              <a:t>Reset of IO_b_NewData by the user</a:t>
            </a:r>
          </a:p>
          <a:p>
            <a:pPr marL="285750" indent="-285750">
              <a:buFont typeface="Arial" panose="020B0604020202020204" pitchFamily="34" charset="0"/>
              <a:buChar char="•"/>
            </a:pPr>
            <a:r>
              <a:rPr lang="en-US" sz="1200" b="0" dirty="0"/>
              <a:t>Command ends after one read attempt</a:t>
            </a:r>
            <a:endParaRPr lang="de-DE" dirty="0"/>
          </a:p>
        </p:txBody>
      </p:sp>
      <p:sp>
        <p:nvSpPr>
          <p:cNvPr id="12" name="Textfeld 11"/>
          <p:cNvSpPr txBox="1"/>
          <p:nvPr/>
        </p:nvSpPr>
        <p:spPr>
          <a:xfrm>
            <a:off x="4563781" y="3262460"/>
            <a:ext cx="4424071" cy="1596197"/>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Read successful, UII/EPC read; no transmission of additional information; command completed:</a:t>
            </a:r>
          </a:p>
          <a:p>
            <a:pPr defTabSz="360000"/>
            <a:r>
              <a:rPr lang="en-US" sz="900" dirty="0">
                <a:solidFill>
                  <a:schemeClr val="tx2"/>
                </a:solidFill>
                <a:sym typeface="Wingdings" panose="05000000000000000000" pitchFamily="2" charset="2"/>
              </a:rPr>
              <a:t>I_b_SingleEnhanced		:= False (one-time command)</a:t>
            </a:r>
            <a:endParaRPr lang="en-US" sz="900" dirty="0">
              <a:solidFill>
                <a:schemeClr val="tx2"/>
              </a:solidFill>
            </a:endParaRPr>
          </a:p>
          <a:p>
            <a:pPr defTabSz="360000"/>
            <a:r>
              <a:rPr lang="en-US" sz="900" dirty="0">
                <a:solidFill>
                  <a:schemeClr val="tx2"/>
                </a:solidFill>
              </a:rPr>
              <a:t>I_b_UserMemory_UID 	:= False (not relevant)</a:t>
            </a:r>
          </a:p>
          <a:p>
            <a:pPr defTabSz="360000"/>
            <a:r>
              <a:rPr lang="en-US" sz="900" dirty="0">
                <a:solidFill>
                  <a:schemeClr val="tx2"/>
                </a:solidFill>
                <a:sym typeface="Wingdings" panose="05000000000000000000" pitchFamily="2" charset="2"/>
              </a:rPr>
              <a:t>I_b_EPC 			:= True (access to UII/EPC Code)</a:t>
            </a:r>
          </a:p>
          <a:p>
            <a:pPr defTabSz="360000"/>
            <a:r>
              <a:rPr lang="en-US" sz="900" dirty="0">
                <a:solidFill>
                  <a:schemeClr val="tx2"/>
                </a:solidFill>
                <a:sym typeface="Wingdings" panose="05000000000000000000" pitchFamily="2" charset="2"/>
              </a:rPr>
              <a:t>I_b_StartRead 		:= True (Start read process with positive edge)</a:t>
            </a:r>
          </a:p>
          <a:p>
            <a:pPr defTabSz="360000"/>
            <a:r>
              <a:rPr lang="en-US" sz="900" dirty="0" err="1">
                <a:solidFill>
                  <a:schemeClr val="tx2"/>
                </a:solidFill>
                <a:sym typeface="Wingdings" panose="05000000000000000000" pitchFamily="2" charset="2"/>
              </a:rPr>
              <a:t>O_b_Busy</a:t>
            </a:r>
            <a:r>
              <a:rPr lang="en-US" sz="900" dirty="0">
                <a:solidFill>
                  <a:schemeClr val="tx2"/>
                </a:solidFill>
                <a:sym typeface="Wingdings" panose="05000000000000000000" pitchFamily="2" charset="2"/>
              </a:rPr>
              <a:t>			= False (no command active)</a:t>
            </a:r>
          </a:p>
          <a:p>
            <a:pPr defTabSz="360000"/>
            <a:r>
              <a:rPr lang="en-US" sz="900" dirty="0" err="1">
                <a:solidFill>
                  <a:schemeClr val="tx2"/>
                </a:solidFill>
                <a:sym typeface="Wingdings" panose="05000000000000000000" pitchFamily="2" charset="2"/>
              </a:rPr>
              <a:t>O_b_Done</a:t>
            </a:r>
            <a:r>
              <a:rPr lang="en-US" sz="900" dirty="0">
                <a:solidFill>
                  <a:schemeClr val="tx2"/>
                </a:solidFill>
                <a:sym typeface="Wingdings" panose="05000000000000000000" pitchFamily="2" charset="2"/>
              </a:rPr>
              <a:t> 			= True</a:t>
            </a:r>
          </a:p>
          <a:p>
            <a:pPr defTabSz="360000"/>
            <a:r>
              <a:rPr lang="en-US" sz="900" dirty="0" err="1">
                <a:solidFill>
                  <a:schemeClr val="tx2"/>
                </a:solidFill>
                <a:sym typeface="Wingdings" panose="05000000000000000000" pitchFamily="2" charset="2"/>
              </a:rPr>
              <a:t>O_b_Finish</a:t>
            </a:r>
            <a:r>
              <a:rPr lang="en-US" sz="900" dirty="0">
                <a:solidFill>
                  <a:schemeClr val="tx2"/>
                </a:solidFill>
                <a:sym typeface="Wingdings" panose="05000000000000000000" pitchFamily="2" charset="2"/>
              </a:rPr>
              <a:t> 			= True</a:t>
            </a:r>
          </a:p>
          <a:p>
            <a:pPr defTabSz="360000"/>
            <a:r>
              <a:rPr lang="en-US" sz="900" dirty="0">
                <a:solidFill>
                  <a:schemeClr val="tx2"/>
                </a:solidFill>
                <a:sym typeface="Wingdings" panose="05000000000000000000" pitchFamily="2" charset="2"/>
              </a:rPr>
              <a:t>O_b_NoDataCarrier		= False</a:t>
            </a:r>
          </a:p>
          <a:p>
            <a:pPr defTabSz="360000"/>
            <a:r>
              <a:rPr lang="en-US" sz="900" dirty="0">
                <a:solidFill>
                  <a:schemeClr val="tx2"/>
                </a:solidFill>
                <a:sym typeface="Wingdings" panose="05000000000000000000" pitchFamily="2" charset="2"/>
              </a:rPr>
              <a:t>O_b_Error			= False</a:t>
            </a:r>
          </a:p>
        </p:txBody>
      </p:sp>
      <p:cxnSp>
        <p:nvCxnSpPr>
          <p:cNvPr id="14" name="Gerade Verbindung mit Pfeil 13"/>
          <p:cNvCxnSpPr/>
          <p:nvPr/>
        </p:nvCxnSpPr>
        <p:spPr>
          <a:xfrm flipH="1">
            <a:off x="2898000" y="3748999"/>
            <a:ext cx="720080" cy="62312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Interaktive Schaltfläche: Zur Startseite wechseln 16">
            <a:hlinkClick r:id="rId2" action="ppaction://hlinksldjump" highlightClick="1"/>
            <a:extLst>
              <a:ext uri="{FF2B5EF4-FFF2-40B4-BE49-F238E27FC236}">
                <a16:creationId xmlns:a16="http://schemas.microsoft.com/office/drawing/2014/main" id="{0B86AC26-5358-43E0-9C38-4ABA903CA122}"/>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Grafik 18">
            <a:extLst>
              <a:ext uri="{FF2B5EF4-FFF2-40B4-BE49-F238E27FC236}">
                <a16:creationId xmlns:a16="http://schemas.microsoft.com/office/drawing/2014/main" id="{DD3445B7-452A-4EFB-9570-897D9DCFFD6B}"/>
              </a:ext>
            </a:extLst>
          </p:cNvPr>
          <p:cNvPicPr>
            <a:picLocks noChangeAspect="1"/>
          </p:cNvPicPr>
          <p:nvPr/>
        </p:nvPicPr>
        <p:blipFill rotWithShape="1">
          <a:blip r:embed="rId3">
            <a:extLst>
              <a:ext uri="{28A0092B-C50C-407E-A947-70E740481C1C}">
                <a14:useLocalDpi xmlns:a14="http://schemas.microsoft.com/office/drawing/2010/main" val="0"/>
              </a:ext>
            </a:extLst>
          </a:blip>
          <a:srcRect t="14001"/>
          <a:stretch/>
        </p:blipFill>
        <p:spPr>
          <a:xfrm>
            <a:off x="150630" y="3259685"/>
            <a:ext cx="4320000" cy="2224869"/>
          </a:xfrm>
          <a:prstGeom prst="rect">
            <a:avLst/>
          </a:prstGeom>
        </p:spPr>
      </p:pic>
      <p:cxnSp>
        <p:nvCxnSpPr>
          <p:cNvPr id="16" name="Gerade Verbindung mit Pfeil 15"/>
          <p:cNvCxnSpPr>
            <a:cxnSpLocks/>
            <a:stCxn id="20" idx="0"/>
          </p:cNvCxnSpPr>
          <p:nvPr/>
        </p:nvCxnSpPr>
        <p:spPr>
          <a:xfrm flipV="1">
            <a:off x="915222" y="4116627"/>
            <a:ext cx="920474" cy="167067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0" name="Textfeld 19">
            <a:extLst>
              <a:ext uri="{FF2B5EF4-FFF2-40B4-BE49-F238E27FC236}">
                <a16:creationId xmlns:a16="http://schemas.microsoft.com/office/drawing/2014/main" id="{8E60D220-7A07-42EF-9363-7D5FC79A46A7}"/>
              </a:ext>
            </a:extLst>
          </p:cNvPr>
          <p:cNvSpPr txBox="1"/>
          <p:nvPr/>
        </p:nvSpPr>
        <p:spPr>
          <a:xfrm>
            <a:off x="156148" y="5787301"/>
            <a:ext cx="1518148" cy="765200"/>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Start read process:</a:t>
            </a:r>
          </a:p>
          <a:p>
            <a:r>
              <a:rPr lang="en-US" sz="900" dirty="0">
                <a:solidFill>
                  <a:schemeClr val="tx2"/>
                </a:solidFill>
              </a:rPr>
              <a:t>SingleEnhanced 	:= False</a:t>
            </a:r>
          </a:p>
          <a:p>
            <a:r>
              <a:rPr lang="en-US" sz="900" dirty="0">
                <a:solidFill>
                  <a:schemeClr val="tx2"/>
                </a:solidFill>
              </a:rPr>
              <a:t>User_UID 	:= False</a:t>
            </a:r>
          </a:p>
          <a:p>
            <a:r>
              <a:rPr lang="en-US" sz="900" dirty="0">
                <a:solidFill>
                  <a:schemeClr val="tx2"/>
                </a:solidFill>
              </a:rPr>
              <a:t>EPC 	:= True</a:t>
            </a:r>
          </a:p>
          <a:p>
            <a:r>
              <a:rPr lang="en-US" sz="900" dirty="0">
                <a:solidFill>
                  <a:schemeClr val="tx2"/>
                </a:solidFill>
              </a:rPr>
              <a:t>StartRead 	:= True</a:t>
            </a:r>
          </a:p>
        </p:txBody>
      </p:sp>
      <p:sp>
        <p:nvSpPr>
          <p:cNvPr id="23" name="Textfeld 22">
            <a:extLst>
              <a:ext uri="{FF2B5EF4-FFF2-40B4-BE49-F238E27FC236}">
                <a16:creationId xmlns:a16="http://schemas.microsoft.com/office/drawing/2014/main" id="{ADB99984-C82D-4998-B265-5591E5D61834}"/>
              </a:ext>
            </a:extLst>
          </p:cNvPr>
          <p:cNvSpPr txBox="1"/>
          <p:nvPr/>
        </p:nvSpPr>
        <p:spPr>
          <a:xfrm>
            <a:off x="1924118" y="5509401"/>
            <a:ext cx="1980862" cy="10421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Receive of read in data Tag A:</a:t>
            </a:r>
          </a:p>
          <a:p>
            <a:r>
              <a:rPr lang="en-US" sz="900" dirty="0">
                <a:solidFill>
                  <a:schemeClr val="tx2"/>
                </a:solidFill>
              </a:rPr>
              <a:t>Busy 	= True</a:t>
            </a:r>
          </a:p>
          <a:p>
            <a:r>
              <a:rPr lang="en-US" sz="900" dirty="0">
                <a:solidFill>
                  <a:schemeClr val="tx2"/>
                </a:solidFill>
              </a:rPr>
              <a:t>Done 	= True</a:t>
            </a:r>
          </a:p>
          <a:p>
            <a:r>
              <a:rPr lang="en-US" sz="900" dirty="0">
                <a:solidFill>
                  <a:schemeClr val="tx2"/>
                </a:solidFill>
              </a:rPr>
              <a:t>Finish	= False</a:t>
            </a:r>
          </a:p>
          <a:p>
            <a:r>
              <a:rPr lang="en-US" sz="900" dirty="0">
                <a:solidFill>
                  <a:schemeClr val="tx2"/>
                </a:solidFill>
              </a:rPr>
              <a:t>NoDataCarrier 	= False</a:t>
            </a:r>
          </a:p>
          <a:p>
            <a:r>
              <a:rPr lang="en-US" sz="900" dirty="0">
                <a:solidFill>
                  <a:schemeClr val="tx2"/>
                </a:solidFill>
              </a:rPr>
              <a:t>Status 	= 16#00</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cxnSp>
        <p:nvCxnSpPr>
          <p:cNvPr id="24" name="Gerade Verbindung mit Pfeil 23">
            <a:extLst>
              <a:ext uri="{FF2B5EF4-FFF2-40B4-BE49-F238E27FC236}">
                <a16:creationId xmlns:a16="http://schemas.microsoft.com/office/drawing/2014/main" id="{F3F62558-DB5D-42BE-B440-986C090BFD58}"/>
              </a:ext>
            </a:extLst>
          </p:cNvPr>
          <p:cNvCxnSpPr>
            <a:cxnSpLocks/>
            <a:stCxn id="23" idx="0"/>
          </p:cNvCxnSpPr>
          <p:nvPr/>
        </p:nvCxnSpPr>
        <p:spPr>
          <a:xfrm flipH="1" flipV="1">
            <a:off x="2707322" y="5346000"/>
            <a:ext cx="207227" cy="16340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Gerade Verbindung mit Pfeil 26">
            <a:extLst>
              <a:ext uri="{FF2B5EF4-FFF2-40B4-BE49-F238E27FC236}">
                <a16:creationId xmlns:a16="http://schemas.microsoft.com/office/drawing/2014/main" id="{17AAA64F-8E7F-4F59-BD36-1DAB8EE9407D}"/>
              </a:ext>
            </a:extLst>
          </p:cNvPr>
          <p:cNvCxnSpPr>
            <a:cxnSpLocks/>
            <a:stCxn id="23" idx="0"/>
          </p:cNvCxnSpPr>
          <p:nvPr/>
        </p:nvCxnSpPr>
        <p:spPr>
          <a:xfrm flipH="1" flipV="1">
            <a:off x="2707323" y="4552623"/>
            <a:ext cx="207226" cy="95677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0" name="Textfeld 29">
            <a:extLst>
              <a:ext uri="{FF2B5EF4-FFF2-40B4-BE49-F238E27FC236}">
                <a16:creationId xmlns:a16="http://schemas.microsoft.com/office/drawing/2014/main" id="{4C13D0B5-8A58-4177-A751-A42F6D094F98}"/>
              </a:ext>
            </a:extLst>
          </p:cNvPr>
          <p:cNvSpPr txBox="1"/>
          <p:nvPr/>
        </p:nvSpPr>
        <p:spPr>
          <a:xfrm>
            <a:off x="4205906" y="5509400"/>
            <a:ext cx="1980862" cy="10421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End read process:</a:t>
            </a:r>
          </a:p>
          <a:p>
            <a:r>
              <a:rPr lang="en-US" sz="900" dirty="0">
                <a:solidFill>
                  <a:schemeClr val="tx2"/>
                </a:solidFill>
              </a:rPr>
              <a:t>Busy 	= False</a:t>
            </a:r>
          </a:p>
          <a:p>
            <a:r>
              <a:rPr lang="en-US" sz="900" dirty="0">
                <a:solidFill>
                  <a:schemeClr val="tx2"/>
                </a:solidFill>
              </a:rPr>
              <a:t>Done 	= True</a:t>
            </a:r>
          </a:p>
          <a:p>
            <a:r>
              <a:rPr lang="en-US" sz="900" dirty="0">
                <a:solidFill>
                  <a:schemeClr val="tx2"/>
                </a:solidFill>
              </a:rPr>
              <a:t>Finish	= True</a:t>
            </a:r>
          </a:p>
          <a:p>
            <a:r>
              <a:rPr lang="en-US" sz="900" dirty="0">
                <a:solidFill>
                  <a:schemeClr val="tx2"/>
                </a:solidFill>
              </a:rPr>
              <a:t>NoDataCarrier 	= False</a:t>
            </a:r>
          </a:p>
          <a:p>
            <a:r>
              <a:rPr lang="en-US" sz="900" dirty="0">
                <a:solidFill>
                  <a:schemeClr val="tx2"/>
                </a:solidFill>
              </a:rPr>
              <a:t>Status 	= 16#0F</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cxnSp>
        <p:nvCxnSpPr>
          <p:cNvPr id="15" name="Gerade Verbindung mit Pfeil 14"/>
          <p:cNvCxnSpPr>
            <a:cxnSpLocks/>
            <a:stCxn id="30" idx="0"/>
          </p:cNvCxnSpPr>
          <p:nvPr/>
        </p:nvCxnSpPr>
        <p:spPr>
          <a:xfrm flipH="1" flipV="1">
            <a:off x="4154803" y="4797154"/>
            <a:ext cx="1041534" cy="71224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9" name="Gerade Verbindung mit Pfeil 38">
            <a:extLst>
              <a:ext uri="{FF2B5EF4-FFF2-40B4-BE49-F238E27FC236}">
                <a16:creationId xmlns:a16="http://schemas.microsoft.com/office/drawing/2014/main" id="{CF7B426D-933E-457F-9776-4DCB788AB01C}"/>
              </a:ext>
            </a:extLst>
          </p:cNvPr>
          <p:cNvCxnSpPr>
            <a:cxnSpLocks/>
            <a:stCxn id="30" idx="0"/>
          </p:cNvCxnSpPr>
          <p:nvPr/>
        </p:nvCxnSpPr>
        <p:spPr>
          <a:xfrm flipH="1" flipV="1">
            <a:off x="4162253" y="5346000"/>
            <a:ext cx="1034084" cy="1634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31044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31</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2: Single Read UII/EPC</a:t>
            </a:r>
          </a:p>
        </p:txBody>
      </p:sp>
      <p:sp>
        <p:nvSpPr>
          <p:cNvPr id="12" name="Textfeld 11"/>
          <p:cNvSpPr txBox="1"/>
          <p:nvPr/>
        </p:nvSpPr>
        <p:spPr>
          <a:xfrm>
            <a:off x="4572000" y="1914503"/>
            <a:ext cx="4424071" cy="1596197"/>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Read successful, UII/EPC read; transmission of additional information; command completed:</a:t>
            </a:r>
          </a:p>
          <a:p>
            <a:pPr defTabSz="360000"/>
            <a:r>
              <a:rPr lang="en-US" sz="900" dirty="0">
                <a:solidFill>
                  <a:schemeClr val="tx2"/>
                </a:solidFill>
                <a:sym typeface="Wingdings" panose="05000000000000000000" pitchFamily="2" charset="2"/>
              </a:rPr>
              <a:t>I_b_SingleEnhanced 	:= False (one-time command)</a:t>
            </a:r>
            <a:endParaRPr lang="en-US" sz="900" dirty="0">
              <a:solidFill>
                <a:schemeClr val="tx2"/>
              </a:solidFill>
            </a:endParaRPr>
          </a:p>
          <a:p>
            <a:pPr defTabSz="360000"/>
            <a:r>
              <a:rPr lang="en-US" sz="900" dirty="0">
                <a:solidFill>
                  <a:schemeClr val="tx2"/>
                </a:solidFill>
              </a:rPr>
              <a:t>I_b_UserMemory_UID 	:= False (not relevant)</a:t>
            </a:r>
          </a:p>
          <a:p>
            <a:pPr defTabSz="360000"/>
            <a:r>
              <a:rPr lang="en-US" sz="900" dirty="0">
                <a:solidFill>
                  <a:schemeClr val="tx2"/>
                </a:solidFill>
                <a:sym typeface="Wingdings" panose="05000000000000000000" pitchFamily="2" charset="2"/>
              </a:rPr>
              <a:t>I_b_EPC 			:= True (access to UII/EPC Code)</a:t>
            </a:r>
          </a:p>
          <a:p>
            <a:pPr defTabSz="360000"/>
            <a:r>
              <a:rPr lang="en-US" sz="900" dirty="0">
                <a:solidFill>
                  <a:schemeClr val="tx2"/>
                </a:solidFill>
                <a:sym typeface="Wingdings" panose="05000000000000000000" pitchFamily="2" charset="2"/>
              </a:rPr>
              <a:t>I_b_StartRead 		:= True (Start read process with positive edge)</a:t>
            </a:r>
          </a:p>
          <a:p>
            <a:pPr defTabSz="360000"/>
            <a:r>
              <a:rPr lang="en-US" sz="900" dirty="0">
                <a:solidFill>
                  <a:schemeClr val="tx2"/>
                </a:solidFill>
                <a:sym typeface="Wingdings" panose="05000000000000000000" pitchFamily="2" charset="2"/>
              </a:rPr>
              <a:t>O_b_Busy			= False (no command active)</a:t>
            </a:r>
          </a:p>
          <a:p>
            <a:pPr defTabSz="360000"/>
            <a:r>
              <a:rPr lang="en-US" sz="900" dirty="0">
                <a:solidFill>
                  <a:schemeClr val="tx2"/>
                </a:solidFill>
                <a:sym typeface="Wingdings" panose="05000000000000000000" pitchFamily="2" charset="2"/>
              </a:rPr>
              <a:t>O_b_Done 			= True</a:t>
            </a:r>
          </a:p>
          <a:p>
            <a:pPr defTabSz="360000"/>
            <a:r>
              <a:rPr lang="en-US" sz="900" dirty="0">
                <a:solidFill>
                  <a:schemeClr val="tx2"/>
                </a:solidFill>
                <a:sym typeface="Wingdings" panose="05000000000000000000" pitchFamily="2" charset="2"/>
              </a:rPr>
              <a:t>O_b_Finish 			= True</a:t>
            </a:r>
          </a:p>
          <a:p>
            <a:pPr defTabSz="360000"/>
            <a:r>
              <a:rPr lang="en-US" sz="900" dirty="0">
                <a:solidFill>
                  <a:schemeClr val="tx2"/>
                </a:solidFill>
                <a:sym typeface="Wingdings" panose="05000000000000000000" pitchFamily="2" charset="2"/>
              </a:rPr>
              <a:t>O_b_NoDataCarrier		= False</a:t>
            </a:r>
          </a:p>
          <a:p>
            <a:pPr defTabSz="360000"/>
            <a:r>
              <a:rPr lang="en-US" sz="900" dirty="0">
                <a:solidFill>
                  <a:schemeClr val="tx2"/>
                </a:solidFill>
                <a:sym typeface="Wingdings" panose="05000000000000000000" pitchFamily="2" charset="2"/>
              </a:rPr>
              <a:t>O_b_Error			= False</a:t>
            </a:r>
          </a:p>
        </p:txBody>
      </p:sp>
      <p:sp>
        <p:nvSpPr>
          <p:cNvPr id="17" name="Interaktive Schaltfläche: Zur Startseite wechseln 16">
            <a:hlinkClick r:id="rId2" action="ppaction://hlinksldjump" highlightClick="1"/>
            <a:extLst>
              <a:ext uri="{FF2B5EF4-FFF2-40B4-BE49-F238E27FC236}">
                <a16:creationId xmlns:a16="http://schemas.microsoft.com/office/drawing/2014/main" id="{0B86AC26-5358-43E0-9C38-4ABA903CA122}"/>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feld 19">
            <a:extLst>
              <a:ext uri="{FF2B5EF4-FFF2-40B4-BE49-F238E27FC236}">
                <a16:creationId xmlns:a16="http://schemas.microsoft.com/office/drawing/2014/main" id="{8E60D220-7A07-42EF-9363-7D5FC79A46A7}"/>
              </a:ext>
            </a:extLst>
          </p:cNvPr>
          <p:cNvSpPr txBox="1"/>
          <p:nvPr/>
        </p:nvSpPr>
        <p:spPr>
          <a:xfrm>
            <a:off x="147929" y="4347162"/>
            <a:ext cx="1467045" cy="765200"/>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Start read process:</a:t>
            </a:r>
          </a:p>
          <a:p>
            <a:r>
              <a:rPr lang="en-US" sz="900" dirty="0">
                <a:solidFill>
                  <a:schemeClr val="tx2"/>
                </a:solidFill>
              </a:rPr>
              <a:t>SingleEnhanced 	:= False</a:t>
            </a:r>
          </a:p>
          <a:p>
            <a:r>
              <a:rPr lang="en-US" sz="900" dirty="0">
                <a:solidFill>
                  <a:schemeClr val="tx2"/>
                </a:solidFill>
              </a:rPr>
              <a:t>User_UID 	:= False</a:t>
            </a:r>
          </a:p>
          <a:p>
            <a:r>
              <a:rPr lang="en-US" sz="900" dirty="0">
                <a:solidFill>
                  <a:schemeClr val="tx2"/>
                </a:solidFill>
              </a:rPr>
              <a:t>EPC 	:= True</a:t>
            </a:r>
          </a:p>
          <a:p>
            <a:r>
              <a:rPr lang="en-US" sz="900" dirty="0">
                <a:solidFill>
                  <a:schemeClr val="tx2"/>
                </a:solidFill>
              </a:rPr>
              <a:t>StartRead 	:= True</a:t>
            </a:r>
          </a:p>
        </p:txBody>
      </p:sp>
      <p:sp>
        <p:nvSpPr>
          <p:cNvPr id="23" name="Textfeld 22">
            <a:extLst>
              <a:ext uri="{FF2B5EF4-FFF2-40B4-BE49-F238E27FC236}">
                <a16:creationId xmlns:a16="http://schemas.microsoft.com/office/drawing/2014/main" id="{ADB99984-C82D-4998-B265-5591E5D61834}"/>
              </a:ext>
            </a:extLst>
          </p:cNvPr>
          <p:cNvSpPr txBox="1"/>
          <p:nvPr/>
        </p:nvSpPr>
        <p:spPr>
          <a:xfrm>
            <a:off x="741641" y="5292985"/>
            <a:ext cx="1980862" cy="10421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Receive of read in data Tag A:</a:t>
            </a:r>
          </a:p>
          <a:p>
            <a:r>
              <a:rPr lang="en-US" sz="900" dirty="0">
                <a:solidFill>
                  <a:schemeClr val="tx2"/>
                </a:solidFill>
              </a:rPr>
              <a:t>Busy 	= True</a:t>
            </a:r>
          </a:p>
          <a:p>
            <a:r>
              <a:rPr lang="en-US" sz="900" dirty="0">
                <a:solidFill>
                  <a:schemeClr val="tx2"/>
                </a:solidFill>
              </a:rPr>
              <a:t>Done 	= True</a:t>
            </a:r>
          </a:p>
          <a:p>
            <a:r>
              <a:rPr lang="en-US" sz="900" dirty="0">
                <a:solidFill>
                  <a:schemeClr val="tx2"/>
                </a:solidFill>
              </a:rPr>
              <a:t>Finish	= False</a:t>
            </a:r>
          </a:p>
          <a:p>
            <a:r>
              <a:rPr lang="en-US" sz="900" dirty="0">
                <a:solidFill>
                  <a:schemeClr val="tx2"/>
                </a:solidFill>
              </a:rPr>
              <a:t>NoDataCarrier 	= False</a:t>
            </a:r>
          </a:p>
          <a:p>
            <a:r>
              <a:rPr lang="en-US" sz="900" dirty="0">
                <a:solidFill>
                  <a:schemeClr val="tx2"/>
                </a:solidFill>
              </a:rPr>
              <a:t>Status 	= 16#00</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sp>
        <p:nvSpPr>
          <p:cNvPr id="30" name="Textfeld 29">
            <a:extLst>
              <a:ext uri="{FF2B5EF4-FFF2-40B4-BE49-F238E27FC236}">
                <a16:creationId xmlns:a16="http://schemas.microsoft.com/office/drawing/2014/main" id="{4C13D0B5-8A58-4177-A751-A42F6D094F98}"/>
              </a:ext>
            </a:extLst>
          </p:cNvPr>
          <p:cNvSpPr txBox="1"/>
          <p:nvPr/>
        </p:nvSpPr>
        <p:spPr>
          <a:xfrm>
            <a:off x="5431066" y="4721571"/>
            <a:ext cx="1980862" cy="10421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End read process:</a:t>
            </a:r>
          </a:p>
          <a:p>
            <a:r>
              <a:rPr lang="en-US" sz="900" dirty="0">
                <a:solidFill>
                  <a:schemeClr val="tx2"/>
                </a:solidFill>
              </a:rPr>
              <a:t>Busy 	= False</a:t>
            </a:r>
          </a:p>
          <a:p>
            <a:r>
              <a:rPr lang="en-US" sz="900" dirty="0">
                <a:solidFill>
                  <a:schemeClr val="tx2"/>
                </a:solidFill>
              </a:rPr>
              <a:t>Done 	= True</a:t>
            </a:r>
          </a:p>
          <a:p>
            <a:r>
              <a:rPr lang="en-US" sz="900" dirty="0">
                <a:solidFill>
                  <a:schemeClr val="tx2"/>
                </a:solidFill>
              </a:rPr>
              <a:t>Finish	= True</a:t>
            </a:r>
          </a:p>
          <a:p>
            <a:r>
              <a:rPr lang="en-US" sz="900" dirty="0">
                <a:solidFill>
                  <a:schemeClr val="tx2"/>
                </a:solidFill>
              </a:rPr>
              <a:t>NoDataCarrier 	= False</a:t>
            </a:r>
          </a:p>
          <a:p>
            <a:r>
              <a:rPr lang="en-US" sz="900" dirty="0">
                <a:solidFill>
                  <a:schemeClr val="tx2"/>
                </a:solidFill>
              </a:rPr>
              <a:t>Status 	= 16#0F</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pic>
        <p:nvPicPr>
          <p:cNvPr id="8" name="Grafik 7">
            <a:extLst>
              <a:ext uri="{FF2B5EF4-FFF2-40B4-BE49-F238E27FC236}">
                <a16:creationId xmlns:a16="http://schemas.microsoft.com/office/drawing/2014/main" id="{D06F7BCD-C63B-4FCF-9E6C-875FF35799C0}"/>
              </a:ext>
            </a:extLst>
          </p:cNvPr>
          <p:cNvPicPr>
            <a:picLocks noChangeAspect="1"/>
          </p:cNvPicPr>
          <p:nvPr/>
        </p:nvPicPr>
        <p:blipFill rotWithShape="1">
          <a:blip r:embed="rId3">
            <a:extLst>
              <a:ext uri="{28A0092B-C50C-407E-A947-70E740481C1C}">
                <a14:useLocalDpi xmlns:a14="http://schemas.microsoft.com/office/drawing/2010/main" val="0"/>
              </a:ext>
            </a:extLst>
          </a:blip>
          <a:srcRect t="14001"/>
          <a:stretch/>
        </p:blipFill>
        <p:spPr>
          <a:xfrm>
            <a:off x="156147" y="1918196"/>
            <a:ext cx="4320000" cy="2224869"/>
          </a:xfrm>
          <a:prstGeom prst="rect">
            <a:avLst/>
          </a:prstGeom>
        </p:spPr>
      </p:pic>
      <p:cxnSp>
        <p:nvCxnSpPr>
          <p:cNvPr id="16" name="Gerade Verbindung mit Pfeil 15"/>
          <p:cNvCxnSpPr>
            <a:cxnSpLocks/>
            <a:stCxn id="20" idx="0"/>
          </p:cNvCxnSpPr>
          <p:nvPr/>
        </p:nvCxnSpPr>
        <p:spPr>
          <a:xfrm flipV="1">
            <a:off x="881452" y="2780928"/>
            <a:ext cx="902022" cy="156623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Gerade Verbindung mit Pfeil 26">
            <a:extLst>
              <a:ext uri="{FF2B5EF4-FFF2-40B4-BE49-F238E27FC236}">
                <a16:creationId xmlns:a16="http://schemas.microsoft.com/office/drawing/2014/main" id="{17AAA64F-8E7F-4F59-BD36-1DAB8EE9407D}"/>
              </a:ext>
            </a:extLst>
          </p:cNvPr>
          <p:cNvCxnSpPr>
            <a:cxnSpLocks/>
            <a:stCxn id="23" idx="0"/>
          </p:cNvCxnSpPr>
          <p:nvPr/>
        </p:nvCxnSpPr>
        <p:spPr>
          <a:xfrm flipV="1">
            <a:off x="1732072" y="3261472"/>
            <a:ext cx="972180" cy="203151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Gerade Verbindung mit Pfeil 23">
            <a:extLst>
              <a:ext uri="{FF2B5EF4-FFF2-40B4-BE49-F238E27FC236}">
                <a16:creationId xmlns:a16="http://schemas.microsoft.com/office/drawing/2014/main" id="{F3F62558-DB5D-42BE-B440-986C090BFD58}"/>
              </a:ext>
            </a:extLst>
          </p:cNvPr>
          <p:cNvCxnSpPr>
            <a:cxnSpLocks/>
            <a:stCxn id="23" idx="0"/>
          </p:cNvCxnSpPr>
          <p:nvPr/>
        </p:nvCxnSpPr>
        <p:spPr>
          <a:xfrm flipV="1">
            <a:off x="1732072" y="4025639"/>
            <a:ext cx="964730" cy="126734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5" name="Textfeld 24">
            <a:extLst>
              <a:ext uri="{FF2B5EF4-FFF2-40B4-BE49-F238E27FC236}">
                <a16:creationId xmlns:a16="http://schemas.microsoft.com/office/drawing/2014/main" id="{EB08008C-FAE9-46E3-A329-9AE441C573AC}"/>
              </a:ext>
            </a:extLst>
          </p:cNvPr>
          <p:cNvSpPr txBox="1"/>
          <p:nvPr/>
        </p:nvSpPr>
        <p:spPr>
          <a:xfrm>
            <a:off x="2905104" y="5292984"/>
            <a:ext cx="2314967" cy="10421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Receive additional information from Tag A:</a:t>
            </a:r>
          </a:p>
          <a:p>
            <a:r>
              <a:rPr lang="en-US" sz="900" dirty="0">
                <a:solidFill>
                  <a:schemeClr val="tx2"/>
                </a:solidFill>
              </a:rPr>
              <a:t>Busy 	= True</a:t>
            </a:r>
          </a:p>
          <a:p>
            <a:r>
              <a:rPr lang="en-US" sz="900" dirty="0">
                <a:solidFill>
                  <a:schemeClr val="tx2"/>
                </a:solidFill>
              </a:rPr>
              <a:t>Done 	= True</a:t>
            </a:r>
          </a:p>
          <a:p>
            <a:r>
              <a:rPr lang="en-US" sz="900" dirty="0">
                <a:solidFill>
                  <a:schemeClr val="tx2"/>
                </a:solidFill>
              </a:rPr>
              <a:t>Finish	= False</a:t>
            </a:r>
          </a:p>
          <a:p>
            <a:r>
              <a:rPr lang="en-US" sz="900" dirty="0">
                <a:solidFill>
                  <a:schemeClr val="tx2"/>
                </a:solidFill>
              </a:rPr>
              <a:t>NoDataCarrier 	= False</a:t>
            </a:r>
          </a:p>
          <a:p>
            <a:r>
              <a:rPr lang="en-US" sz="900" dirty="0">
                <a:solidFill>
                  <a:schemeClr val="tx2"/>
                </a:solidFill>
              </a:rPr>
              <a:t>Status 	= 16#0B</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cxnSp>
        <p:nvCxnSpPr>
          <p:cNvPr id="28" name="Gerade Verbindung mit Pfeil 27">
            <a:extLst>
              <a:ext uri="{FF2B5EF4-FFF2-40B4-BE49-F238E27FC236}">
                <a16:creationId xmlns:a16="http://schemas.microsoft.com/office/drawing/2014/main" id="{19A76FF3-B408-4E9F-98EA-132315EACA60}"/>
              </a:ext>
            </a:extLst>
          </p:cNvPr>
          <p:cNvCxnSpPr>
            <a:cxnSpLocks/>
            <a:stCxn id="25" idx="0"/>
          </p:cNvCxnSpPr>
          <p:nvPr/>
        </p:nvCxnSpPr>
        <p:spPr>
          <a:xfrm flipH="1" flipV="1">
            <a:off x="3423955" y="4025639"/>
            <a:ext cx="638633" cy="126734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Gerade Verbindung mit Pfeil 14"/>
          <p:cNvCxnSpPr>
            <a:cxnSpLocks/>
            <a:stCxn id="30" idx="0"/>
          </p:cNvCxnSpPr>
          <p:nvPr/>
        </p:nvCxnSpPr>
        <p:spPr>
          <a:xfrm flipH="1" flipV="1">
            <a:off x="4094659" y="3510700"/>
            <a:ext cx="2326838" cy="121087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9" name="Gerade Verbindung mit Pfeil 38">
            <a:extLst>
              <a:ext uri="{FF2B5EF4-FFF2-40B4-BE49-F238E27FC236}">
                <a16:creationId xmlns:a16="http://schemas.microsoft.com/office/drawing/2014/main" id="{CF7B426D-933E-457F-9776-4DCB788AB01C}"/>
              </a:ext>
            </a:extLst>
          </p:cNvPr>
          <p:cNvCxnSpPr>
            <a:cxnSpLocks/>
            <a:stCxn id="30" idx="0"/>
          </p:cNvCxnSpPr>
          <p:nvPr/>
        </p:nvCxnSpPr>
        <p:spPr>
          <a:xfrm flipH="1" flipV="1">
            <a:off x="4124287" y="4034435"/>
            <a:ext cx="2297210" cy="68713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3483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32</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2: Single Read UII/EPC</a:t>
            </a:r>
          </a:p>
        </p:txBody>
      </p:sp>
      <p:sp>
        <p:nvSpPr>
          <p:cNvPr id="12" name="Textfeld 11"/>
          <p:cNvSpPr txBox="1"/>
          <p:nvPr/>
        </p:nvSpPr>
        <p:spPr>
          <a:xfrm>
            <a:off x="4572000" y="1914503"/>
            <a:ext cx="4424071" cy="1457698"/>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Read not successful, UII/EPC not read; command terminated:</a:t>
            </a:r>
          </a:p>
          <a:p>
            <a:pPr defTabSz="360000"/>
            <a:r>
              <a:rPr lang="en-US" sz="900" dirty="0">
                <a:solidFill>
                  <a:schemeClr val="tx2"/>
                </a:solidFill>
                <a:sym typeface="Wingdings" panose="05000000000000000000" pitchFamily="2" charset="2"/>
              </a:rPr>
              <a:t>I_b_SingleEnhanced 	:= False (one-time command)</a:t>
            </a:r>
            <a:endParaRPr lang="en-US" sz="900" dirty="0">
              <a:solidFill>
                <a:schemeClr val="tx2"/>
              </a:solidFill>
            </a:endParaRPr>
          </a:p>
          <a:p>
            <a:pPr defTabSz="360000"/>
            <a:r>
              <a:rPr lang="en-US" sz="900" dirty="0">
                <a:solidFill>
                  <a:schemeClr val="tx2"/>
                </a:solidFill>
              </a:rPr>
              <a:t>I_b_UserMemory_UID 	:= False (not relevant)</a:t>
            </a:r>
          </a:p>
          <a:p>
            <a:pPr defTabSz="360000"/>
            <a:r>
              <a:rPr lang="en-US" sz="900" dirty="0">
                <a:solidFill>
                  <a:schemeClr val="tx2"/>
                </a:solidFill>
                <a:sym typeface="Wingdings" panose="05000000000000000000" pitchFamily="2" charset="2"/>
              </a:rPr>
              <a:t>I_b_EPC 			:= True (access to UII/EPC Code)</a:t>
            </a:r>
          </a:p>
          <a:p>
            <a:pPr defTabSz="360000"/>
            <a:r>
              <a:rPr lang="en-US" sz="900" dirty="0">
                <a:solidFill>
                  <a:schemeClr val="tx2"/>
                </a:solidFill>
                <a:sym typeface="Wingdings" panose="05000000000000000000" pitchFamily="2" charset="2"/>
              </a:rPr>
              <a:t>I_b_StartRead 		:= True (Start read process with positive edge)</a:t>
            </a:r>
          </a:p>
          <a:p>
            <a:pPr defTabSz="360000"/>
            <a:r>
              <a:rPr lang="en-US" sz="900" dirty="0">
                <a:solidFill>
                  <a:schemeClr val="tx2"/>
                </a:solidFill>
                <a:sym typeface="Wingdings" panose="05000000000000000000" pitchFamily="2" charset="2"/>
              </a:rPr>
              <a:t>O_b_Busy			= False (no command active)</a:t>
            </a:r>
          </a:p>
          <a:p>
            <a:pPr defTabSz="360000"/>
            <a:r>
              <a:rPr lang="en-US" sz="900" dirty="0">
                <a:solidFill>
                  <a:schemeClr val="tx2"/>
                </a:solidFill>
                <a:sym typeface="Wingdings" panose="05000000000000000000" pitchFamily="2" charset="2"/>
              </a:rPr>
              <a:t>O_b_Done 			= True</a:t>
            </a:r>
          </a:p>
          <a:p>
            <a:pPr defTabSz="360000"/>
            <a:r>
              <a:rPr lang="en-US" sz="900" dirty="0">
                <a:solidFill>
                  <a:schemeClr val="tx2"/>
                </a:solidFill>
                <a:sym typeface="Wingdings" panose="05000000000000000000" pitchFamily="2" charset="2"/>
              </a:rPr>
              <a:t>O_b_Finish 			= True</a:t>
            </a:r>
          </a:p>
          <a:p>
            <a:pPr defTabSz="360000"/>
            <a:r>
              <a:rPr lang="en-US" sz="900" dirty="0">
                <a:solidFill>
                  <a:schemeClr val="tx2"/>
                </a:solidFill>
                <a:sym typeface="Wingdings" panose="05000000000000000000" pitchFamily="2" charset="2"/>
              </a:rPr>
              <a:t>O_b_NoDataCarrier		= True</a:t>
            </a:r>
          </a:p>
          <a:p>
            <a:pPr defTabSz="360000"/>
            <a:r>
              <a:rPr lang="en-US" sz="900" dirty="0">
                <a:solidFill>
                  <a:schemeClr val="tx2"/>
                </a:solidFill>
                <a:sym typeface="Wingdings" panose="05000000000000000000" pitchFamily="2" charset="2"/>
              </a:rPr>
              <a:t>O_b_Error			= False</a:t>
            </a:r>
          </a:p>
        </p:txBody>
      </p:sp>
      <p:sp>
        <p:nvSpPr>
          <p:cNvPr id="17" name="Interaktive Schaltfläche: Zur Startseite wechseln 16">
            <a:hlinkClick r:id="rId2" action="ppaction://hlinksldjump" highlightClick="1"/>
            <a:extLst>
              <a:ext uri="{FF2B5EF4-FFF2-40B4-BE49-F238E27FC236}">
                <a16:creationId xmlns:a16="http://schemas.microsoft.com/office/drawing/2014/main" id="{0B86AC26-5358-43E0-9C38-4ABA903CA122}"/>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feld 19">
            <a:extLst>
              <a:ext uri="{FF2B5EF4-FFF2-40B4-BE49-F238E27FC236}">
                <a16:creationId xmlns:a16="http://schemas.microsoft.com/office/drawing/2014/main" id="{8E60D220-7A07-42EF-9363-7D5FC79A46A7}"/>
              </a:ext>
            </a:extLst>
          </p:cNvPr>
          <p:cNvSpPr txBox="1"/>
          <p:nvPr/>
        </p:nvSpPr>
        <p:spPr>
          <a:xfrm>
            <a:off x="147929" y="4347162"/>
            <a:ext cx="1467045" cy="765200"/>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Start read process:</a:t>
            </a:r>
          </a:p>
          <a:p>
            <a:r>
              <a:rPr lang="en-US" sz="900" dirty="0">
                <a:solidFill>
                  <a:schemeClr val="tx2"/>
                </a:solidFill>
              </a:rPr>
              <a:t>SingleEnhanced 	:= False</a:t>
            </a:r>
          </a:p>
          <a:p>
            <a:r>
              <a:rPr lang="en-US" sz="900" dirty="0">
                <a:solidFill>
                  <a:schemeClr val="tx2"/>
                </a:solidFill>
              </a:rPr>
              <a:t>User_UID 	:= False</a:t>
            </a:r>
          </a:p>
          <a:p>
            <a:r>
              <a:rPr lang="en-US" sz="900" dirty="0">
                <a:solidFill>
                  <a:schemeClr val="tx2"/>
                </a:solidFill>
              </a:rPr>
              <a:t>EPC 	:= True</a:t>
            </a:r>
          </a:p>
          <a:p>
            <a:r>
              <a:rPr lang="en-US" sz="900" dirty="0">
                <a:solidFill>
                  <a:schemeClr val="tx2"/>
                </a:solidFill>
              </a:rPr>
              <a:t>StartRead 	:= True</a:t>
            </a:r>
          </a:p>
        </p:txBody>
      </p:sp>
      <p:sp>
        <p:nvSpPr>
          <p:cNvPr id="30" name="Textfeld 29">
            <a:extLst>
              <a:ext uri="{FF2B5EF4-FFF2-40B4-BE49-F238E27FC236}">
                <a16:creationId xmlns:a16="http://schemas.microsoft.com/office/drawing/2014/main" id="{4C13D0B5-8A58-4177-A751-A42F6D094F98}"/>
              </a:ext>
            </a:extLst>
          </p:cNvPr>
          <p:cNvSpPr txBox="1"/>
          <p:nvPr/>
        </p:nvSpPr>
        <p:spPr>
          <a:xfrm>
            <a:off x="1979712" y="4362693"/>
            <a:ext cx="1980862" cy="10421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End read process:</a:t>
            </a:r>
          </a:p>
          <a:p>
            <a:r>
              <a:rPr lang="en-US" sz="900" dirty="0">
                <a:solidFill>
                  <a:schemeClr val="tx2"/>
                </a:solidFill>
              </a:rPr>
              <a:t>Busy 	= False</a:t>
            </a:r>
          </a:p>
          <a:p>
            <a:r>
              <a:rPr lang="en-US" sz="900" dirty="0">
                <a:solidFill>
                  <a:schemeClr val="tx2"/>
                </a:solidFill>
              </a:rPr>
              <a:t>Done 	= True</a:t>
            </a:r>
          </a:p>
          <a:p>
            <a:r>
              <a:rPr lang="en-US" sz="900" dirty="0">
                <a:solidFill>
                  <a:schemeClr val="tx2"/>
                </a:solidFill>
              </a:rPr>
              <a:t>Finish	= True</a:t>
            </a:r>
          </a:p>
          <a:p>
            <a:r>
              <a:rPr lang="en-US" sz="900" dirty="0">
                <a:solidFill>
                  <a:schemeClr val="tx2"/>
                </a:solidFill>
              </a:rPr>
              <a:t>NoDataCarrier 	= True</a:t>
            </a:r>
          </a:p>
          <a:p>
            <a:r>
              <a:rPr lang="en-US" sz="900" dirty="0">
                <a:solidFill>
                  <a:schemeClr val="tx2"/>
                </a:solidFill>
              </a:rPr>
              <a:t>Status 	= 16#0F</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pic>
        <p:nvPicPr>
          <p:cNvPr id="9" name="Grafik 8">
            <a:extLst>
              <a:ext uri="{FF2B5EF4-FFF2-40B4-BE49-F238E27FC236}">
                <a16:creationId xmlns:a16="http://schemas.microsoft.com/office/drawing/2014/main" id="{900871A7-4E00-4063-808C-31A1CF1E01E6}"/>
              </a:ext>
            </a:extLst>
          </p:cNvPr>
          <p:cNvPicPr>
            <a:picLocks noChangeAspect="1"/>
          </p:cNvPicPr>
          <p:nvPr/>
        </p:nvPicPr>
        <p:blipFill rotWithShape="1">
          <a:blip r:embed="rId3">
            <a:extLst>
              <a:ext uri="{28A0092B-C50C-407E-A947-70E740481C1C}">
                <a14:useLocalDpi xmlns:a14="http://schemas.microsoft.com/office/drawing/2010/main" val="0"/>
              </a:ext>
            </a:extLst>
          </a:blip>
          <a:srcRect t="14001"/>
          <a:stretch/>
        </p:blipFill>
        <p:spPr>
          <a:xfrm>
            <a:off x="180000" y="1914503"/>
            <a:ext cx="4320000" cy="2224869"/>
          </a:xfrm>
          <a:prstGeom prst="rect">
            <a:avLst/>
          </a:prstGeom>
        </p:spPr>
      </p:pic>
      <p:cxnSp>
        <p:nvCxnSpPr>
          <p:cNvPr id="16" name="Gerade Verbindung mit Pfeil 15"/>
          <p:cNvCxnSpPr>
            <a:cxnSpLocks/>
            <a:stCxn id="20" idx="0"/>
          </p:cNvCxnSpPr>
          <p:nvPr/>
        </p:nvCxnSpPr>
        <p:spPr>
          <a:xfrm flipV="1">
            <a:off x="881452" y="2832361"/>
            <a:ext cx="966750" cy="151480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9" name="Gerade Verbindung mit Pfeil 38">
            <a:extLst>
              <a:ext uri="{FF2B5EF4-FFF2-40B4-BE49-F238E27FC236}">
                <a16:creationId xmlns:a16="http://schemas.microsoft.com/office/drawing/2014/main" id="{CF7B426D-933E-457F-9776-4DCB788AB01C}"/>
              </a:ext>
            </a:extLst>
          </p:cNvPr>
          <p:cNvCxnSpPr>
            <a:cxnSpLocks/>
            <a:stCxn id="30" idx="0"/>
          </p:cNvCxnSpPr>
          <p:nvPr/>
        </p:nvCxnSpPr>
        <p:spPr>
          <a:xfrm flipV="1">
            <a:off x="2970143" y="3850594"/>
            <a:ext cx="1169809" cy="51209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Gerade Verbindung mit Pfeil 14"/>
          <p:cNvCxnSpPr>
            <a:cxnSpLocks/>
            <a:stCxn id="30" idx="0"/>
          </p:cNvCxnSpPr>
          <p:nvPr/>
        </p:nvCxnSpPr>
        <p:spPr>
          <a:xfrm flipV="1">
            <a:off x="2970143" y="3284984"/>
            <a:ext cx="1169809" cy="107770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Gerade Verbindung mit Pfeil 17">
            <a:extLst>
              <a:ext uri="{FF2B5EF4-FFF2-40B4-BE49-F238E27FC236}">
                <a16:creationId xmlns:a16="http://schemas.microsoft.com/office/drawing/2014/main" id="{CEA072B3-1F85-4E0B-A9E4-4F666BFA3AA7}"/>
              </a:ext>
            </a:extLst>
          </p:cNvPr>
          <p:cNvCxnSpPr>
            <a:cxnSpLocks/>
            <a:stCxn id="30" idx="0"/>
          </p:cNvCxnSpPr>
          <p:nvPr/>
        </p:nvCxnSpPr>
        <p:spPr>
          <a:xfrm flipV="1">
            <a:off x="2970143" y="3501009"/>
            <a:ext cx="1169809" cy="86168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7969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33</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2: Single Read UII/EPC</a:t>
            </a:r>
          </a:p>
          <a:p>
            <a:pPr marL="0" indent="0">
              <a:buNone/>
            </a:pPr>
            <a:endParaRPr lang="de-DE" dirty="0"/>
          </a:p>
        </p:txBody>
      </p:sp>
      <p:sp>
        <p:nvSpPr>
          <p:cNvPr id="15" name="Textfeld 14"/>
          <p:cNvSpPr txBox="1"/>
          <p:nvPr/>
        </p:nvSpPr>
        <p:spPr>
          <a:xfrm>
            <a:off x="101574" y="5346000"/>
            <a:ext cx="4320000" cy="1200329"/>
          </a:xfrm>
          <a:prstGeom prst="rect">
            <a:avLst/>
          </a:prstGeom>
          <a:noFill/>
          <a:ln>
            <a:solidFill>
              <a:schemeClr val="tx2"/>
            </a:solidFill>
          </a:ln>
        </p:spPr>
        <p:txBody>
          <a:bodyPr wrap="square" rtlCol="0">
            <a:spAutoFit/>
          </a:bodyPr>
          <a:lstStyle/>
          <a:p>
            <a:r>
              <a:rPr lang="en-US" sz="1200" dirty="0"/>
              <a:t>Data carrier identified and UII/EPC code read in:</a:t>
            </a:r>
          </a:p>
          <a:p>
            <a:r>
              <a:rPr lang="en-US" sz="1200" dirty="0"/>
              <a:t>O_b_Done		= True</a:t>
            </a:r>
          </a:p>
          <a:p>
            <a:r>
              <a:rPr lang="en-US" sz="1200" dirty="0"/>
              <a:t>O_b_NoDataCarrier	= False</a:t>
            </a:r>
          </a:p>
          <a:p>
            <a:r>
              <a:rPr lang="en-US" sz="1200" dirty="0"/>
              <a:t>O_b_Busy		= False</a:t>
            </a:r>
          </a:p>
          <a:p>
            <a:r>
              <a:rPr lang="en-US" sz="1200" dirty="0"/>
              <a:t>O_b_Finish		= True</a:t>
            </a:r>
          </a:p>
          <a:p>
            <a:r>
              <a:rPr lang="en-US" sz="1200" dirty="0"/>
              <a:t>O_B_Status 		= 16#0F</a:t>
            </a:r>
          </a:p>
        </p:txBody>
      </p:sp>
      <p:sp>
        <p:nvSpPr>
          <p:cNvPr id="16" name="Textfeld 15"/>
          <p:cNvSpPr txBox="1"/>
          <p:nvPr/>
        </p:nvSpPr>
        <p:spPr>
          <a:xfrm>
            <a:off x="4708280" y="5345999"/>
            <a:ext cx="4320000" cy="1200329"/>
          </a:xfrm>
          <a:prstGeom prst="rect">
            <a:avLst/>
          </a:prstGeom>
          <a:noFill/>
          <a:ln>
            <a:solidFill>
              <a:schemeClr val="tx2"/>
            </a:solidFill>
          </a:ln>
        </p:spPr>
        <p:txBody>
          <a:bodyPr wrap="square" rtlCol="0">
            <a:spAutoFit/>
          </a:bodyPr>
          <a:lstStyle/>
          <a:p>
            <a:r>
              <a:rPr lang="en-US" sz="1200" dirty="0"/>
              <a:t>No data carrier identified:</a:t>
            </a:r>
          </a:p>
          <a:p>
            <a:r>
              <a:rPr lang="en-US" sz="1200" dirty="0"/>
              <a:t>O_b_Done		= True</a:t>
            </a:r>
          </a:p>
          <a:p>
            <a:r>
              <a:rPr lang="en-US" sz="1200" dirty="0"/>
              <a:t>O_b_NoDataCarrier	= True</a:t>
            </a:r>
          </a:p>
          <a:p>
            <a:r>
              <a:rPr lang="en-US" sz="1200" dirty="0"/>
              <a:t>O_b_Busy		= False</a:t>
            </a:r>
          </a:p>
          <a:p>
            <a:r>
              <a:rPr lang="en-US" sz="1200" dirty="0"/>
              <a:t>O_b_Finish		= True</a:t>
            </a:r>
          </a:p>
          <a:p>
            <a:r>
              <a:rPr lang="en-US" sz="1200" dirty="0"/>
              <a:t>O_B_Status 		= 16#0F</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80289417-3670-4438-8AF3-4E0DDA0484F5}"/>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fik 8">
            <a:extLst>
              <a:ext uri="{FF2B5EF4-FFF2-40B4-BE49-F238E27FC236}">
                <a16:creationId xmlns:a16="http://schemas.microsoft.com/office/drawing/2014/main" id="{B943904D-E536-4F5C-8CBB-2B57A627CC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574" y="1853697"/>
            <a:ext cx="3340341" cy="3410597"/>
          </a:xfrm>
          <a:prstGeom prst="rect">
            <a:avLst/>
          </a:prstGeom>
        </p:spPr>
      </p:pic>
      <p:pic>
        <p:nvPicPr>
          <p:cNvPr id="13" name="Grafik 12">
            <a:extLst>
              <a:ext uri="{FF2B5EF4-FFF2-40B4-BE49-F238E27FC236}">
                <a16:creationId xmlns:a16="http://schemas.microsoft.com/office/drawing/2014/main" id="{43A050BE-C624-4D73-A8C6-ADA9A5F8A3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24106" y="1853697"/>
            <a:ext cx="3404174" cy="3410597"/>
          </a:xfrm>
          <a:prstGeom prst="rect">
            <a:avLst/>
          </a:prstGeom>
        </p:spPr>
      </p:pic>
    </p:spTree>
    <p:extLst>
      <p:ext uri="{BB962C8B-B14F-4D97-AF65-F5344CB8AC3E}">
        <p14:creationId xmlns:p14="http://schemas.microsoft.com/office/powerpoint/2010/main" val="3582199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BDACE1B2-4E3E-41C6-8310-AF37724537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781" y="1859339"/>
            <a:ext cx="2991973" cy="4638159"/>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34</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2: Single Read UII/EPC</a:t>
            </a:r>
          </a:p>
          <a:p>
            <a:pPr marL="0" indent="0">
              <a:buNone/>
            </a:pPr>
            <a:endParaRPr lang="de-DE" dirty="0"/>
          </a:p>
        </p:txBody>
      </p:sp>
      <p:sp>
        <p:nvSpPr>
          <p:cNvPr id="15" name="Textfeld 14"/>
          <p:cNvSpPr txBox="1"/>
          <p:nvPr/>
        </p:nvSpPr>
        <p:spPr>
          <a:xfrm>
            <a:off x="3275856" y="1859340"/>
            <a:ext cx="5699592" cy="1754326"/>
          </a:xfrm>
          <a:prstGeom prst="rect">
            <a:avLst/>
          </a:prstGeom>
          <a:noFill/>
          <a:ln>
            <a:solidFill>
              <a:schemeClr val="tx2"/>
            </a:solidFill>
          </a:ln>
        </p:spPr>
        <p:txBody>
          <a:bodyPr wrap="square" rtlCol="0">
            <a:spAutoFit/>
          </a:bodyPr>
          <a:lstStyle/>
          <a:p>
            <a:r>
              <a:rPr lang="en-US" sz="1200" dirty="0"/>
              <a:t>Data carrier identified and UII/EPC code read in</a:t>
            </a:r>
          </a:p>
          <a:p>
            <a:r>
              <a:rPr lang="en-US" sz="1200" dirty="0"/>
              <a:t>DB Head1Data.ReadData.ReadData[x]</a:t>
            </a:r>
          </a:p>
          <a:p>
            <a:r>
              <a:rPr lang="en-US" sz="1200" dirty="0"/>
              <a:t>ReadData[0] ...[1] 	</a:t>
            </a:r>
            <a:r>
              <a:rPr lang="en-US" sz="1200" dirty="0">
                <a:sym typeface="Wingdings" panose="05000000000000000000" pitchFamily="2" charset="2"/>
              </a:rPr>
              <a:t></a:t>
            </a:r>
            <a:r>
              <a:rPr lang="en-US" sz="1200" dirty="0"/>
              <a:t> Length of UII/EPC information; 16#000E = 14 bytes 		(2 bytes PC Word + 12 bytes UII/EPC Code)</a:t>
            </a:r>
          </a:p>
          <a:p>
            <a:r>
              <a:rPr lang="en-US" sz="1200" dirty="0"/>
              <a:t>ReadData[2] ...[3] 	</a:t>
            </a:r>
            <a:r>
              <a:rPr lang="en-US" sz="1200" dirty="0">
                <a:sym typeface="Wingdings" panose="05000000000000000000" pitchFamily="2" charset="2"/>
              </a:rPr>
              <a:t></a:t>
            </a:r>
            <a:r>
              <a:rPr lang="en-US" sz="1200" dirty="0"/>
              <a:t> PC Word (contains additional information about the 		UII/EPC code)</a:t>
            </a:r>
          </a:p>
          <a:p>
            <a:r>
              <a:rPr lang="en-US" sz="1200" dirty="0"/>
              <a:t>ReadData[4] ...[15] 	</a:t>
            </a:r>
            <a:r>
              <a:rPr lang="en-US" sz="1200" dirty="0">
                <a:sym typeface="Wingdings" panose="05000000000000000000" pitchFamily="2" charset="2"/>
              </a:rPr>
              <a:t></a:t>
            </a:r>
            <a:r>
              <a:rPr lang="en-US" sz="1200" dirty="0"/>
              <a:t> UII/EPC code; length could be variable and 			dependents on the initial programming of the data 			carrier</a:t>
            </a:r>
          </a:p>
        </p:txBody>
      </p:sp>
      <p:sp>
        <p:nvSpPr>
          <p:cNvPr id="13" name="Rechteck 12"/>
          <p:cNvSpPr/>
          <p:nvPr/>
        </p:nvSpPr>
        <p:spPr>
          <a:xfrm>
            <a:off x="2483768" y="2564905"/>
            <a:ext cx="641986" cy="367240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3" action="ppaction://hlinksldjump" highlightClick="1"/>
            <a:extLst>
              <a:ext uri="{FF2B5EF4-FFF2-40B4-BE49-F238E27FC236}">
                <a16:creationId xmlns:a16="http://schemas.microsoft.com/office/drawing/2014/main" id="{33AF24CB-9F94-49F3-97EF-E01C38911F2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560228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4253E949-F4D0-4CB0-82CD-A7236B12CFC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740" y="1859340"/>
            <a:ext cx="3111385" cy="1561350"/>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35</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2: Single Read UII/EPC</a:t>
            </a:r>
          </a:p>
          <a:p>
            <a:pPr marL="0" indent="0">
              <a:buNone/>
            </a:pPr>
            <a:endParaRPr lang="de-DE" dirty="0"/>
          </a:p>
        </p:txBody>
      </p:sp>
      <p:sp>
        <p:nvSpPr>
          <p:cNvPr id="15" name="Textfeld 14"/>
          <p:cNvSpPr txBox="1"/>
          <p:nvPr/>
        </p:nvSpPr>
        <p:spPr>
          <a:xfrm>
            <a:off x="3275856" y="1859340"/>
            <a:ext cx="5699592" cy="4339650"/>
          </a:xfrm>
          <a:prstGeom prst="rect">
            <a:avLst/>
          </a:prstGeom>
          <a:noFill/>
          <a:ln>
            <a:solidFill>
              <a:schemeClr val="tx2"/>
            </a:solidFill>
          </a:ln>
        </p:spPr>
        <p:txBody>
          <a:bodyPr wrap="square" rtlCol="0">
            <a:spAutoFit/>
          </a:bodyPr>
          <a:lstStyle/>
          <a:p>
            <a:r>
              <a:rPr lang="en-US" sz="1200" dirty="0"/>
              <a:t>Data carrier identified and UII/EPC read in; additional information about data carrier access</a:t>
            </a:r>
          </a:p>
          <a:p>
            <a:r>
              <a:rPr lang="en-US" sz="1200" dirty="0"/>
              <a:t>DB Head1Data.TagInformation.TagInformation[x]</a:t>
            </a:r>
          </a:p>
          <a:p>
            <a:r>
              <a:rPr lang="en-US" sz="1200" dirty="0"/>
              <a:t>TagInformation[0] 	</a:t>
            </a:r>
            <a:r>
              <a:rPr lang="en-US" sz="1200" dirty="0">
                <a:sym typeface="Wingdings" panose="05000000000000000000" pitchFamily="2" charset="2"/>
              </a:rPr>
              <a:t></a:t>
            </a:r>
            <a:r>
              <a:rPr lang="en-US" sz="1200" dirty="0"/>
              <a:t> Information type; always 16#01</a:t>
            </a:r>
          </a:p>
          <a:p>
            <a:r>
              <a:rPr lang="en-US" sz="1200" dirty="0"/>
              <a:t>TagInformation[1] 	</a:t>
            </a:r>
            <a:r>
              <a:rPr lang="en-US" sz="1200" dirty="0">
                <a:sym typeface="Wingdings" panose="05000000000000000000" pitchFamily="2" charset="2"/>
              </a:rPr>
              <a:t></a:t>
            </a:r>
            <a:r>
              <a:rPr lang="en-US" sz="1200" dirty="0"/>
              <a:t> RSSI value; signal strength between 16#00 (weak) 			and 16#64 (good); value range between 0 and 100</a:t>
            </a:r>
          </a:p>
          <a:p>
            <a:r>
              <a:rPr lang="en-US" sz="1200" dirty="0"/>
              <a:t>TagInformation[2] 	</a:t>
            </a:r>
            <a:r>
              <a:rPr lang="en-US" sz="1200" dirty="0">
                <a:sym typeface="Wingdings" panose="05000000000000000000" pitchFamily="2" charset="2"/>
              </a:rPr>
              <a:t></a:t>
            </a:r>
            <a:r>
              <a:rPr lang="en-US" sz="1200" dirty="0"/>
              <a:t> Channel number of the transmission channels on 			which the data carrier was accessed (parameters CD 			and NC)</a:t>
            </a:r>
          </a:p>
          <a:p>
            <a:r>
              <a:rPr lang="en-US" sz="1200" dirty="0"/>
              <a:t>TagInformation[3]...[4] 	</a:t>
            </a:r>
            <a:r>
              <a:rPr lang="en-US" sz="1200" dirty="0">
                <a:sym typeface="Wingdings" panose="05000000000000000000" pitchFamily="2" charset="2"/>
              </a:rPr>
              <a:t></a:t>
            </a:r>
            <a:r>
              <a:rPr lang="en-US" sz="1200" dirty="0"/>
              <a:t> Transmission power level at which the data carrier 			was accessed</a:t>
            </a:r>
          </a:p>
          <a:p>
            <a:endParaRPr lang="en-US" sz="1200" dirty="0">
              <a:sym typeface="Wingdings" panose="05000000000000000000" pitchFamily="2" charset="2"/>
            </a:endParaRPr>
          </a:p>
          <a:p>
            <a:r>
              <a:rPr lang="en-US" sz="1200" dirty="0">
                <a:sym typeface="Wingdings" panose="05000000000000000000" pitchFamily="2" charset="2"/>
              </a:rPr>
              <a:t>When using the MultiFrame protocol, the transmission of additional information about the data carrier access must be activated via the IF parameter (IF := 16#01). The additional information is transmitted in a separate telegram with the status value 16#0B directly after the information received from the data carrier (status 16#00 telegram).</a:t>
            </a:r>
          </a:p>
          <a:p>
            <a:endParaRPr lang="en-US" sz="1200" dirty="0">
              <a:sym typeface="Wingdings" panose="05000000000000000000" pitchFamily="2" charset="2"/>
            </a:endParaRPr>
          </a:p>
          <a:p>
            <a:r>
              <a:rPr lang="en-US" sz="1200" dirty="0">
                <a:sym typeface="Wingdings" panose="05000000000000000000" pitchFamily="2" charset="2"/>
              </a:rPr>
              <a:t>The additional information can be used to estimate the quality of data carrier access. Small values of the RSSI mean a lower quality or a greater distance.</a:t>
            </a:r>
          </a:p>
          <a:p>
            <a:endParaRPr lang="en-US" sz="1200" dirty="0">
              <a:sym typeface="Wingdings" panose="05000000000000000000" pitchFamily="2" charset="2"/>
            </a:endParaRPr>
          </a:p>
          <a:p>
            <a:r>
              <a:rPr lang="en-US" sz="1200" dirty="0">
                <a:sym typeface="Wingdings" panose="05000000000000000000" pitchFamily="2" charset="2"/>
              </a:rPr>
              <a:t>When using several power levels (parameter PT), the additional information can be used to find out at which power level the data carrier was identified</a:t>
            </a:r>
          </a:p>
        </p:txBody>
      </p:sp>
      <p:sp>
        <p:nvSpPr>
          <p:cNvPr id="13" name="Rechteck 12"/>
          <p:cNvSpPr/>
          <p:nvPr/>
        </p:nvSpPr>
        <p:spPr>
          <a:xfrm>
            <a:off x="2627784" y="2276872"/>
            <a:ext cx="584342" cy="114381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3" action="ppaction://hlinksldjump" highlightClick="1"/>
            <a:extLst>
              <a:ext uri="{FF2B5EF4-FFF2-40B4-BE49-F238E27FC236}">
                <a16:creationId xmlns:a16="http://schemas.microsoft.com/office/drawing/2014/main" id="{33AF24CB-9F94-49F3-97EF-E01C38911F2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12155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FBE236CE-1EAA-4900-9EEC-2D7DB387F9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3428999"/>
            <a:ext cx="3096344" cy="1312581"/>
          </a:xfrm>
          <a:prstGeom prst="rect">
            <a:avLst/>
          </a:prstGeom>
        </p:spPr>
      </p:pic>
      <p:pic>
        <p:nvPicPr>
          <p:cNvPr id="8" name="Grafik 7">
            <a:extLst>
              <a:ext uri="{FF2B5EF4-FFF2-40B4-BE49-F238E27FC236}">
                <a16:creationId xmlns:a16="http://schemas.microsoft.com/office/drawing/2014/main" id="{30FD2586-FD61-4FC0-914B-100D071EE4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4" y="1859339"/>
            <a:ext cx="3096344" cy="1372243"/>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36</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2: Single Read UII/EPC</a:t>
            </a:r>
          </a:p>
        </p:txBody>
      </p:sp>
      <p:sp>
        <p:nvSpPr>
          <p:cNvPr id="15" name="Textfeld 14"/>
          <p:cNvSpPr txBox="1"/>
          <p:nvPr/>
        </p:nvSpPr>
        <p:spPr>
          <a:xfrm>
            <a:off x="3275856" y="1859340"/>
            <a:ext cx="5699592" cy="2492990"/>
          </a:xfrm>
          <a:prstGeom prst="rect">
            <a:avLst/>
          </a:prstGeom>
          <a:noFill/>
          <a:ln>
            <a:solidFill>
              <a:schemeClr val="tx2"/>
            </a:solidFill>
          </a:ln>
        </p:spPr>
        <p:txBody>
          <a:bodyPr wrap="square" rtlCol="0">
            <a:spAutoFit/>
          </a:bodyPr>
          <a:lstStyle/>
          <a:p>
            <a:r>
              <a:rPr lang="en-US" sz="1200" dirty="0"/>
              <a:t>Data carrier identified and UII/EPC code read; number of data carriers identified during the execution of the single command</a:t>
            </a:r>
          </a:p>
          <a:p>
            <a:r>
              <a:rPr lang="en-US" sz="1200" dirty="0"/>
              <a:t>DB Head1Data.NumberTags.NumberTags[x]</a:t>
            </a:r>
          </a:p>
          <a:p>
            <a:r>
              <a:rPr lang="en-US" sz="1200" dirty="0"/>
              <a:t>NumberTags[0]...[3] 	</a:t>
            </a:r>
            <a:r>
              <a:rPr lang="en-US" sz="1200" dirty="0">
                <a:sym typeface="Wingdings" panose="05000000000000000000" pitchFamily="2" charset="2"/>
              </a:rPr>
              <a:t></a:t>
            </a:r>
            <a:r>
              <a:rPr lang="en-US" sz="1200" dirty="0"/>
              <a:t> Number of data carriers in ASCII</a:t>
            </a:r>
          </a:p>
          <a:p>
            <a:endParaRPr lang="en-US" sz="1200" dirty="0"/>
          </a:p>
          <a:p>
            <a:r>
              <a:rPr lang="en-US" sz="1200" dirty="0"/>
              <a:t>NumberTags[0]...[3] 	= 16#30303031 = "0001" = 1 data carrier</a:t>
            </a:r>
          </a:p>
          <a:p>
            <a:r>
              <a:rPr lang="en-US" sz="1200" dirty="0"/>
              <a:t>NumberTags[0]...[3] 	= 16#30303032 = "0002" = 2 data carriers</a:t>
            </a:r>
          </a:p>
          <a:p>
            <a:r>
              <a:rPr lang="en-US" sz="1200" dirty="0"/>
              <a:t>NumberTags[0]...[3] 	= 16#30303033 = "0003" = 3 data carriers</a:t>
            </a:r>
          </a:p>
          <a:p>
            <a:endParaRPr lang="en-US" sz="1200" dirty="0"/>
          </a:p>
          <a:p>
            <a:endParaRPr lang="en-US" sz="1200" dirty="0"/>
          </a:p>
          <a:p>
            <a:endParaRPr lang="en-US" sz="1200" dirty="0"/>
          </a:p>
          <a:p>
            <a:r>
              <a:rPr lang="en-US" sz="1200" dirty="0"/>
              <a:t>NumberTags[0]...[3] 	= 16#30303030 = "0000" = no data carrier</a:t>
            </a:r>
          </a:p>
          <a:p>
            <a:endParaRPr lang="de-DE" sz="1200" dirty="0">
              <a:sym typeface="Wingdings" panose="05000000000000000000" pitchFamily="2" charset="2"/>
            </a:endParaRPr>
          </a:p>
        </p:txBody>
      </p:sp>
      <p:sp>
        <p:nvSpPr>
          <p:cNvPr id="13" name="Rechteck 12"/>
          <p:cNvSpPr/>
          <p:nvPr/>
        </p:nvSpPr>
        <p:spPr>
          <a:xfrm>
            <a:off x="2555776" y="2288021"/>
            <a:ext cx="648072" cy="94356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4" action="ppaction://hlinksldjump" highlightClick="1"/>
            <a:extLst>
              <a:ext uri="{FF2B5EF4-FFF2-40B4-BE49-F238E27FC236}">
                <a16:creationId xmlns:a16="http://schemas.microsoft.com/office/drawing/2014/main" id="{33AF24CB-9F94-49F3-97EF-E01C38911F2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hteck 15">
            <a:extLst>
              <a:ext uri="{FF2B5EF4-FFF2-40B4-BE49-F238E27FC236}">
                <a16:creationId xmlns:a16="http://schemas.microsoft.com/office/drawing/2014/main" id="{2D3E70B9-C959-49B2-98EA-F927B283C180}"/>
              </a:ext>
            </a:extLst>
          </p:cNvPr>
          <p:cNvSpPr/>
          <p:nvPr/>
        </p:nvSpPr>
        <p:spPr>
          <a:xfrm>
            <a:off x="2555776" y="3798018"/>
            <a:ext cx="648072" cy="94356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198080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8BFF7E26-CE11-423C-BCF1-055B194E11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854" y="1876980"/>
            <a:ext cx="3415034" cy="3777446"/>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37</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2: Single Read UII/EPC</a:t>
            </a:r>
          </a:p>
        </p:txBody>
      </p:sp>
      <p:sp>
        <p:nvSpPr>
          <p:cNvPr id="15" name="Textfeld 14"/>
          <p:cNvSpPr txBox="1"/>
          <p:nvPr/>
        </p:nvSpPr>
        <p:spPr>
          <a:xfrm>
            <a:off x="3632418" y="1878249"/>
            <a:ext cx="5400112" cy="1384995"/>
          </a:xfrm>
          <a:prstGeom prst="rect">
            <a:avLst/>
          </a:prstGeom>
          <a:noFill/>
          <a:ln>
            <a:solidFill>
              <a:schemeClr val="tx2"/>
            </a:solidFill>
          </a:ln>
        </p:spPr>
        <p:txBody>
          <a:bodyPr wrap="square" rtlCol="0">
            <a:spAutoFit/>
          </a:bodyPr>
          <a:lstStyle/>
          <a:p>
            <a:r>
              <a:rPr lang="en-US" sz="1200" dirty="0"/>
              <a:t>Output data field: Single Read UII command</a:t>
            </a:r>
          </a:p>
          <a:p>
            <a:r>
              <a:rPr lang="en-US" sz="1200" dirty="0"/>
              <a:t>OUTDATA.OUTDATA[x]</a:t>
            </a:r>
          </a:p>
          <a:p>
            <a:r>
              <a:rPr lang="en-US" sz="1200" dirty="0"/>
              <a:t>Output data field:</a:t>
            </a:r>
          </a:p>
          <a:p>
            <a:r>
              <a:rPr lang="en-US" sz="1200" dirty="0"/>
              <a:t>OUTDATA[0] </a:t>
            </a:r>
            <a:r>
              <a:rPr lang="en-US" sz="1200" dirty="0">
                <a:sym typeface="Wingdings" panose="05000000000000000000" pitchFamily="2" charset="2"/>
              </a:rPr>
              <a:t></a:t>
            </a:r>
            <a:r>
              <a:rPr lang="en-US" sz="1200" dirty="0"/>
              <a:t> Control Byte</a:t>
            </a:r>
          </a:p>
          <a:p>
            <a:r>
              <a:rPr lang="en-US" sz="1200" dirty="0"/>
              <a:t>OUTDATA[1] </a:t>
            </a:r>
            <a:r>
              <a:rPr lang="en-US" sz="1200" dirty="0">
                <a:sym typeface="Wingdings" panose="05000000000000000000" pitchFamily="2" charset="2"/>
              </a:rPr>
              <a:t></a:t>
            </a:r>
            <a:r>
              <a:rPr lang="en-US" sz="1200" dirty="0"/>
              <a:t> not used</a:t>
            </a:r>
          </a:p>
          <a:p>
            <a:r>
              <a:rPr lang="en-US" sz="1200" dirty="0"/>
              <a:t>OUTDATA[2] </a:t>
            </a:r>
            <a:r>
              <a:rPr lang="en-US" sz="1200" dirty="0">
                <a:sym typeface="Wingdings" panose="05000000000000000000" pitchFamily="2" charset="2"/>
              </a:rPr>
              <a:t></a:t>
            </a:r>
            <a:r>
              <a:rPr lang="en-US" sz="1200" dirty="0"/>
              <a:t> Command code; 16#D2 = Single Read UII</a:t>
            </a:r>
          </a:p>
          <a:p>
            <a:r>
              <a:rPr lang="en-US" sz="1200" dirty="0"/>
              <a:t>OUTDATA[3]...[x] </a:t>
            </a:r>
            <a:r>
              <a:rPr lang="en-US" sz="1200" dirty="0">
                <a:sym typeface="Wingdings" panose="05000000000000000000" pitchFamily="2" charset="2"/>
              </a:rPr>
              <a:t></a:t>
            </a:r>
            <a:r>
              <a:rPr lang="en-US" sz="1200" dirty="0"/>
              <a:t> not used</a:t>
            </a:r>
          </a:p>
        </p:txBody>
      </p:sp>
      <p:sp>
        <p:nvSpPr>
          <p:cNvPr id="13" name="Rechteck 12"/>
          <p:cNvSpPr/>
          <p:nvPr/>
        </p:nvSpPr>
        <p:spPr>
          <a:xfrm>
            <a:off x="2771800" y="2420888"/>
            <a:ext cx="792088" cy="323353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teraktive Schaltfläche: Zur Startseite wechseln 9">
            <a:hlinkClick r:id="rId3" action="ppaction://hlinksldjump" highlightClick="1"/>
            <a:extLst>
              <a:ext uri="{FF2B5EF4-FFF2-40B4-BE49-F238E27FC236}">
                <a16:creationId xmlns:a16="http://schemas.microsoft.com/office/drawing/2014/main" id="{FBCD4CDA-7365-4342-A1BF-9901D10BBD4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50435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DB7DE62E-5C86-41CC-9631-3C911E4C62A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45526"/>
            <a:ext cx="8700772" cy="4706975"/>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38</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2: Single Read UII/EPC</a:t>
            </a:r>
          </a:p>
        </p:txBody>
      </p:sp>
      <p:sp>
        <p:nvSpPr>
          <p:cNvPr id="12" name="Rechteck 11">
            <a:extLst>
              <a:ext uri="{FF2B5EF4-FFF2-40B4-BE49-F238E27FC236}">
                <a16:creationId xmlns:a16="http://schemas.microsoft.com/office/drawing/2014/main" id="{84EB6058-94EE-45C7-B044-0D42F727F121}"/>
              </a:ext>
            </a:extLst>
          </p:cNvPr>
          <p:cNvSpPr/>
          <p:nvPr/>
        </p:nvSpPr>
        <p:spPr>
          <a:xfrm>
            <a:off x="406766" y="3728016"/>
            <a:ext cx="1644954" cy="58580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a:extLst>
              <a:ext uri="{FF2B5EF4-FFF2-40B4-BE49-F238E27FC236}">
                <a16:creationId xmlns:a16="http://schemas.microsoft.com/office/drawing/2014/main" id="{F4F8E8F0-57DE-46C2-AC48-BCCE388010F9}"/>
              </a:ext>
            </a:extLst>
          </p:cNvPr>
          <p:cNvSpPr/>
          <p:nvPr/>
        </p:nvSpPr>
        <p:spPr>
          <a:xfrm>
            <a:off x="406766" y="4334797"/>
            <a:ext cx="1644954" cy="82239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6" name="Gerade Verbindung mit Pfeil 15">
            <a:extLst>
              <a:ext uri="{FF2B5EF4-FFF2-40B4-BE49-F238E27FC236}">
                <a16:creationId xmlns:a16="http://schemas.microsoft.com/office/drawing/2014/main" id="{DF0A29D8-6931-4021-8E18-8C0264A103AF}"/>
              </a:ext>
            </a:extLst>
          </p:cNvPr>
          <p:cNvCxnSpPr>
            <a:cxnSpLocks/>
          </p:cNvCxnSpPr>
          <p:nvPr/>
        </p:nvCxnSpPr>
        <p:spPr>
          <a:xfrm flipH="1">
            <a:off x="755576" y="2544182"/>
            <a:ext cx="504056"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Rechteck 16">
            <a:extLst>
              <a:ext uri="{FF2B5EF4-FFF2-40B4-BE49-F238E27FC236}">
                <a16:creationId xmlns:a16="http://schemas.microsoft.com/office/drawing/2014/main" id="{B5C3370A-329E-4A1D-8297-6E1193E86E7C}"/>
              </a:ext>
            </a:extLst>
          </p:cNvPr>
          <p:cNvSpPr/>
          <p:nvPr/>
        </p:nvSpPr>
        <p:spPr>
          <a:xfrm>
            <a:off x="4089043" y="2681795"/>
            <a:ext cx="770989" cy="189933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a:extLst>
              <a:ext uri="{FF2B5EF4-FFF2-40B4-BE49-F238E27FC236}">
                <a16:creationId xmlns:a16="http://schemas.microsoft.com/office/drawing/2014/main" id="{52A980EC-2F81-43C7-9C56-7079E26F80AD}"/>
              </a:ext>
            </a:extLst>
          </p:cNvPr>
          <p:cNvSpPr/>
          <p:nvPr/>
        </p:nvSpPr>
        <p:spPr>
          <a:xfrm>
            <a:off x="3995936" y="1846872"/>
            <a:ext cx="1584176" cy="57401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Interaktive Schaltfläche: Zur Startseite wechseln 12">
            <a:hlinkClick r:id="rId3" action="ppaction://hlinksldjump" highlightClick="1"/>
            <a:extLst>
              <a:ext uri="{FF2B5EF4-FFF2-40B4-BE49-F238E27FC236}">
                <a16:creationId xmlns:a16="http://schemas.microsoft.com/office/drawing/2014/main" id="{C6C0AB13-8D7E-4752-9609-3617F473A32B}"/>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hteck 18">
            <a:extLst>
              <a:ext uri="{FF2B5EF4-FFF2-40B4-BE49-F238E27FC236}">
                <a16:creationId xmlns:a16="http://schemas.microsoft.com/office/drawing/2014/main" id="{2C37068E-AD33-4471-9A09-A6456C4BBC87}"/>
              </a:ext>
            </a:extLst>
          </p:cNvPr>
          <p:cNvSpPr/>
          <p:nvPr/>
        </p:nvSpPr>
        <p:spPr>
          <a:xfrm>
            <a:off x="5693221" y="2681795"/>
            <a:ext cx="770989" cy="13232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444102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1E98D01E-696A-452F-8066-53D355BE76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40668"/>
            <a:ext cx="8629730" cy="4707711"/>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39</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2: Single Read UII/EPC</a:t>
            </a:r>
          </a:p>
        </p:txBody>
      </p:sp>
      <p:sp>
        <p:nvSpPr>
          <p:cNvPr id="12" name="Rechteck 11">
            <a:extLst>
              <a:ext uri="{FF2B5EF4-FFF2-40B4-BE49-F238E27FC236}">
                <a16:creationId xmlns:a16="http://schemas.microsoft.com/office/drawing/2014/main" id="{84EB6058-94EE-45C7-B044-0D42F727F121}"/>
              </a:ext>
            </a:extLst>
          </p:cNvPr>
          <p:cNvSpPr/>
          <p:nvPr/>
        </p:nvSpPr>
        <p:spPr>
          <a:xfrm>
            <a:off x="406766" y="3728016"/>
            <a:ext cx="1644954" cy="58580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a:extLst>
              <a:ext uri="{FF2B5EF4-FFF2-40B4-BE49-F238E27FC236}">
                <a16:creationId xmlns:a16="http://schemas.microsoft.com/office/drawing/2014/main" id="{F4F8E8F0-57DE-46C2-AC48-BCCE388010F9}"/>
              </a:ext>
            </a:extLst>
          </p:cNvPr>
          <p:cNvSpPr/>
          <p:nvPr/>
        </p:nvSpPr>
        <p:spPr>
          <a:xfrm>
            <a:off x="406766" y="4334797"/>
            <a:ext cx="1644954" cy="82239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6" name="Gerade Verbindung mit Pfeil 15">
            <a:extLst>
              <a:ext uri="{FF2B5EF4-FFF2-40B4-BE49-F238E27FC236}">
                <a16:creationId xmlns:a16="http://schemas.microsoft.com/office/drawing/2014/main" id="{DF0A29D8-6931-4021-8E18-8C0264A103AF}"/>
              </a:ext>
            </a:extLst>
          </p:cNvPr>
          <p:cNvCxnSpPr>
            <a:cxnSpLocks/>
          </p:cNvCxnSpPr>
          <p:nvPr/>
        </p:nvCxnSpPr>
        <p:spPr>
          <a:xfrm flipH="1">
            <a:off x="755576" y="2544182"/>
            <a:ext cx="504056"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Rechteck 17">
            <a:extLst>
              <a:ext uri="{FF2B5EF4-FFF2-40B4-BE49-F238E27FC236}">
                <a16:creationId xmlns:a16="http://schemas.microsoft.com/office/drawing/2014/main" id="{52A980EC-2F81-43C7-9C56-7079E26F80AD}"/>
              </a:ext>
            </a:extLst>
          </p:cNvPr>
          <p:cNvSpPr/>
          <p:nvPr/>
        </p:nvSpPr>
        <p:spPr>
          <a:xfrm>
            <a:off x="3923928" y="1840668"/>
            <a:ext cx="1584176" cy="57401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Interaktive Schaltfläche: Zur Startseite wechseln 12">
            <a:hlinkClick r:id="rId3" action="ppaction://hlinksldjump" highlightClick="1"/>
            <a:extLst>
              <a:ext uri="{FF2B5EF4-FFF2-40B4-BE49-F238E27FC236}">
                <a16:creationId xmlns:a16="http://schemas.microsoft.com/office/drawing/2014/main" id="{C6C0AB13-8D7E-4752-9609-3617F473A32B}"/>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hteck 18">
            <a:extLst>
              <a:ext uri="{FF2B5EF4-FFF2-40B4-BE49-F238E27FC236}">
                <a16:creationId xmlns:a16="http://schemas.microsoft.com/office/drawing/2014/main" id="{2C37068E-AD33-4471-9A09-A6456C4BBC87}"/>
              </a:ext>
            </a:extLst>
          </p:cNvPr>
          <p:cNvSpPr/>
          <p:nvPr/>
        </p:nvSpPr>
        <p:spPr>
          <a:xfrm>
            <a:off x="5693221" y="2681795"/>
            <a:ext cx="770989" cy="60318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595399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4</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Content Download:</a:t>
            </a:r>
          </a:p>
          <a:p>
            <a:pPr marL="285750" indent="-285750">
              <a:buFont typeface="Arial" panose="020B0604020202020204" pitchFamily="34" charset="0"/>
              <a:buChar char="•"/>
            </a:pPr>
            <a:r>
              <a:rPr lang="en-US" dirty="0">
                <a:solidFill>
                  <a:schemeClr val="bg2"/>
                </a:solidFill>
              </a:rPr>
              <a:t>PLC project with function block</a:t>
            </a:r>
          </a:p>
          <a:p>
            <a:pPr marL="285750" indent="-285750">
              <a:buFont typeface="Arial" panose="020B0604020202020204" pitchFamily="34" charset="0"/>
              <a:buChar char="•"/>
            </a:pPr>
            <a:r>
              <a:rPr lang="en-US" dirty="0">
                <a:solidFill>
                  <a:schemeClr val="bg2"/>
                </a:solidFill>
              </a:rPr>
              <a:t>Export source code</a:t>
            </a:r>
          </a:p>
          <a:p>
            <a:pPr marL="285750" indent="-285750">
              <a:buFont typeface="Arial" panose="020B0604020202020204" pitchFamily="34" charset="0"/>
              <a:buChar char="•"/>
            </a:pPr>
            <a:r>
              <a:rPr lang="en-US" dirty="0">
                <a:solidFill>
                  <a:schemeClr val="bg2"/>
                </a:solidFill>
              </a:rPr>
              <a:t>Version history</a:t>
            </a:r>
          </a:p>
          <a:p>
            <a:pPr marL="285750" indent="-285750">
              <a:buFont typeface="Arial" panose="020B0604020202020204" pitchFamily="34" charset="0"/>
              <a:buChar char="•"/>
            </a:pPr>
            <a:r>
              <a:rPr lang="en-US" dirty="0">
                <a:solidFill>
                  <a:schemeClr val="bg2"/>
                </a:solidFill>
              </a:rPr>
              <a:t>Documentation (DEU, ENG)</a:t>
            </a:r>
          </a:p>
        </p:txBody>
      </p:sp>
    </p:spTree>
    <p:extLst>
      <p:ext uri="{BB962C8B-B14F-4D97-AF65-F5344CB8AC3E}">
        <p14:creationId xmlns:p14="http://schemas.microsoft.com/office/powerpoint/2010/main" val="3371981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40</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3: Single Read Fixcode (TID)</a:t>
            </a:r>
          </a:p>
          <a:p>
            <a:pPr marL="285750" indent="-285750">
              <a:buFont typeface="Arial" panose="020B0604020202020204" pitchFamily="34" charset="0"/>
              <a:buChar char="•"/>
            </a:pPr>
            <a:r>
              <a:rPr lang="en-US" sz="1200" b="0" dirty="0"/>
              <a:t>Single read attempt on the </a:t>
            </a:r>
            <a:r>
              <a:rPr lang="en-US" sz="1200" b="0" dirty="0" err="1"/>
              <a:t>fixcode</a:t>
            </a:r>
            <a:r>
              <a:rPr lang="en-US" sz="1200" b="0" dirty="0"/>
              <a:t> (TID) of a data carrier</a:t>
            </a:r>
          </a:p>
          <a:p>
            <a:pPr marL="285750" indent="-285750">
              <a:buFont typeface="Arial" panose="020B0604020202020204" pitchFamily="34" charset="0"/>
              <a:buChar char="•"/>
            </a:pPr>
            <a:r>
              <a:rPr lang="en-US" sz="1200" b="0" dirty="0"/>
              <a:t>I_b_UserMemory_UID := True and I_b_EPC := False and I_b_SingleEnhanced := False</a:t>
            </a:r>
          </a:p>
          <a:p>
            <a:pPr marL="285750" indent="-285750">
              <a:buFont typeface="Arial" panose="020B0604020202020204" pitchFamily="34" charset="0"/>
              <a:buChar char="•"/>
            </a:pPr>
            <a:r>
              <a:rPr lang="en-US" sz="1200" b="0" dirty="0"/>
              <a:t>Start by positive edge on I_b_StartRead</a:t>
            </a:r>
          </a:p>
          <a:p>
            <a:pPr marL="285750" indent="-285750">
              <a:buFont typeface="Arial" panose="020B0604020202020204" pitchFamily="34" charset="0"/>
              <a:buChar char="•"/>
            </a:pPr>
            <a:r>
              <a:rPr lang="en-US" sz="1200" b="0" dirty="0"/>
              <a:t>Receipt of new data is signaled via signal change 0 </a:t>
            </a:r>
            <a:r>
              <a:rPr lang="en-US" sz="1200" b="0" dirty="0">
                <a:sym typeface="Wingdings" panose="05000000000000000000" pitchFamily="2" charset="2"/>
              </a:rPr>
              <a:t></a:t>
            </a:r>
            <a:r>
              <a:rPr lang="en-US" sz="1200" b="0" dirty="0"/>
              <a:t> 1 at IO_b_NewData</a:t>
            </a:r>
          </a:p>
          <a:p>
            <a:pPr marL="285750" indent="-285750">
              <a:buFont typeface="Arial" panose="020B0604020202020204" pitchFamily="34" charset="0"/>
              <a:buChar char="•"/>
            </a:pPr>
            <a:r>
              <a:rPr lang="en-US" sz="1200" b="0" dirty="0"/>
              <a:t>Reset of IO_b_NewData by the user</a:t>
            </a:r>
          </a:p>
          <a:p>
            <a:pPr marL="285750" indent="-285750">
              <a:buFont typeface="Arial" panose="020B0604020202020204" pitchFamily="34" charset="0"/>
              <a:buChar char="•"/>
            </a:pPr>
            <a:r>
              <a:rPr lang="en-US" sz="1200" b="0" dirty="0"/>
              <a:t>Command ends after one read attempt</a:t>
            </a:r>
            <a:endParaRPr lang="de-DE" dirty="0"/>
          </a:p>
        </p:txBody>
      </p:sp>
      <p:sp>
        <p:nvSpPr>
          <p:cNvPr id="17" name="Interaktive Schaltfläche: Zur Startseite wechseln 16">
            <a:hlinkClick r:id="rId2" action="ppaction://hlinksldjump" highlightClick="1"/>
            <a:extLst>
              <a:ext uri="{FF2B5EF4-FFF2-40B4-BE49-F238E27FC236}">
                <a16:creationId xmlns:a16="http://schemas.microsoft.com/office/drawing/2014/main" id="{0B86AC26-5358-43E0-9C38-4ABA903CA122}"/>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feld 18">
            <a:extLst>
              <a:ext uri="{FF2B5EF4-FFF2-40B4-BE49-F238E27FC236}">
                <a16:creationId xmlns:a16="http://schemas.microsoft.com/office/drawing/2014/main" id="{B3AFB166-7EB3-4E57-8956-D3A43BF4F3F0}"/>
              </a:ext>
            </a:extLst>
          </p:cNvPr>
          <p:cNvSpPr txBox="1"/>
          <p:nvPr/>
        </p:nvSpPr>
        <p:spPr>
          <a:xfrm>
            <a:off x="4563781" y="3262460"/>
            <a:ext cx="4424071" cy="1596197"/>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Read successful, </a:t>
            </a:r>
            <a:r>
              <a:rPr lang="en-US" sz="900" dirty="0" err="1">
                <a:solidFill>
                  <a:schemeClr val="tx2"/>
                </a:solidFill>
              </a:rPr>
              <a:t>fixcode</a:t>
            </a:r>
            <a:r>
              <a:rPr lang="en-US" sz="900" dirty="0">
                <a:solidFill>
                  <a:schemeClr val="tx2"/>
                </a:solidFill>
              </a:rPr>
              <a:t> (TID) read; no transmission of additional information; command completed:</a:t>
            </a:r>
          </a:p>
          <a:p>
            <a:pPr defTabSz="360000"/>
            <a:r>
              <a:rPr lang="en-US" sz="900" dirty="0">
                <a:solidFill>
                  <a:schemeClr val="tx2"/>
                </a:solidFill>
                <a:sym typeface="Wingdings" panose="05000000000000000000" pitchFamily="2" charset="2"/>
              </a:rPr>
              <a:t>I_b_SingleEnhanced 	:= False (one-time command)</a:t>
            </a:r>
            <a:endParaRPr lang="en-US" sz="900" dirty="0">
              <a:solidFill>
                <a:schemeClr val="tx2"/>
              </a:solidFill>
            </a:endParaRPr>
          </a:p>
          <a:p>
            <a:pPr defTabSz="360000"/>
            <a:r>
              <a:rPr lang="en-US" sz="900" dirty="0">
                <a:solidFill>
                  <a:schemeClr val="tx2"/>
                </a:solidFill>
              </a:rPr>
              <a:t>I_b_UserMemory_UID 	:= True (access to TID resp. Fixcode)</a:t>
            </a:r>
          </a:p>
          <a:p>
            <a:pPr defTabSz="360000"/>
            <a:r>
              <a:rPr lang="en-US" sz="900" dirty="0">
                <a:solidFill>
                  <a:schemeClr val="tx2"/>
                </a:solidFill>
                <a:sym typeface="Wingdings" panose="05000000000000000000" pitchFamily="2" charset="2"/>
              </a:rPr>
              <a:t>I_b_EPC 			:= False (not relevant)</a:t>
            </a:r>
          </a:p>
          <a:p>
            <a:pPr defTabSz="360000"/>
            <a:r>
              <a:rPr lang="en-US" sz="900" dirty="0">
                <a:solidFill>
                  <a:schemeClr val="tx2"/>
                </a:solidFill>
                <a:sym typeface="Wingdings" panose="05000000000000000000" pitchFamily="2" charset="2"/>
              </a:rPr>
              <a:t>I_b_StartRead 		:= True (Start read process with positive edge)</a:t>
            </a:r>
          </a:p>
          <a:p>
            <a:pPr defTabSz="360000"/>
            <a:r>
              <a:rPr lang="en-US" sz="900" dirty="0">
                <a:solidFill>
                  <a:schemeClr val="tx2"/>
                </a:solidFill>
                <a:sym typeface="Wingdings" panose="05000000000000000000" pitchFamily="2" charset="2"/>
              </a:rPr>
              <a:t>O_b_Busy			= False (no command active)</a:t>
            </a:r>
          </a:p>
          <a:p>
            <a:pPr defTabSz="360000"/>
            <a:r>
              <a:rPr lang="en-US" sz="900" dirty="0">
                <a:solidFill>
                  <a:schemeClr val="tx2"/>
                </a:solidFill>
                <a:sym typeface="Wingdings" panose="05000000000000000000" pitchFamily="2" charset="2"/>
              </a:rPr>
              <a:t>O_b_Done 			= True</a:t>
            </a:r>
          </a:p>
          <a:p>
            <a:pPr defTabSz="360000"/>
            <a:r>
              <a:rPr lang="en-US" sz="900" dirty="0">
                <a:solidFill>
                  <a:schemeClr val="tx2"/>
                </a:solidFill>
                <a:sym typeface="Wingdings" panose="05000000000000000000" pitchFamily="2" charset="2"/>
              </a:rPr>
              <a:t>O_b_Finish 			= True</a:t>
            </a:r>
          </a:p>
          <a:p>
            <a:pPr defTabSz="360000"/>
            <a:r>
              <a:rPr lang="en-US" sz="900" dirty="0">
                <a:solidFill>
                  <a:schemeClr val="tx2"/>
                </a:solidFill>
                <a:sym typeface="Wingdings" panose="05000000000000000000" pitchFamily="2" charset="2"/>
              </a:rPr>
              <a:t>O_b_NoDataCarrier		= False</a:t>
            </a:r>
          </a:p>
          <a:p>
            <a:pPr defTabSz="360000"/>
            <a:r>
              <a:rPr lang="en-US" sz="900" dirty="0">
                <a:solidFill>
                  <a:schemeClr val="tx2"/>
                </a:solidFill>
                <a:sym typeface="Wingdings" panose="05000000000000000000" pitchFamily="2" charset="2"/>
              </a:rPr>
              <a:t>O_b_Error			= False</a:t>
            </a:r>
          </a:p>
        </p:txBody>
      </p:sp>
      <p:pic>
        <p:nvPicPr>
          <p:cNvPr id="8" name="Grafik 7">
            <a:extLst>
              <a:ext uri="{FF2B5EF4-FFF2-40B4-BE49-F238E27FC236}">
                <a16:creationId xmlns:a16="http://schemas.microsoft.com/office/drawing/2014/main" id="{0EF3F2EA-85C3-4052-B615-29D9F2BD7CCE}"/>
              </a:ext>
            </a:extLst>
          </p:cNvPr>
          <p:cNvPicPr>
            <a:picLocks noChangeAspect="1"/>
          </p:cNvPicPr>
          <p:nvPr/>
        </p:nvPicPr>
        <p:blipFill rotWithShape="1">
          <a:blip r:embed="rId3">
            <a:extLst>
              <a:ext uri="{28A0092B-C50C-407E-A947-70E740481C1C}">
                <a14:useLocalDpi xmlns:a14="http://schemas.microsoft.com/office/drawing/2010/main" val="0"/>
              </a:ext>
            </a:extLst>
          </a:blip>
          <a:srcRect t="14001"/>
          <a:stretch/>
        </p:blipFill>
        <p:spPr>
          <a:xfrm>
            <a:off x="156148" y="3262460"/>
            <a:ext cx="4320000" cy="2224869"/>
          </a:xfrm>
          <a:prstGeom prst="rect">
            <a:avLst/>
          </a:prstGeom>
        </p:spPr>
      </p:pic>
      <p:sp>
        <p:nvSpPr>
          <p:cNvPr id="20" name="Textfeld 19">
            <a:extLst>
              <a:ext uri="{FF2B5EF4-FFF2-40B4-BE49-F238E27FC236}">
                <a16:creationId xmlns:a16="http://schemas.microsoft.com/office/drawing/2014/main" id="{7A082BEF-744C-4E50-AE9B-FDA2A4F52A85}"/>
              </a:ext>
            </a:extLst>
          </p:cNvPr>
          <p:cNvSpPr txBox="1"/>
          <p:nvPr/>
        </p:nvSpPr>
        <p:spPr>
          <a:xfrm>
            <a:off x="156147" y="5787301"/>
            <a:ext cx="1467045" cy="765200"/>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Start read process:</a:t>
            </a:r>
          </a:p>
          <a:p>
            <a:r>
              <a:rPr lang="en-US" sz="900" dirty="0">
                <a:solidFill>
                  <a:schemeClr val="tx2"/>
                </a:solidFill>
              </a:rPr>
              <a:t>SingleEnhanced 	:= False</a:t>
            </a:r>
          </a:p>
          <a:p>
            <a:r>
              <a:rPr lang="en-US" sz="900" dirty="0">
                <a:solidFill>
                  <a:schemeClr val="tx2"/>
                </a:solidFill>
              </a:rPr>
              <a:t>User_UID 	:= True</a:t>
            </a:r>
          </a:p>
          <a:p>
            <a:r>
              <a:rPr lang="en-US" sz="900" dirty="0">
                <a:solidFill>
                  <a:schemeClr val="tx2"/>
                </a:solidFill>
              </a:rPr>
              <a:t>EPC 	:= False</a:t>
            </a:r>
          </a:p>
          <a:p>
            <a:r>
              <a:rPr lang="en-US" sz="900" dirty="0">
                <a:solidFill>
                  <a:schemeClr val="tx2"/>
                </a:solidFill>
              </a:rPr>
              <a:t>StartRead 	:= True</a:t>
            </a:r>
          </a:p>
        </p:txBody>
      </p:sp>
      <p:sp>
        <p:nvSpPr>
          <p:cNvPr id="21" name="Textfeld 20">
            <a:extLst>
              <a:ext uri="{FF2B5EF4-FFF2-40B4-BE49-F238E27FC236}">
                <a16:creationId xmlns:a16="http://schemas.microsoft.com/office/drawing/2014/main" id="{3A1184F0-2375-4F95-B6F1-94FACBDD9F16}"/>
              </a:ext>
            </a:extLst>
          </p:cNvPr>
          <p:cNvSpPr txBox="1"/>
          <p:nvPr/>
        </p:nvSpPr>
        <p:spPr>
          <a:xfrm>
            <a:off x="1924118" y="5509401"/>
            <a:ext cx="1980862" cy="10421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Receive of read in data Tag A:</a:t>
            </a:r>
          </a:p>
          <a:p>
            <a:r>
              <a:rPr lang="en-US" sz="900" dirty="0">
                <a:solidFill>
                  <a:schemeClr val="tx2"/>
                </a:solidFill>
              </a:rPr>
              <a:t>Busy 	= True</a:t>
            </a:r>
          </a:p>
          <a:p>
            <a:r>
              <a:rPr lang="en-US" sz="900" dirty="0">
                <a:solidFill>
                  <a:schemeClr val="tx2"/>
                </a:solidFill>
              </a:rPr>
              <a:t>Done 	= True</a:t>
            </a:r>
          </a:p>
          <a:p>
            <a:r>
              <a:rPr lang="en-US" sz="900" dirty="0">
                <a:solidFill>
                  <a:schemeClr val="tx2"/>
                </a:solidFill>
              </a:rPr>
              <a:t>Finish	= False</a:t>
            </a:r>
          </a:p>
          <a:p>
            <a:r>
              <a:rPr lang="en-US" sz="900" dirty="0">
                <a:solidFill>
                  <a:schemeClr val="tx2"/>
                </a:solidFill>
              </a:rPr>
              <a:t>NoDataCarrier 	= False</a:t>
            </a:r>
          </a:p>
          <a:p>
            <a:r>
              <a:rPr lang="en-US" sz="900" dirty="0">
                <a:solidFill>
                  <a:schemeClr val="tx2"/>
                </a:solidFill>
              </a:rPr>
              <a:t>Status 	= 16#00</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sp>
        <p:nvSpPr>
          <p:cNvPr id="22" name="Textfeld 21">
            <a:extLst>
              <a:ext uri="{FF2B5EF4-FFF2-40B4-BE49-F238E27FC236}">
                <a16:creationId xmlns:a16="http://schemas.microsoft.com/office/drawing/2014/main" id="{BEC14262-09F2-463C-B830-CEBBD10740BF}"/>
              </a:ext>
            </a:extLst>
          </p:cNvPr>
          <p:cNvSpPr txBox="1"/>
          <p:nvPr/>
        </p:nvSpPr>
        <p:spPr>
          <a:xfrm>
            <a:off x="4205906" y="5509400"/>
            <a:ext cx="1980862" cy="10421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End read process:</a:t>
            </a:r>
          </a:p>
          <a:p>
            <a:r>
              <a:rPr lang="en-US" sz="900" dirty="0">
                <a:solidFill>
                  <a:schemeClr val="tx2"/>
                </a:solidFill>
              </a:rPr>
              <a:t>Busy 	= False</a:t>
            </a:r>
          </a:p>
          <a:p>
            <a:r>
              <a:rPr lang="en-US" sz="900" dirty="0">
                <a:solidFill>
                  <a:schemeClr val="tx2"/>
                </a:solidFill>
              </a:rPr>
              <a:t>Done 	= True</a:t>
            </a:r>
          </a:p>
          <a:p>
            <a:r>
              <a:rPr lang="en-US" sz="900" dirty="0">
                <a:solidFill>
                  <a:schemeClr val="tx2"/>
                </a:solidFill>
              </a:rPr>
              <a:t>Finish	= True</a:t>
            </a:r>
          </a:p>
          <a:p>
            <a:r>
              <a:rPr lang="en-US" sz="900" dirty="0">
                <a:solidFill>
                  <a:schemeClr val="tx2"/>
                </a:solidFill>
              </a:rPr>
              <a:t>NoDataCarrier 	= False</a:t>
            </a:r>
          </a:p>
          <a:p>
            <a:r>
              <a:rPr lang="en-US" sz="900" dirty="0">
                <a:solidFill>
                  <a:schemeClr val="tx2"/>
                </a:solidFill>
              </a:rPr>
              <a:t>Status 	= 16#0F</a:t>
            </a:r>
          </a:p>
          <a:p>
            <a:r>
              <a:rPr lang="en-US" sz="900" dirty="0">
                <a:solidFill>
                  <a:schemeClr val="tx2"/>
                </a:solidFill>
              </a:rPr>
              <a:t>NewData 	= True (0 </a:t>
            </a:r>
            <a:r>
              <a:rPr lang="en-US" sz="900" dirty="0">
                <a:solidFill>
                  <a:schemeClr val="tx2"/>
                </a:solidFill>
                <a:sym typeface="Wingdings" panose="05000000000000000000" pitchFamily="2" charset="2"/>
              </a:rPr>
              <a:t> 1</a:t>
            </a:r>
            <a:r>
              <a:rPr lang="de-DE" sz="900" dirty="0">
                <a:solidFill>
                  <a:schemeClr val="tx2"/>
                </a:solidFill>
                <a:sym typeface="Wingdings" panose="05000000000000000000" pitchFamily="2" charset="2"/>
              </a:rPr>
              <a:t>)</a:t>
            </a:r>
            <a:endParaRPr lang="de-DE" sz="900" dirty="0">
              <a:solidFill>
                <a:schemeClr val="tx2"/>
              </a:solidFill>
            </a:endParaRPr>
          </a:p>
        </p:txBody>
      </p:sp>
      <p:cxnSp>
        <p:nvCxnSpPr>
          <p:cNvPr id="16" name="Gerade Verbindung mit Pfeil 15"/>
          <p:cNvCxnSpPr>
            <a:cxnSpLocks/>
            <a:stCxn id="20" idx="0"/>
          </p:cNvCxnSpPr>
          <p:nvPr/>
        </p:nvCxnSpPr>
        <p:spPr>
          <a:xfrm flipV="1">
            <a:off x="889670" y="4077072"/>
            <a:ext cx="946026" cy="171022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Gerade Verbindung mit Pfeil 23">
            <a:extLst>
              <a:ext uri="{FF2B5EF4-FFF2-40B4-BE49-F238E27FC236}">
                <a16:creationId xmlns:a16="http://schemas.microsoft.com/office/drawing/2014/main" id="{9E7C3C63-A53E-465B-81B5-B776968963A7}"/>
              </a:ext>
            </a:extLst>
          </p:cNvPr>
          <p:cNvCxnSpPr>
            <a:cxnSpLocks/>
            <a:stCxn id="21" idx="0"/>
          </p:cNvCxnSpPr>
          <p:nvPr/>
        </p:nvCxnSpPr>
        <p:spPr>
          <a:xfrm flipH="1" flipV="1">
            <a:off x="2721601" y="4581128"/>
            <a:ext cx="192948" cy="92827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Gerade Verbindung mit Pfeil 27">
            <a:extLst>
              <a:ext uri="{FF2B5EF4-FFF2-40B4-BE49-F238E27FC236}">
                <a16:creationId xmlns:a16="http://schemas.microsoft.com/office/drawing/2014/main" id="{521FA847-DF43-48D6-8271-7DFC5CFC9FA3}"/>
              </a:ext>
            </a:extLst>
          </p:cNvPr>
          <p:cNvCxnSpPr>
            <a:cxnSpLocks/>
            <a:stCxn id="21" idx="0"/>
          </p:cNvCxnSpPr>
          <p:nvPr/>
        </p:nvCxnSpPr>
        <p:spPr>
          <a:xfrm flipH="1" flipV="1">
            <a:off x="2657116" y="5346000"/>
            <a:ext cx="257433" cy="16340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Gerade Verbindung mit Pfeil 30">
            <a:extLst>
              <a:ext uri="{FF2B5EF4-FFF2-40B4-BE49-F238E27FC236}">
                <a16:creationId xmlns:a16="http://schemas.microsoft.com/office/drawing/2014/main" id="{A3A3997B-68C1-44D0-B0AB-CFCAD767B2F7}"/>
              </a:ext>
            </a:extLst>
          </p:cNvPr>
          <p:cNvCxnSpPr>
            <a:cxnSpLocks/>
            <a:stCxn id="22" idx="0"/>
          </p:cNvCxnSpPr>
          <p:nvPr/>
        </p:nvCxnSpPr>
        <p:spPr>
          <a:xfrm flipH="1" flipV="1">
            <a:off x="4132428" y="4858657"/>
            <a:ext cx="1063909" cy="65074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Gerade Verbindung mit Pfeil 33">
            <a:extLst>
              <a:ext uri="{FF2B5EF4-FFF2-40B4-BE49-F238E27FC236}">
                <a16:creationId xmlns:a16="http://schemas.microsoft.com/office/drawing/2014/main" id="{998A5960-30DB-4349-9852-447046CF22AB}"/>
              </a:ext>
            </a:extLst>
          </p:cNvPr>
          <p:cNvCxnSpPr>
            <a:cxnSpLocks/>
            <a:stCxn id="22" idx="0"/>
          </p:cNvCxnSpPr>
          <p:nvPr/>
        </p:nvCxnSpPr>
        <p:spPr>
          <a:xfrm flipH="1" flipV="1">
            <a:off x="4132429" y="5346002"/>
            <a:ext cx="1063908" cy="16339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58471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41</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3: Single Read Fixcode (TID)</a:t>
            </a:r>
          </a:p>
          <a:p>
            <a:pPr marL="0" indent="0">
              <a:buNone/>
            </a:pPr>
            <a:endParaRPr lang="de-DE" dirty="0"/>
          </a:p>
        </p:txBody>
      </p:sp>
      <p:sp>
        <p:nvSpPr>
          <p:cNvPr id="17" name="Interaktive Schaltfläche: Zur Startseite wechseln 16">
            <a:hlinkClick r:id="rId2" action="ppaction://hlinksldjump" highlightClick="1"/>
            <a:extLst>
              <a:ext uri="{FF2B5EF4-FFF2-40B4-BE49-F238E27FC236}">
                <a16:creationId xmlns:a16="http://schemas.microsoft.com/office/drawing/2014/main" id="{0B86AC26-5358-43E0-9C38-4ABA903CA122}"/>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feld 17">
            <a:extLst>
              <a:ext uri="{FF2B5EF4-FFF2-40B4-BE49-F238E27FC236}">
                <a16:creationId xmlns:a16="http://schemas.microsoft.com/office/drawing/2014/main" id="{81C542AA-3465-475D-9877-AC14BE52BB03}"/>
              </a:ext>
            </a:extLst>
          </p:cNvPr>
          <p:cNvSpPr txBox="1"/>
          <p:nvPr/>
        </p:nvSpPr>
        <p:spPr>
          <a:xfrm>
            <a:off x="4572000" y="1914503"/>
            <a:ext cx="4424071" cy="1596197"/>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Read successful, </a:t>
            </a:r>
            <a:r>
              <a:rPr lang="en-US" sz="900" dirty="0" err="1">
                <a:solidFill>
                  <a:schemeClr val="tx2"/>
                </a:solidFill>
              </a:rPr>
              <a:t>fixcode</a:t>
            </a:r>
            <a:r>
              <a:rPr lang="en-US" sz="900" dirty="0">
                <a:solidFill>
                  <a:schemeClr val="tx2"/>
                </a:solidFill>
              </a:rPr>
              <a:t> (TID) read; transmission of additional information; command completed:</a:t>
            </a:r>
          </a:p>
          <a:p>
            <a:pPr defTabSz="360000"/>
            <a:r>
              <a:rPr lang="en-US" sz="900" dirty="0">
                <a:solidFill>
                  <a:schemeClr val="tx2"/>
                </a:solidFill>
                <a:sym typeface="Wingdings" panose="05000000000000000000" pitchFamily="2" charset="2"/>
              </a:rPr>
              <a:t>I_b_SingleEnhanced 	:= False (one-time command)</a:t>
            </a:r>
            <a:endParaRPr lang="en-US" sz="900" dirty="0">
              <a:solidFill>
                <a:schemeClr val="tx2"/>
              </a:solidFill>
            </a:endParaRPr>
          </a:p>
          <a:p>
            <a:pPr defTabSz="360000"/>
            <a:r>
              <a:rPr lang="en-US" sz="900" dirty="0">
                <a:solidFill>
                  <a:schemeClr val="tx2"/>
                </a:solidFill>
              </a:rPr>
              <a:t>I_b_UserMemory_UID 	:= True (access to TID resp. Fixcode)</a:t>
            </a:r>
          </a:p>
          <a:p>
            <a:pPr defTabSz="360000"/>
            <a:r>
              <a:rPr lang="en-US" sz="900" dirty="0">
                <a:solidFill>
                  <a:schemeClr val="tx2"/>
                </a:solidFill>
                <a:sym typeface="Wingdings" panose="05000000000000000000" pitchFamily="2" charset="2"/>
              </a:rPr>
              <a:t>I_b_EPC 			:= False (not relevant)</a:t>
            </a:r>
          </a:p>
          <a:p>
            <a:pPr defTabSz="360000"/>
            <a:r>
              <a:rPr lang="en-US" sz="900" dirty="0">
                <a:solidFill>
                  <a:schemeClr val="tx2"/>
                </a:solidFill>
                <a:sym typeface="Wingdings" panose="05000000000000000000" pitchFamily="2" charset="2"/>
              </a:rPr>
              <a:t>I_b_StartRead 		:= True (Start read process with positive edge)</a:t>
            </a:r>
          </a:p>
          <a:p>
            <a:pPr defTabSz="360000"/>
            <a:r>
              <a:rPr lang="en-US" sz="900" dirty="0">
                <a:solidFill>
                  <a:schemeClr val="tx2"/>
                </a:solidFill>
                <a:sym typeface="Wingdings" panose="05000000000000000000" pitchFamily="2" charset="2"/>
              </a:rPr>
              <a:t>O_b_Busy			= False (no command active)</a:t>
            </a:r>
          </a:p>
          <a:p>
            <a:pPr defTabSz="360000"/>
            <a:r>
              <a:rPr lang="en-US" sz="900" dirty="0">
                <a:solidFill>
                  <a:schemeClr val="tx2"/>
                </a:solidFill>
                <a:sym typeface="Wingdings" panose="05000000000000000000" pitchFamily="2" charset="2"/>
              </a:rPr>
              <a:t>O_b_Done 			= True</a:t>
            </a:r>
          </a:p>
          <a:p>
            <a:pPr defTabSz="360000"/>
            <a:r>
              <a:rPr lang="en-US" sz="900" dirty="0">
                <a:solidFill>
                  <a:schemeClr val="tx2"/>
                </a:solidFill>
                <a:sym typeface="Wingdings" panose="05000000000000000000" pitchFamily="2" charset="2"/>
              </a:rPr>
              <a:t>O_b_Finish 			= True</a:t>
            </a:r>
          </a:p>
          <a:p>
            <a:pPr defTabSz="360000"/>
            <a:r>
              <a:rPr lang="en-US" sz="900" dirty="0">
                <a:solidFill>
                  <a:schemeClr val="tx2"/>
                </a:solidFill>
                <a:sym typeface="Wingdings" panose="05000000000000000000" pitchFamily="2" charset="2"/>
              </a:rPr>
              <a:t>O_b_NoDataCarrier		= False</a:t>
            </a:r>
          </a:p>
          <a:p>
            <a:pPr defTabSz="360000"/>
            <a:r>
              <a:rPr lang="en-US" sz="900" dirty="0">
                <a:solidFill>
                  <a:schemeClr val="tx2"/>
                </a:solidFill>
                <a:sym typeface="Wingdings" panose="05000000000000000000" pitchFamily="2" charset="2"/>
              </a:rPr>
              <a:t>O_b_Error			= False</a:t>
            </a:r>
          </a:p>
        </p:txBody>
      </p:sp>
      <p:pic>
        <p:nvPicPr>
          <p:cNvPr id="9" name="Grafik 8">
            <a:extLst>
              <a:ext uri="{FF2B5EF4-FFF2-40B4-BE49-F238E27FC236}">
                <a16:creationId xmlns:a16="http://schemas.microsoft.com/office/drawing/2014/main" id="{1B8AFC96-EFF0-44A1-9AAF-7C75443FC6EE}"/>
              </a:ext>
            </a:extLst>
          </p:cNvPr>
          <p:cNvPicPr>
            <a:picLocks noChangeAspect="1"/>
          </p:cNvPicPr>
          <p:nvPr/>
        </p:nvPicPr>
        <p:blipFill rotWithShape="1">
          <a:blip r:embed="rId3">
            <a:extLst>
              <a:ext uri="{28A0092B-C50C-407E-A947-70E740481C1C}">
                <a14:useLocalDpi xmlns:a14="http://schemas.microsoft.com/office/drawing/2010/main" val="0"/>
              </a:ext>
            </a:extLst>
          </a:blip>
          <a:srcRect t="14001"/>
          <a:stretch/>
        </p:blipFill>
        <p:spPr>
          <a:xfrm>
            <a:off x="147929" y="1918446"/>
            <a:ext cx="4320000" cy="2224869"/>
          </a:xfrm>
          <a:prstGeom prst="rect">
            <a:avLst/>
          </a:prstGeom>
        </p:spPr>
      </p:pic>
      <p:sp>
        <p:nvSpPr>
          <p:cNvPr id="23" name="Textfeld 22">
            <a:extLst>
              <a:ext uri="{FF2B5EF4-FFF2-40B4-BE49-F238E27FC236}">
                <a16:creationId xmlns:a16="http://schemas.microsoft.com/office/drawing/2014/main" id="{070678F1-3E33-44BB-8351-29E7A41FD91F}"/>
              </a:ext>
            </a:extLst>
          </p:cNvPr>
          <p:cNvSpPr txBox="1"/>
          <p:nvPr/>
        </p:nvSpPr>
        <p:spPr>
          <a:xfrm>
            <a:off x="147929" y="4347162"/>
            <a:ext cx="1467045" cy="765200"/>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Start read process:</a:t>
            </a:r>
          </a:p>
          <a:p>
            <a:r>
              <a:rPr lang="en-US" sz="900" dirty="0">
                <a:solidFill>
                  <a:schemeClr val="tx2"/>
                </a:solidFill>
              </a:rPr>
              <a:t>SingleEnhanced 	:= False</a:t>
            </a:r>
          </a:p>
          <a:p>
            <a:r>
              <a:rPr lang="en-US" sz="900" dirty="0">
                <a:solidFill>
                  <a:schemeClr val="tx2"/>
                </a:solidFill>
              </a:rPr>
              <a:t>User_UID 	:= True</a:t>
            </a:r>
          </a:p>
          <a:p>
            <a:r>
              <a:rPr lang="en-US" sz="900" dirty="0">
                <a:solidFill>
                  <a:schemeClr val="tx2"/>
                </a:solidFill>
              </a:rPr>
              <a:t>EPC 	:= False</a:t>
            </a:r>
          </a:p>
          <a:p>
            <a:r>
              <a:rPr lang="en-US" sz="900" dirty="0">
                <a:solidFill>
                  <a:schemeClr val="tx2"/>
                </a:solidFill>
              </a:rPr>
              <a:t>StartRead 	:= True</a:t>
            </a:r>
          </a:p>
        </p:txBody>
      </p:sp>
      <p:sp>
        <p:nvSpPr>
          <p:cNvPr id="25" name="Textfeld 24">
            <a:extLst>
              <a:ext uri="{FF2B5EF4-FFF2-40B4-BE49-F238E27FC236}">
                <a16:creationId xmlns:a16="http://schemas.microsoft.com/office/drawing/2014/main" id="{F2E18DA6-0D56-42EF-A198-6E2EB6665D6F}"/>
              </a:ext>
            </a:extLst>
          </p:cNvPr>
          <p:cNvSpPr txBox="1"/>
          <p:nvPr/>
        </p:nvSpPr>
        <p:spPr>
          <a:xfrm>
            <a:off x="741641" y="5292985"/>
            <a:ext cx="1980862" cy="10421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Receive of read in data Tag A:</a:t>
            </a:r>
          </a:p>
          <a:p>
            <a:r>
              <a:rPr lang="en-US" sz="900" dirty="0">
                <a:solidFill>
                  <a:schemeClr val="tx2"/>
                </a:solidFill>
              </a:rPr>
              <a:t>Busy 	= True</a:t>
            </a:r>
          </a:p>
          <a:p>
            <a:r>
              <a:rPr lang="en-US" sz="900" dirty="0">
                <a:solidFill>
                  <a:schemeClr val="tx2"/>
                </a:solidFill>
              </a:rPr>
              <a:t>Done 	= True</a:t>
            </a:r>
          </a:p>
          <a:p>
            <a:r>
              <a:rPr lang="en-US" sz="900" dirty="0">
                <a:solidFill>
                  <a:schemeClr val="tx2"/>
                </a:solidFill>
              </a:rPr>
              <a:t>Finish	= False</a:t>
            </a:r>
          </a:p>
          <a:p>
            <a:r>
              <a:rPr lang="en-US" sz="900" dirty="0">
                <a:solidFill>
                  <a:schemeClr val="tx2"/>
                </a:solidFill>
              </a:rPr>
              <a:t>NoDataCarrier 	= False</a:t>
            </a:r>
          </a:p>
          <a:p>
            <a:r>
              <a:rPr lang="en-US" sz="900" dirty="0">
                <a:solidFill>
                  <a:schemeClr val="tx2"/>
                </a:solidFill>
              </a:rPr>
              <a:t>Status 	= 16#00</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sp>
        <p:nvSpPr>
          <p:cNvPr id="26" name="Textfeld 25">
            <a:extLst>
              <a:ext uri="{FF2B5EF4-FFF2-40B4-BE49-F238E27FC236}">
                <a16:creationId xmlns:a16="http://schemas.microsoft.com/office/drawing/2014/main" id="{F78A6E0A-FAF8-4C76-8F6E-E494174FD9B3}"/>
              </a:ext>
            </a:extLst>
          </p:cNvPr>
          <p:cNvSpPr txBox="1"/>
          <p:nvPr/>
        </p:nvSpPr>
        <p:spPr>
          <a:xfrm>
            <a:off x="5431066" y="4721571"/>
            <a:ext cx="1980862" cy="10421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End read process:</a:t>
            </a:r>
          </a:p>
          <a:p>
            <a:r>
              <a:rPr lang="en-US" sz="900" dirty="0">
                <a:solidFill>
                  <a:schemeClr val="tx2"/>
                </a:solidFill>
              </a:rPr>
              <a:t>Busy 	= False</a:t>
            </a:r>
          </a:p>
          <a:p>
            <a:r>
              <a:rPr lang="en-US" sz="900" dirty="0">
                <a:solidFill>
                  <a:schemeClr val="tx2"/>
                </a:solidFill>
              </a:rPr>
              <a:t>Done 	= True</a:t>
            </a:r>
          </a:p>
          <a:p>
            <a:r>
              <a:rPr lang="en-US" sz="900" dirty="0">
                <a:solidFill>
                  <a:schemeClr val="tx2"/>
                </a:solidFill>
              </a:rPr>
              <a:t>Finish	= True</a:t>
            </a:r>
          </a:p>
          <a:p>
            <a:r>
              <a:rPr lang="en-US" sz="900" dirty="0">
                <a:solidFill>
                  <a:schemeClr val="tx2"/>
                </a:solidFill>
              </a:rPr>
              <a:t>NoDataCarrier 	= False</a:t>
            </a:r>
          </a:p>
          <a:p>
            <a:r>
              <a:rPr lang="en-US" sz="900" dirty="0">
                <a:solidFill>
                  <a:schemeClr val="tx2"/>
                </a:solidFill>
              </a:rPr>
              <a:t>Status 	= 16#0F</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sp>
        <p:nvSpPr>
          <p:cNvPr id="27" name="Textfeld 26">
            <a:extLst>
              <a:ext uri="{FF2B5EF4-FFF2-40B4-BE49-F238E27FC236}">
                <a16:creationId xmlns:a16="http://schemas.microsoft.com/office/drawing/2014/main" id="{5B8BDF67-9953-4434-9E8D-1E0419BB44D3}"/>
              </a:ext>
            </a:extLst>
          </p:cNvPr>
          <p:cNvSpPr txBox="1"/>
          <p:nvPr/>
        </p:nvSpPr>
        <p:spPr>
          <a:xfrm>
            <a:off x="2905104" y="5292984"/>
            <a:ext cx="2314967" cy="10421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Receive additional information Tag A:</a:t>
            </a:r>
          </a:p>
          <a:p>
            <a:r>
              <a:rPr lang="en-US" sz="900" dirty="0">
                <a:solidFill>
                  <a:schemeClr val="tx2"/>
                </a:solidFill>
              </a:rPr>
              <a:t>Busy 	= True</a:t>
            </a:r>
          </a:p>
          <a:p>
            <a:r>
              <a:rPr lang="en-US" sz="900" dirty="0">
                <a:solidFill>
                  <a:schemeClr val="tx2"/>
                </a:solidFill>
              </a:rPr>
              <a:t>Done 	= True</a:t>
            </a:r>
          </a:p>
          <a:p>
            <a:r>
              <a:rPr lang="en-US" sz="900" dirty="0">
                <a:solidFill>
                  <a:schemeClr val="tx2"/>
                </a:solidFill>
              </a:rPr>
              <a:t>Finish	= False</a:t>
            </a:r>
          </a:p>
          <a:p>
            <a:r>
              <a:rPr lang="en-US" sz="900" dirty="0">
                <a:solidFill>
                  <a:schemeClr val="tx2"/>
                </a:solidFill>
              </a:rPr>
              <a:t>NoDataCarrier 	= False</a:t>
            </a:r>
          </a:p>
          <a:p>
            <a:r>
              <a:rPr lang="en-US" sz="900" dirty="0">
                <a:solidFill>
                  <a:schemeClr val="tx2"/>
                </a:solidFill>
              </a:rPr>
              <a:t>Status 	= 16#0B</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cxnSp>
        <p:nvCxnSpPr>
          <p:cNvPr id="28" name="Gerade Verbindung mit Pfeil 27">
            <a:extLst>
              <a:ext uri="{FF2B5EF4-FFF2-40B4-BE49-F238E27FC236}">
                <a16:creationId xmlns:a16="http://schemas.microsoft.com/office/drawing/2014/main" id="{521FA847-DF43-48D6-8271-7DFC5CFC9FA3}"/>
              </a:ext>
            </a:extLst>
          </p:cNvPr>
          <p:cNvCxnSpPr>
            <a:cxnSpLocks/>
            <a:stCxn id="23" idx="0"/>
          </p:cNvCxnSpPr>
          <p:nvPr/>
        </p:nvCxnSpPr>
        <p:spPr>
          <a:xfrm flipV="1">
            <a:off x="881452" y="2780928"/>
            <a:ext cx="954244" cy="156623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Gerade Verbindung mit Pfeil 28">
            <a:extLst>
              <a:ext uri="{FF2B5EF4-FFF2-40B4-BE49-F238E27FC236}">
                <a16:creationId xmlns:a16="http://schemas.microsoft.com/office/drawing/2014/main" id="{4C44FD00-C281-4D47-A92C-BBAF4C417EEF}"/>
              </a:ext>
            </a:extLst>
          </p:cNvPr>
          <p:cNvCxnSpPr>
            <a:cxnSpLocks/>
            <a:stCxn id="25" idx="0"/>
          </p:cNvCxnSpPr>
          <p:nvPr/>
        </p:nvCxnSpPr>
        <p:spPr>
          <a:xfrm flipV="1">
            <a:off x="1732072" y="3212977"/>
            <a:ext cx="990431" cy="208000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Gerade Verbindung mit Pfeil 29">
            <a:extLst>
              <a:ext uri="{FF2B5EF4-FFF2-40B4-BE49-F238E27FC236}">
                <a16:creationId xmlns:a16="http://schemas.microsoft.com/office/drawing/2014/main" id="{DA4E4D30-6B59-459D-99DD-B0FA83549960}"/>
              </a:ext>
            </a:extLst>
          </p:cNvPr>
          <p:cNvCxnSpPr>
            <a:cxnSpLocks/>
            <a:stCxn id="25" idx="0"/>
          </p:cNvCxnSpPr>
          <p:nvPr/>
        </p:nvCxnSpPr>
        <p:spPr>
          <a:xfrm flipV="1">
            <a:off x="1732072" y="4005065"/>
            <a:ext cx="990431" cy="128792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3" name="Gerade Verbindung mit Pfeil 32">
            <a:extLst>
              <a:ext uri="{FF2B5EF4-FFF2-40B4-BE49-F238E27FC236}">
                <a16:creationId xmlns:a16="http://schemas.microsoft.com/office/drawing/2014/main" id="{FD91116C-4D53-4B28-9F1F-6E3010465EAA}"/>
              </a:ext>
            </a:extLst>
          </p:cNvPr>
          <p:cNvCxnSpPr>
            <a:cxnSpLocks/>
            <a:stCxn id="27" idx="0"/>
          </p:cNvCxnSpPr>
          <p:nvPr/>
        </p:nvCxnSpPr>
        <p:spPr>
          <a:xfrm flipH="1" flipV="1">
            <a:off x="3384000" y="4005065"/>
            <a:ext cx="678588" cy="128791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6" name="Gerade Verbindung mit Pfeil 35">
            <a:extLst>
              <a:ext uri="{FF2B5EF4-FFF2-40B4-BE49-F238E27FC236}">
                <a16:creationId xmlns:a16="http://schemas.microsoft.com/office/drawing/2014/main" id="{E7CDCB50-ACA2-45DD-9A59-D8C3543ACCC4}"/>
              </a:ext>
            </a:extLst>
          </p:cNvPr>
          <p:cNvCxnSpPr>
            <a:cxnSpLocks/>
            <a:stCxn id="26" idx="0"/>
          </p:cNvCxnSpPr>
          <p:nvPr/>
        </p:nvCxnSpPr>
        <p:spPr>
          <a:xfrm flipH="1" flipV="1">
            <a:off x="4139952" y="4005065"/>
            <a:ext cx="2281545" cy="71650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9" name="Gerade Verbindung mit Pfeil 38">
            <a:extLst>
              <a:ext uri="{FF2B5EF4-FFF2-40B4-BE49-F238E27FC236}">
                <a16:creationId xmlns:a16="http://schemas.microsoft.com/office/drawing/2014/main" id="{CD8B3964-70DB-4105-B4C1-D4FE70C430B1}"/>
              </a:ext>
            </a:extLst>
          </p:cNvPr>
          <p:cNvCxnSpPr>
            <a:cxnSpLocks/>
            <a:stCxn id="26" idx="0"/>
          </p:cNvCxnSpPr>
          <p:nvPr/>
        </p:nvCxnSpPr>
        <p:spPr>
          <a:xfrm flipH="1" flipV="1">
            <a:off x="4139953" y="3510701"/>
            <a:ext cx="2281544" cy="121087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4743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42</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3: Single Read Fixcode (TID)</a:t>
            </a:r>
          </a:p>
          <a:p>
            <a:pPr marL="0" indent="0">
              <a:buNone/>
            </a:pPr>
            <a:endParaRPr lang="de-DE" dirty="0"/>
          </a:p>
        </p:txBody>
      </p:sp>
      <p:sp>
        <p:nvSpPr>
          <p:cNvPr id="17" name="Interaktive Schaltfläche: Zur Startseite wechseln 16">
            <a:hlinkClick r:id="rId2" action="ppaction://hlinksldjump" highlightClick="1"/>
            <a:extLst>
              <a:ext uri="{FF2B5EF4-FFF2-40B4-BE49-F238E27FC236}">
                <a16:creationId xmlns:a16="http://schemas.microsoft.com/office/drawing/2014/main" id="{0B86AC26-5358-43E0-9C38-4ABA903CA122}"/>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fik 7">
            <a:extLst>
              <a:ext uri="{FF2B5EF4-FFF2-40B4-BE49-F238E27FC236}">
                <a16:creationId xmlns:a16="http://schemas.microsoft.com/office/drawing/2014/main" id="{95B9D3CB-4752-48B3-A6C7-537FC4BC3876}"/>
              </a:ext>
            </a:extLst>
          </p:cNvPr>
          <p:cNvPicPr>
            <a:picLocks noChangeAspect="1"/>
          </p:cNvPicPr>
          <p:nvPr/>
        </p:nvPicPr>
        <p:blipFill rotWithShape="1">
          <a:blip r:embed="rId3">
            <a:extLst>
              <a:ext uri="{28A0092B-C50C-407E-A947-70E740481C1C}">
                <a14:useLocalDpi xmlns:a14="http://schemas.microsoft.com/office/drawing/2010/main" val="0"/>
              </a:ext>
            </a:extLst>
          </a:blip>
          <a:srcRect t="14001"/>
          <a:stretch/>
        </p:blipFill>
        <p:spPr>
          <a:xfrm>
            <a:off x="147929" y="1909136"/>
            <a:ext cx="4320000" cy="2224869"/>
          </a:xfrm>
          <a:prstGeom prst="rect">
            <a:avLst/>
          </a:prstGeom>
        </p:spPr>
      </p:pic>
      <p:sp>
        <p:nvSpPr>
          <p:cNvPr id="22" name="Textfeld 21">
            <a:extLst>
              <a:ext uri="{FF2B5EF4-FFF2-40B4-BE49-F238E27FC236}">
                <a16:creationId xmlns:a16="http://schemas.microsoft.com/office/drawing/2014/main" id="{7DBE1BF1-C5D4-4C31-8605-8E2F71C01C71}"/>
              </a:ext>
            </a:extLst>
          </p:cNvPr>
          <p:cNvSpPr txBox="1"/>
          <p:nvPr/>
        </p:nvSpPr>
        <p:spPr>
          <a:xfrm>
            <a:off x="4572000" y="1914503"/>
            <a:ext cx="4424071" cy="1457698"/>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Read not successful, </a:t>
            </a:r>
            <a:r>
              <a:rPr lang="en-US" sz="900" dirty="0" err="1">
                <a:solidFill>
                  <a:schemeClr val="tx2"/>
                </a:solidFill>
              </a:rPr>
              <a:t>fixcode</a:t>
            </a:r>
            <a:r>
              <a:rPr lang="en-US" sz="900" dirty="0">
                <a:solidFill>
                  <a:schemeClr val="tx2"/>
                </a:solidFill>
              </a:rPr>
              <a:t> (TID) not read; command completed:</a:t>
            </a:r>
          </a:p>
          <a:p>
            <a:pPr defTabSz="360000"/>
            <a:r>
              <a:rPr lang="en-US" sz="900" dirty="0">
                <a:solidFill>
                  <a:schemeClr val="tx2"/>
                </a:solidFill>
                <a:sym typeface="Wingdings" panose="05000000000000000000" pitchFamily="2" charset="2"/>
              </a:rPr>
              <a:t>I_b_SingleEnhanced 	:= False (one-time command)</a:t>
            </a:r>
            <a:endParaRPr lang="en-US" sz="900" dirty="0">
              <a:solidFill>
                <a:schemeClr val="tx2"/>
              </a:solidFill>
            </a:endParaRPr>
          </a:p>
          <a:p>
            <a:pPr defTabSz="360000"/>
            <a:r>
              <a:rPr lang="en-US" sz="900" dirty="0">
                <a:solidFill>
                  <a:schemeClr val="tx2"/>
                </a:solidFill>
              </a:rPr>
              <a:t>I_b_UserMemory_UID 	:= True (access to TID resp. Fixcode)</a:t>
            </a:r>
          </a:p>
          <a:p>
            <a:pPr defTabSz="360000"/>
            <a:r>
              <a:rPr lang="en-US" sz="900" dirty="0">
                <a:solidFill>
                  <a:schemeClr val="tx2"/>
                </a:solidFill>
                <a:sym typeface="Wingdings" panose="05000000000000000000" pitchFamily="2" charset="2"/>
              </a:rPr>
              <a:t>I_b_EPC 			:= False (not relevant)</a:t>
            </a:r>
          </a:p>
          <a:p>
            <a:pPr defTabSz="360000"/>
            <a:r>
              <a:rPr lang="en-US" sz="900" dirty="0">
                <a:solidFill>
                  <a:schemeClr val="tx2"/>
                </a:solidFill>
                <a:sym typeface="Wingdings" panose="05000000000000000000" pitchFamily="2" charset="2"/>
              </a:rPr>
              <a:t>I_b_StartRead 		:= True (Start read process with positive edge)</a:t>
            </a:r>
          </a:p>
          <a:p>
            <a:pPr defTabSz="360000"/>
            <a:r>
              <a:rPr lang="en-US" sz="900" dirty="0">
                <a:solidFill>
                  <a:schemeClr val="tx2"/>
                </a:solidFill>
                <a:sym typeface="Wingdings" panose="05000000000000000000" pitchFamily="2" charset="2"/>
              </a:rPr>
              <a:t>O_b_Busy			= False (no command active)</a:t>
            </a:r>
          </a:p>
          <a:p>
            <a:pPr defTabSz="360000"/>
            <a:r>
              <a:rPr lang="en-US" sz="900" dirty="0">
                <a:solidFill>
                  <a:schemeClr val="tx2"/>
                </a:solidFill>
                <a:sym typeface="Wingdings" panose="05000000000000000000" pitchFamily="2" charset="2"/>
              </a:rPr>
              <a:t>O_b_Done 			= True</a:t>
            </a:r>
          </a:p>
          <a:p>
            <a:pPr defTabSz="360000"/>
            <a:r>
              <a:rPr lang="en-US" sz="900" dirty="0">
                <a:solidFill>
                  <a:schemeClr val="tx2"/>
                </a:solidFill>
                <a:sym typeface="Wingdings" panose="05000000000000000000" pitchFamily="2" charset="2"/>
              </a:rPr>
              <a:t>O_b_Finish 			= True</a:t>
            </a:r>
          </a:p>
          <a:p>
            <a:pPr defTabSz="360000"/>
            <a:r>
              <a:rPr lang="en-US" sz="900" dirty="0">
                <a:solidFill>
                  <a:schemeClr val="tx2"/>
                </a:solidFill>
                <a:sym typeface="Wingdings" panose="05000000000000000000" pitchFamily="2" charset="2"/>
              </a:rPr>
              <a:t>O_b_NoDataCarrier		= True</a:t>
            </a:r>
          </a:p>
          <a:p>
            <a:pPr defTabSz="360000"/>
            <a:r>
              <a:rPr lang="en-US" sz="900" dirty="0">
                <a:solidFill>
                  <a:schemeClr val="tx2"/>
                </a:solidFill>
                <a:sym typeface="Wingdings" panose="05000000000000000000" pitchFamily="2" charset="2"/>
              </a:rPr>
              <a:t>O_b_Error			= False</a:t>
            </a:r>
          </a:p>
        </p:txBody>
      </p:sp>
      <p:sp>
        <p:nvSpPr>
          <p:cNvPr id="24" name="Textfeld 23">
            <a:extLst>
              <a:ext uri="{FF2B5EF4-FFF2-40B4-BE49-F238E27FC236}">
                <a16:creationId xmlns:a16="http://schemas.microsoft.com/office/drawing/2014/main" id="{7C6F2E76-03AA-4C86-BFDB-3D0DADE0DE81}"/>
              </a:ext>
            </a:extLst>
          </p:cNvPr>
          <p:cNvSpPr txBox="1"/>
          <p:nvPr/>
        </p:nvSpPr>
        <p:spPr>
          <a:xfrm>
            <a:off x="147929" y="4347162"/>
            <a:ext cx="1467045" cy="765200"/>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Start read process:</a:t>
            </a:r>
          </a:p>
          <a:p>
            <a:r>
              <a:rPr lang="en-US" sz="900" dirty="0">
                <a:solidFill>
                  <a:schemeClr val="tx2"/>
                </a:solidFill>
              </a:rPr>
              <a:t>SingleEnhanced 	:= False</a:t>
            </a:r>
          </a:p>
          <a:p>
            <a:r>
              <a:rPr lang="en-US" sz="900" dirty="0">
                <a:solidFill>
                  <a:schemeClr val="tx2"/>
                </a:solidFill>
              </a:rPr>
              <a:t>User_UID 	:= True</a:t>
            </a:r>
          </a:p>
          <a:p>
            <a:r>
              <a:rPr lang="en-US" sz="900" dirty="0">
                <a:solidFill>
                  <a:schemeClr val="tx2"/>
                </a:solidFill>
              </a:rPr>
              <a:t>EPC 	:= False</a:t>
            </a:r>
          </a:p>
          <a:p>
            <a:r>
              <a:rPr lang="en-US" sz="900" dirty="0">
                <a:solidFill>
                  <a:schemeClr val="tx2"/>
                </a:solidFill>
              </a:rPr>
              <a:t>StartRead 	:= True</a:t>
            </a:r>
          </a:p>
        </p:txBody>
      </p:sp>
      <p:sp>
        <p:nvSpPr>
          <p:cNvPr id="31" name="Textfeld 30">
            <a:extLst>
              <a:ext uri="{FF2B5EF4-FFF2-40B4-BE49-F238E27FC236}">
                <a16:creationId xmlns:a16="http://schemas.microsoft.com/office/drawing/2014/main" id="{074DB2D9-A82C-40BE-97AB-D0B912682574}"/>
              </a:ext>
            </a:extLst>
          </p:cNvPr>
          <p:cNvSpPr txBox="1"/>
          <p:nvPr/>
        </p:nvSpPr>
        <p:spPr>
          <a:xfrm>
            <a:off x="1979712" y="4362693"/>
            <a:ext cx="1980862" cy="10421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End read process:</a:t>
            </a:r>
          </a:p>
          <a:p>
            <a:r>
              <a:rPr lang="en-US" sz="900" dirty="0">
                <a:solidFill>
                  <a:schemeClr val="tx2"/>
                </a:solidFill>
              </a:rPr>
              <a:t>Busy 	= False</a:t>
            </a:r>
          </a:p>
          <a:p>
            <a:r>
              <a:rPr lang="en-US" sz="900" dirty="0">
                <a:solidFill>
                  <a:schemeClr val="tx2"/>
                </a:solidFill>
              </a:rPr>
              <a:t>Done 	= True</a:t>
            </a:r>
          </a:p>
          <a:p>
            <a:r>
              <a:rPr lang="en-US" sz="900" dirty="0">
                <a:solidFill>
                  <a:schemeClr val="tx2"/>
                </a:solidFill>
              </a:rPr>
              <a:t>Finish	= True</a:t>
            </a:r>
          </a:p>
          <a:p>
            <a:r>
              <a:rPr lang="en-US" sz="900" dirty="0">
                <a:solidFill>
                  <a:schemeClr val="tx2"/>
                </a:solidFill>
              </a:rPr>
              <a:t>NoDataCarrier 	= True</a:t>
            </a:r>
          </a:p>
          <a:p>
            <a:r>
              <a:rPr lang="en-US" sz="900" dirty="0">
                <a:solidFill>
                  <a:schemeClr val="tx2"/>
                </a:solidFill>
              </a:rPr>
              <a:t>Status 	= 16#0F</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cxnSp>
        <p:nvCxnSpPr>
          <p:cNvPr id="39" name="Gerade Verbindung mit Pfeil 38">
            <a:extLst>
              <a:ext uri="{FF2B5EF4-FFF2-40B4-BE49-F238E27FC236}">
                <a16:creationId xmlns:a16="http://schemas.microsoft.com/office/drawing/2014/main" id="{CD8B3964-70DB-4105-B4C1-D4FE70C430B1}"/>
              </a:ext>
            </a:extLst>
          </p:cNvPr>
          <p:cNvCxnSpPr>
            <a:cxnSpLocks/>
            <a:stCxn id="24" idx="0"/>
          </p:cNvCxnSpPr>
          <p:nvPr/>
        </p:nvCxnSpPr>
        <p:spPr>
          <a:xfrm flipV="1">
            <a:off x="881452" y="2780928"/>
            <a:ext cx="954244" cy="156623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2" name="Gerade Verbindung mit Pfeil 31">
            <a:extLst>
              <a:ext uri="{FF2B5EF4-FFF2-40B4-BE49-F238E27FC236}">
                <a16:creationId xmlns:a16="http://schemas.microsoft.com/office/drawing/2014/main" id="{C323D4F8-5E5A-4563-BDA8-594DE5F34288}"/>
              </a:ext>
            </a:extLst>
          </p:cNvPr>
          <p:cNvCxnSpPr>
            <a:cxnSpLocks/>
            <a:stCxn id="31" idx="0"/>
          </p:cNvCxnSpPr>
          <p:nvPr/>
        </p:nvCxnSpPr>
        <p:spPr>
          <a:xfrm flipV="1">
            <a:off x="2970143" y="3501008"/>
            <a:ext cx="1097801" cy="86168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Gerade Verbindung mit Pfeil 33">
            <a:extLst>
              <a:ext uri="{FF2B5EF4-FFF2-40B4-BE49-F238E27FC236}">
                <a16:creationId xmlns:a16="http://schemas.microsoft.com/office/drawing/2014/main" id="{1A6E7FE6-0EC2-4EEE-960C-5C5E026E19A8}"/>
              </a:ext>
            </a:extLst>
          </p:cNvPr>
          <p:cNvCxnSpPr>
            <a:cxnSpLocks/>
            <a:stCxn id="31" idx="0"/>
          </p:cNvCxnSpPr>
          <p:nvPr/>
        </p:nvCxnSpPr>
        <p:spPr>
          <a:xfrm flipV="1">
            <a:off x="2970143" y="4005065"/>
            <a:ext cx="1169809" cy="35762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5" name="Gerade Verbindung mit Pfeil 34">
            <a:extLst>
              <a:ext uri="{FF2B5EF4-FFF2-40B4-BE49-F238E27FC236}">
                <a16:creationId xmlns:a16="http://schemas.microsoft.com/office/drawing/2014/main" id="{D3E8173E-DD02-46D7-91D3-3825AC98A4C7}"/>
              </a:ext>
            </a:extLst>
          </p:cNvPr>
          <p:cNvCxnSpPr>
            <a:cxnSpLocks/>
            <a:stCxn id="31" idx="0"/>
          </p:cNvCxnSpPr>
          <p:nvPr/>
        </p:nvCxnSpPr>
        <p:spPr>
          <a:xfrm flipV="1">
            <a:off x="2970143" y="3717033"/>
            <a:ext cx="1169809" cy="64566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8010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43</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3: Single Read Fixcode (TID)</a:t>
            </a:r>
          </a:p>
          <a:p>
            <a:pPr marL="0" indent="0">
              <a:buNone/>
            </a:pPr>
            <a:endParaRPr lang="de-DE" dirty="0"/>
          </a:p>
        </p:txBody>
      </p:sp>
      <p:sp>
        <p:nvSpPr>
          <p:cNvPr id="15" name="Textfeld 14"/>
          <p:cNvSpPr txBox="1"/>
          <p:nvPr/>
        </p:nvSpPr>
        <p:spPr>
          <a:xfrm>
            <a:off x="101574" y="5346000"/>
            <a:ext cx="4320000" cy="1200329"/>
          </a:xfrm>
          <a:prstGeom prst="rect">
            <a:avLst/>
          </a:prstGeom>
          <a:noFill/>
          <a:ln>
            <a:solidFill>
              <a:schemeClr val="tx2"/>
            </a:solidFill>
          </a:ln>
        </p:spPr>
        <p:txBody>
          <a:bodyPr wrap="square" rtlCol="0">
            <a:spAutoFit/>
          </a:bodyPr>
          <a:lstStyle/>
          <a:p>
            <a:r>
              <a:rPr lang="en-US" sz="1200" dirty="0"/>
              <a:t>Data carrier identified and </a:t>
            </a:r>
            <a:r>
              <a:rPr lang="en-US" sz="1200" dirty="0" err="1"/>
              <a:t>fixcode</a:t>
            </a:r>
            <a:r>
              <a:rPr lang="en-US" sz="1200" dirty="0"/>
              <a:t> read in:</a:t>
            </a:r>
          </a:p>
          <a:p>
            <a:r>
              <a:rPr lang="en-US" sz="1200" dirty="0"/>
              <a:t>O_b_Done		= True</a:t>
            </a:r>
          </a:p>
          <a:p>
            <a:r>
              <a:rPr lang="en-US" sz="1200" dirty="0"/>
              <a:t>O_b_NoDataCarrier	= False</a:t>
            </a:r>
          </a:p>
          <a:p>
            <a:r>
              <a:rPr lang="en-US" sz="1200" dirty="0"/>
              <a:t>O_b_Busy		= False</a:t>
            </a:r>
          </a:p>
          <a:p>
            <a:r>
              <a:rPr lang="en-US" sz="1200" dirty="0"/>
              <a:t>O_b_Finish		= True</a:t>
            </a:r>
          </a:p>
          <a:p>
            <a:r>
              <a:rPr lang="en-US" sz="1200" dirty="0"/>
              <a:t>O_B_Status 		= 16#0F</a:t>
            </a:r>
          </a:p>
        </p:txBody>
      </p:sp>
      <p:sp>
        <p:nvSpPr>
          <p:cNvPr id="16" name="Textfeld 15"/>
          <p:cNvSpPr txBox="1"/>
          <p:nvPr/>
        </p:nvSpPr>
        <p:spPr>
          <a:xfrm>
            <a:off x="4708280" y="5345999"/>
            <a:ext cx="4320000" cy="1200329"/>
          </a:xfrm>
          <a:prstGeom prst="rect">
            <a:avLst/>
          </a:prstGeom>
          <a:noFill/>
          <a:ln>
            <a:solidFill>
              <a:schemeClr val="tx2"/>
            </a:solidFill>
          </a:ln>
        </p:spPr>
        <p:txBody>
          <a:bodyPr wrap="square" rtlCol="0">
            <a:spAutoFit/>
          </a:bodyPr>
          <a:lstStyle/>
          <a:p>
            <a:r>
              <a:rPr lang="en-US" sz="1200" dirty="0"/>
              <a:t>No data carrier identified:</a:t>
            </a:r>
          </a:p>
          <a:p>
            <a:r>
              <a:rPr lang="en-US" sz="1200" dirty="0"/>
              <a:t>O_b_Done		= True</a:t>
            </a:r>
          </a:p>
          <a:p>
            <a:r>
              <a:rPr lang="en-US" sz="1200" dirty="0"/>
              <a:t>O_b_NoDataCarrier	= True</a:t>
            </a:r>
          </a:p>
          <a:p>
            <a:r>
              <a:rPr lang="en-US" sz="1200" dirty="0"/>
              <a:t>O_b_Busy		= False</a:t>
            </a:r>
          </a:p>
          <a:p>
            <a:r>
              <a:rPr lang="en-US" sz="1200" dirty="0"/>
              <a:t>O_b_Finish		= True</a:t>
            </a:r>
          </a:p>
          <a:p>
            <a:r>
              <a:rPr lang="en-US" sz="1200" dirty="0"/>
              <a:t>O_B_Status 		= 16#0F</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80289417-3670-4438-8AF3-4E0DDA0484F5}"/>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fik 7">
            <a:extLst>
              <a:ext uri="{FF2B5EF4-FFF2-40B4-BE49-F238E27FC236}">
                <a16:creationId xmlns:a16="http://schemas.microsoft.com/office/drawing/2014/main" id="{A8102960-7E25-42CE-AF46-7C5C798DC8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574" y="1847596"/>
            <a:ext cx="3379868" cy="3418495"/>
          </a:xfrm>
          <a:prstGeom prst="rect">
            <a:avLst/>
          </a:prstGeom>
        </p:spPr>
      </p:pic>
      <p:pic>
        <p:nvPicPr>
          <p:cNvPr id="12" name="Grafik 11">
            <a:extLst>
              <a:ext uri="{FF2B5EF4-FFF2-40B4-BE49-F238E27FC236}">
                <a16:creationId xmlns:a16="http://schemas.microsoft.com/office/drawing/2014/main" id="{A660F294-7806-4356-AA69-090A539051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62560" y="1853697"/>
            <a:ext cx="3365720" cy="3410597"/>
          </a:xfrm>
          <a:prstGeom prst="rect">
            <a:avLst/>
          </a:prstGeom>
        </p:spPr>
      </p:pic>
    </p:spTree>
    <p:extLst>
      <p:ext uri="{BB962C8B-B14F-4D97-AF65-F5344CB8AC3E}">
        <p14:creationId xmlns:p14="http://schemas.microsoft.com/office/powerpoint/2010/main" val="2926844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DCEFDE16-7D98-47F5-AF01-E401489D57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752" y="1866390"/>
            <a:ext cx="1878730" cy="4686111"/>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44</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3: Single Read Fixcode (TID)</a:t>
            </a:r>
          </a:p>
          <a:p>
            <a:pPr marL="0" indent="0">
              <a:buNone/>
            </a:pPr>
            <a:endParaRPr lang="de-DE" dirty="0"/>
          </a:p>
        </p:txBody>
      </p:sp>
      <p:sp>
        <p:nvSpPr>
          <p:cNvPr id="15" name="Textfeld 14"/>
          <p:cNvSpPr txBox="1"/>
          <p:nvPr/>
        </p:nvSpPr>
        <p:spPr>
          <a:xfrm>
            <a:off x="2339752" y="1859340"/>
            <a:ext cx="6635696" cy="3416320"/>
          </a:xfrm>
          <a:prstGeom prst="rect">
            <a:avLst/>
          </a:prstGeom>
          <a:noFill/>
          <a:ln>
            <a:solidFill>
              <a:schemeClr val="tx2"/>
            </a:solidFill>
          </a:ln>
        </p:spPr>
        <p:txBody>
          <a:bodyPr wrap="square" rtlCol="0">
            <a:spAutoFit/>
          </a:bodyPr>
          <a:lstStyle/>
          <a:p>
            <a:r>
              <a:rPr lang="en-US" sz="1200" dirty="0"/>
              <a:t>Data carrier identified and </a:t>
            </a:r>
            <a:r>
              <a:rPr lang="en-US" sz="1200" dirty="0" err="1"/>
              <a:t>fixcode</a:t>
            </a:r>
            <a:r>
              <a:rPr lang="en-US" sz="1200" dirty="0"/>
              <a:t> (TID) read in</a:t>
            </a:r>
          </a:p>
          <a:p>
            <a:r>
              <a:rPr lang="en-US" sz="1200" dirty="0"/>
              <a:t>DB Head1Data.ReadData.ReadData[x]</a:t>
            </a:r>
          </a:p>
          <a:p>
            <a:r>
              <a:rPr lang="en-US" sz="1200" dirty="0"/>
              <a:t>ReadData[0] ...[1] 	</a:t>
            </a:r>
            <a:r>
              <a:rPr lang="en-US" sz="1200" dirty="0">
                <a:sym typeface="Wingdings" panose="05000000000000000000" pitchFamily="2" charset="2"/>
              </a:rPr>
              <a:t></a:t>
            </a:r>
            <a:r>
              <a:rPr lang="en-US" sz="1200" dirty="0"/>
              <a:t> Length UII/EPC information; 16#000E = 14 bytes (2 bytes PC 			word + 12 bytes UII/EPC code)</a:t>
            </a:r>
          </a:p>
          <a:p>
            <a:r>
              <a:rPr lang="en-US" sz="1200" dirty="0"/>
              <a:t>ReadData[2] ...[3] 	</a:t>
            </a:r>
            <a:r>
              <a:rPr lang="en-US" sz="1200" dirty="0">
                <a:sym typeface="Wingdings" panose="05000000000000000000" pitchFamily="2" charset="2"/>
              </a:rPr>
              <a:t></a:t>
            </a:r>
            <a:r>
              <a:rPr lang="en-US" sz="1200" dirty="0"/>
              <a:t> PC Word (contains additional information about the UII/EPC 			code)</a:t>
            </a:r>
          </a:p>
          <a:p>
            <a:r>
              <a:rPr lang="en-US" sz="1200" dirty="0"/>
              <a:t>ReadData[4] ...[15] 	</a:t>
            </a:r>
            <a:r>
              <a:rPr lang="en-US" sz="1200" dirty="0">
                <a:sym typeface="Wingdings" panose="05000000000000000000" pitchFamily="2" charset="2"/>
              </a:rPr>
              <a:t></a:t>
            </a:r>
            <a:r>
              <a:rPr lang="en-US" sz="1200" dirty="0"/>
              <a:t> UII/EPC code; length variable and dependent on the initial 			programming of the data carrier</a:t>
            </a:r>
          </a:p>
          <a:p>
            <a:r>
              <a:rPr lang="en-US" sz="1200" dirty="0"/>
              <a:t>ReadData[16] ...[17] 	</a:t>
            </a:r>
            <a:r>
              <a:rPr lang="en-US" sz="1200" dirty="0">
                <a:sym typeface="Wingdings" panose="05000000000000000000" pitchFamily="2" charset="2"/>
              </a:rPr>
              <a:t></a:t>
            </a:r>
            <a:r>
              <a:rPr lang="en-US" sz="1200" dirty="0"/>
              <a:t> Length of fixed code (TID); 16#000C = 12 bytes</a:t>
            </a:r>
          </a:p>
          <a:p>
            <a:r>
              <a:rPr lang="en-US" sz="1200" dirty="0"/>
              <a:t>ReadData[18] ...[29] 	</a:t>
            </a:r>
            <a:r>
              <a:rPr lang="en-US" sz="1200" dirty="0">
                <a:sym typeface="Wingdings" panose="05000000000000000000" pitchFamily="2" charset="2"/>
              </a:rPr>
              <a:t></a:t>
            </a:r>
            <a:r>
              <a:rPr lang="en-US" sz="1200" dirty="0"/>
              <a:t> Fixcode (TID); length depends on the chip type</a:t>
            </a:r>
          </a:p>
          <a:p>
            <a:endParaRPr lang="en-US" sz="1200" dirty="0">
              <a:sym typeface="Wingdings" panose="05000000000000000000" pitchFamily="2" charset="2"/>
            </a:endParaRPr>
          </a:p>
          <a:p>
            <a:r>
              <a:rPr lang="en-US" sz="1200" dirty="0">
                <a:sym typeface="Wingdings" panose="05000000000000000000" pitchFamily="2" charset="2"/>
              </a:rPr>
              <a:t>When using the MultiFrame protocol, the UII/EPC code of the identified data carrier is placed in front of the information read in. This makes it possible to clearly assign the read data record to a data carrier.</a:t>
            </a:r>
          </a:p>
          <a:p>
            <a:endParaRPr lang="en-US" sz="1200" dirty="0">
              <a:sym typeface="Wingdings" panose="05000000000000000000" pitchFamily="2" charset="2"/>
            </a:endParaRPr>
          </a:p>
          <a:p>
            <a:r>
              <a:rPr lang="en-US" sz="1200" dirty="0">
                <a:sym typeface="Wingdings" panose="05000000000000000000" pitchFamily="2" charset="2"/>
              </a:rPr>
              <a:t>The length of the TID depends on the chip used. In the majority of cases, the TID has a length of 12 bytes. The first byte of the TID always has the value 16#E2. The chip type of the data carrier used can be determined by reading out the TID.</a:t>
            </a:r>
          </a:p>
        </p:txBody>
      </p:sp>
      <p:sp>
        <p:nvSpPr>
          <p:cNvPr id="13" name="Rechteck 12"/>
          <p:cNvSpPr/>
          <p:nvPr/>
        </p:nvSpPr>
        <p:spPr>
          <a:xfrm>
            <a:off x="1550382" y="4797152"/>
            <a:ext cx="436100" cy="170034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3" action="ppaction://hlinksldjump" highlightClick="1"/>
            <a:extLst>
              <a:ext uri="{FF2B5EF4-FFF2-40B4-BE49-F238E27FC236}">
                <a16:creationId xmlns:a16="http://schemas.microsoft.com/office/drawing/2014/main" id="{33AF24CB-9F94-49F3-97EF-E01C38911F2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09637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18405FB4-42B1-45B0-8D0A-D407EF0337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59340"/>
            <a:ext cx="3104622" cy="1497652"/>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45</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3: Single Read Fixcode (TID)</a:t>
            </a:r>
          </a:p>
          <a:p>
            <a:pPr marL="0" indent="0">
              <a:buNone/>
            </a:pPr>
            <a:endParaRPr lang="de-DE" dirty="0"/>
          </a:p>
        </p:txBody>
      </p:sp>
      <p:sp>
        <p:nvSpPr>
          <p:cNvPr id="15" name="Textfeld 14"/>
          <p:cNvSpPr txBox="1"/>
          <p:nvPr/>
        </p:nvSpPr>
        <p:spPr>
          <a:xfrm>
            <a:off x="3275856" y="1859340"/>
            <a:ext cx="5699592" cy="4339650"/>
          </a:xfrm>
          <a:prstGeom prst="rect">
            <a:avLst/>
          </a:prstGeom>
          <a:noFill/>
          <a:ln>
            <a:solidFill>
              <a:schemeClr val="tx2"/>
            </a:solidFill>
          </a:ln>
        </p:spPr>
        <p:txBody>
          <a:bodyPr wrap="square" rtlCol="0">
            <a:spAutoFit/>
          </a:bodyPr>
          <a:lstStyle/>
          <a:p>
            <a:r>
              <a:rPr lang="en-US" sz="1200" dirty="0"/>
              <a:t>Data carrier identified and </a:t>
            </a:r>
            <a:r>
              <a:rPr lang="en-US" sz="1200" dirty="0" err="1"/>
              <a:t>fixcode</a:t>
            </a:r>
            <a:r>
              <a:rPr lang="en-US" sz="1200" dirty="0"/>
              <a:t> (TID) read; additional information about data carrier access</a:t>
            </a:r>
          </a:p>
          <a:p>
            <a:r>
              <a:rPr lang="en-US" sz="1200" dirty="0"/>
              <a:t>DB Head1Data.TagInformation.TagInformation[x]</a:t>
            </a:r>
          </a:p>
          <a:p>
            <a:r>
              <a:rPr lang="en-US" sz="1200" dirty="0"/>
              <a:t>TagInformation[0] 	</a:t>
            </a:r>
            <a:r>
              <a:rPr lang="en-US" sz="1200" dirty="0">
                <a:sym typeface="Wingdings" panose="05000000000000000000" pitchFamily="2" charset="2"/>
              </a:rPr>
              <a:t></a:t>
            </a:r>
            <a:r>
              <a:rPr lang="en-US" sz="1200" dirty="0"/>
              <a:t> Information type; always 16#01</a:t>
            </a:r>
          </a:p>
          <a:p>
            <a:r>
              <a:rPr lang="en-US" sz="1200" dirty="0"/>
              <a:t>TagInformation[1] 	</a:t>
            </a:r>
            <a:r>
              <a:rPr lang="en-US" sz="1200" dirty="0">
                <a:sym typeface="Wingdings" panose="05000000000000000000" pitchFamily="2" charset="2"/>
              </a:rPr>
              <a:t></a:t>
            </a:r>
            <a:r>
              <a:rPr lang="en-US" sz="1200" dirty="0"/>
              <a:t> RSSI value; signal strength between 16#00 (weak) 			and 16#64 (good); value range between 0 and 100</a:t>
            </a:r>
          </a:p>
          <a:p>
            <a:r>
              <a:rPr lang="en-US" sz="1200" dirty="0"/>
              <a:t>TagInformation[2] 	</a:t>
            </a:r>
            <a:r>
              <a:rPr lang="en-US" sz="1200" dirty="0">
                <a:sym typeface="Wingdings" panose="05000000000000000000" pitchFamily="2" charset="2"/>
              </a:rPr>
              <a:t></a:t>
            </a:r>
            <a:r>
              <a:rPr lang="en-US" sz="1200" dirty="0"/>
              <a:t> Channel number of the transmission channels on 			which the data carrier was accessed (parameters CD 			and NC)</a:t>
            </a:r>
          </a:p>
          <a:p>
            <a:r>
              <a:rPr lang="en-US" sz="1200" dirty="0"/>
              <a:t>TagInformation[3]...[4] 	</a:t>
            </a:r>
            <a:r>
              <a:rPr lang="en-US" sz="1200" dirty="0">
                <a:sym typeface="Wingdings" panose="05000000000000000000" pitchFamily="2" charset="2"/>
              </a:rPr>
              <a:t></a:t>
            </a:r>
            <a:r>
              <a:rPr lang="en-US" sz="1200" dirty="0"/>
              <a:t> Transmission power level at which the data carrier 			was accessed</a:t>
            </a:r>
          </a:p>
          <a:p>
            <a:endParaRPr lang="en-US" sz="1200" dirty="0">
              <a:sym typeface="Wingdings" panose="05000000000000000000" pitchFamily="2" charset="2"/>
            </a:endParaRPr>
          </a:p>
          <a:p>
            <a:r>
              <a:rPr lang="en-US" sz="1200" dirty="0">
                <a:sym typeface="Wingdings" panose="05000000000000000000" pitchFamily="2" charset="2"/>
              </a:rPr>
              <a:t>When using the MultiFrame protocol, the transmission of additional information about the data carrier access must be activated via the IF parameter (IF := 16#01). The additional information is transmitted in a separate telegram with the status value 16#0B directly after the information received from the data carrier (status 16#00 telegram).</a:t>
            </a:r>
          </a:p>
          <a:p>
            <a:endParaRPr lang="en-US" sz="1200" dirty="0">
              <a:sym typeface="Wingdings" panose="05000000000000000000" pitchFamily="2" charset="2"/>
            </a:endParaRPr>
          </a:p>
          <a:p>
            <a:r>
              <a:rPr lang="en-US" sz="1200" dirty="0">
                <a:sym typeface="Wingdings" panose="05000000000000000000" pitchFamily="2" charset="2"/>
              </a:rPr>
              <a:t>The additional information can be used to estimate the quality of data carrier access. Small values of the RSSI mean a lower quality or a greater distance.</a:t>
            </a:r>
          </a:p>
          <a:p>
            <a:endParaRPr lang="en-US" sz="1200" dirty="0">
              <a:sym typeface="Wingdings" panose="05000000000000000000" pitchFamily="2" charset="2"/>
            </a:endParaRPr>
          </a:p>
          <a:p>
            <a:r>
              <a:rPr lang="en-US" sz="1200" dirty="0">
                <a:sym typeface="Wingdings" panose="05000000000000000000" pitchFamily="2" charset="2"/>
              </a:rPr>
              <a:t>When using several power levels (parameter PT), the additional information can be used to find out at which power level the data carrier was identified</a:t>
            </a:r>
          </a:p>
        </p:txBody>
      </p:sp>
      <p:sp>
        <p:nvSpPr>
          <p:cNvPr id="13" name="Rechteck 12"/>
          <p:cNvSpPr/>
          <p:nvPr/>
        </p:nvSpPr>
        <p:spPr>
          <a:xfrm>
            <a:off x="2627784" y="2276873"/>
            <a:ext cx="584342" cy="10801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3" action="ppaction://hlinksldjump" highlightClick="1"/>
            <a:extLst>
              <a:ext uri="{FF2B5EF4-FFF2-40B4-BE49-F238E27FC236}">
                <a16:creationId xmlns:a16="http://schemas.microsoft.com/office/drawing/2014/main" id="{33AF24CB-9F94-49F3-97EF-E01C38911F2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28287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FBE236CE-1EAA-4900-9EEC-2D7DB387F9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3428999"/>
            <a:ext cx="3096344" cy="1312581"/>
          </a:xfrm>
          <a:prstGeom prst="rect">
            <a:avLst/>
          </a:prstGeom>
        </p:spPr>
      </p:pic>
      <p:pic>
        <p:nvPicPr>
          <p:cNvPr id="8" name="Grafik 7">
            <a:extLst>
              <a:ext uri="{FF2B5EF4-FFF2-40B4-BE49-F238E27FC236}">
                <a16:creationId xmlns:a16="http://schemas.microsoft.com/office/drawing/2014/main" id="{30FD2586-FD61-4FC0-914B-100D071EE4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4" y="1859339"/>
            <a:ext cx="3096344" cy="1372243"/>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46</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3: Single Read Fixcode (TID)</a:t>
            </a:r>
          </a:p>
          <a:p>
            <a:pPr marL="0" indent="0">
              <a:buNone/>
            </a:pPr>
            <a:endParaRPr lang="de-DE" dirty="0"/>
          </a:p>
        </p:txBody>
      </p:sp>
      <p:sp>
        <p:nvSpPr>
          <p:cNvPr id="15" name="Textfeld 14"/>
          <p:cNvSpPr txBox="1"/>
          <p:nvPr/>
        </p:nvSpPr>
        <p:spPr>
          <a:xfrm>
            <a:off x="3275856" y="1859340"/>
            <a:ext cx="5699592" cy="2308324"/>
          </a:xfrm>
          <a:prstGeom prst="rect">
            <a:avLst/>
          </a:prstGeom>
          <a:noFill/>
          <a:ln>
            <a:solidFill>
              <a:schemeClr val="tx2"/>
            </a:solidFill>
          </a:ln>
        </p:spPr>
        <p:txBody>
          <a:bodyPr wrap="square" rtlCol="0">
            <a:spAutoFit/>
          </a:bodyPr>
          <a:lstStyle/>
          <a:p>
            <a:r>
              <a:rPr lang="en-US" sz="1200" dirty="0"/>
              <a:t>Data carrier identified and </a:t>
            </a:r>
            <a:r>
              <a:rPr lang="en-US" sz="1200" dirty="0" err="1"/>
              <a:t>fixcode</a:t>
            </a:r>
            <a:r>
              <a:rPr lang="en-US" sz="1200" dirty="0"/>
              <a:t> (TID) read; number of data carriers identified during the execution of the single command</a:t>
            </a:r>
          </a:p>
          <a:p>
            <a:r>
              <a:rPr lang="en-US" sz="1200" dirty="0"/>
              <a:t>DB Head1Data.NumberTags.NumberTags[x]</a:t>
            </a:r>
          </a:p>
          <a:p>
            <a:r>
              <a:rPr lang="en-US" sz="1200" dirty="0"/>
              <a:t>NumberTags[0]...[3] 	</a:t>
            </a:r>
            <a:r>
              <a:rPr lang="en-US" sz="1200" dirty="0">
                <a:sym typeface="Wingdings" panose="05000000000000000000" pitchFamily="2" charset="2"/>
              </a:rPr>
              <a:t></a:t>
            </a:r>
            <a:r>
              <a:rPr lang="en-US" sz="1200" dirty="0"/>
              <a:t> Number of data carriers in ASCII</a:t>
            </a:r>
          </a:p>
          <a:p>
            <a:endParaRPr lang="en-US" sz="1200" dirty="0"/>
          </a:p>
          <a:p>
            <a:r>
              <a:rPr lang="en-US" sz="1200" dirty="0"/>
              <a:t>NumberTags[0]...[3] 	= 16#30303031 = "0001" = 1 data carrier</a:t>
            </a:r>
          </a:p>
          <a:p>
            <a:r>
              <a:rPr lang="en-US" sz="1200" dirty="0"/>
              <a:t>NumberTags[0]...[3] 	= 16#30303032 = "0002" = 2 data carriers</a:t>
            </a:r>
          </a:p>
          <a:p>
            <a:r>
              <a:rPr lang="en-US" sz="1200" dirty="0"/>
              <a:t>NumberTags[0]...[3] 	= 16#30303033 = "0003" = 3 data carriers</a:t>
            </a:r>
          </a:p>
          <a:p>
            <a:endParaRPr lang="en-US" sz="1200" dirty="0"/>
          </a:p>
          <a:p>
            <a:endParaRPr lang="en-US" sz="1200" dirty="0"/>
          </a:p>
          <a:p>
            <a:endParaRPr lang="en-US" sz="1200" dirty="0"/>
          </a:p>
          <a:p>
            <a:r>
              <a:rPr lang="en-US" sz="1200" dirty="0"/>
              <a:t>NumberTags[0]...[3] 	= 16#30303030 = "0000" = no data carrier</a:t>
            </a:r>
          </a:p>
        </p:txBody>
      </p:sp>
      <p:sp>
        <p:nvSpPr>
          <p:cNvPr id="13" name="Rechteck 12"/>
          <p:cNvSpPr/>
          <p:nvPr/>
        </p:nvSpPr>
        <p:spPr>
          <a:xfrm>
            <a:off x="2555776" y="2288021"/>
            <a:ext cx="648072" cy="94356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4" action="ppaction://hlinksldjump" highlightClick="1"/>
            <a:extLst>
              <a:ext uri="{FF2B5EF4-FFF2-40B4-BE49-F238E27FC236}">
                <a16:creationId xmlns:a16="http://schemas.microsoft.com/office/drawing/2014/main" id="{33AF24CB-9F94-49F3-97EF-E01C38911F2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hteck 15">
            <a:extLst>
              <a:ext uri="{FF2B5EF4-FFF2-40B4-BE49-F238E27FC236}">
                <a16:creationId xmlns:a16="http://schemas.microsoft.com/office/drawing/2014/main" id="{2D3E70B9-C959-49B2-98EA-F927B283C180}"/>
              </a:ext>
            </a:extLst>
          </p:cNvPr>
          <p:cNvSpPr/>
          <p:nvPr/>
        </p:nvSpPr>
        <p:spPr>
          <a:xfrm>
            <a:off x="2555776" y="3798018"/>
            <a:ext cx="648072" cy="94356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087383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F4EAE881-CEB9-4B8F-ACC3-98813169A4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944" y="1878249"/>
            <a:ext cx="3445944" cy="2788842"/>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47</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3: Single Read Fixcode (TID)</a:t>
            </a:r>
          </a:p>
          <a:p>
            <a:pPr marL="0" indent="0">
              <a:buNone/>
            </a:pPr>
            <a:endParaRPr lang="de-DE" dirty="0"/>
          </a:p>
        </p:txBody>
      </p:sp>
      <p:sp>
        <p:nvSpPr>
          <p:cNvPr id="15" name="Textfeld 14"/>
          <p:cNvSpPr txBox="1"/>
          <p:nvPr/>
        </p:nvSpPr>
        <p:spPr>
          <a:xfrm>
            <a:off x="3632418" y="1878249"/>
            <a:ext cx="5400112" cy="1384995"/>
          </a:xfrm>
          <a:prstGeom prst="rect">
            <a:avLst/>
          </a:prstGeom>
          <a:noFill/>
          <a:ln>
            <a:solidFill>
              <a:schemeClr val="tx2"/>
            </a:solidFill>
          </a:ln>
        </p:spPr>
        <p:txBody>
          <a:bodyPr wrap="square" rtlCol="0">
            <a:spAutoFit/>
          </a:bodyPr>
          <a:lstStyle/>
          <a:p>
            <a:r>
              <a:rPr lang="en-US" sz="1200" dirty="0"/>
              <a:t>Output data field: command Single Read Fixcode</a:t>
            </a:r>
          </a:p>
          <a:p>
            <a:r>
              <a:rPr lang="en-US" sz="1200" dirty="0"/>
              <a:t>OUTDATA.OUTDATA[x]</a:t>
            </a:r>
          </a:p>
          <a:p>
            <a:r>
              <a:rPr lang="en-US" sz="1200" dirty="0"/>
              <a:t>Output data field:</a:t>
            </a:r>
          </a:p>
          <a:p>
            <a:r>
              <a:rPr lang="en-US" sz="1200" dirty="0"/>
              <a:t>OUTDATA[0] </a:t>
            </a:r>
            <a:r>
              <a:rPr lang="en-US" sz="1200" dirty="0">
                <a:sym typeface="Wingdings" panose="05000000000000000000" pitchFamily="2" charset="2"/>
              </a:rPr>
              <a:t> Control Byte</a:t>
            </a:r>
          </a:p>
          <a:p>
            <a:r>
              <a:rPr lang="en-US" sz="1200" dirty="0"/>
              <a:t>OUTDATA[1] </a:t>
            </a:r>
            <a:r>
              <a:rPr lang="en-US" sz="1200" dirty="0">
                <a:sym typeface="Wingdings" panose="05000000000000000000" pitchFamily="2" charset="2"/>
              </a:rPr>
              <a:t> not used</a:t>
            </a:r>
          </a:p>
          <a:p>
            <a:r>
              <a:rPr lang="en-US" sz="1200" dirty="0"/>
              <a:t>OUTDATA[2] </a:t>
            </a:r>
            <a:r>
              <a:rPr lang="en-US" sz="1200" dirty="0">
                <a:sym typeface="Wingdings" panose="05000000000000000000" pitchFamily="2" charset="2"/>
              </a:rPr>
              <a:t> Command code; 16#01 = Single Read Fixcode</a:t>
            </a:r>
          </a:p>
          <a:p>
            <a:r>
              <a:rPr lang="en-US" sz="1200" dirty="0"/>
              <a:t>OUTDATA[3]…[x] </a:t>
            </a:r>
            <a:r>
              <a:rPr lang="en-US" sz="1200" dirty="0">
                <a:sym typeface="Wingdings" panose="05000000000000000000" pitchFamily="2" charset="2"/>
              </a:rPr>
              <a:t> not used</a:t>
            </a:r>
          </a:p>
        </p:txBody>
      </p:sp>
      <p:sp>
        <p:nvSpPr>
          <p:cNvPr id="13" name="Rechteck 12"/>
          <p:cNvSpPr/>
          <p:nvPr/>
        </p:nvSpPr>
        <p:spPr>
          <a:xfrm>
            <a:off x="2843808" y="2348880"/>
            <a:ext cx="720080" cy="231821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teraktive Schaltfläche: Zur Startseite wechseln 9">
            <a:hlinkClick r:id="rId3" action="ppaction://hlinksldjump" highlightClick="1"/>
            <a:extLst>
              <a:ext uri="{FF2B5EF4-FFF2-40B4-BE49-F238E27FC236}">
                <a16:creationId xmlns:a16="http://schemas.microsoft.com/office/drawing/2014/main" id="{FBCD4CDA-7365-4342-A1BF-9901D10BBD4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26741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2DD8186B-E6A6-49FF-993A-4BC36A3DA2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3" y="1836341"/>
            <a:ext cx="8708261" cy="4716159"/>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48</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3: Single Read Fixcode (TID)</a:t>
            </a:r>
          </a:p>
          <a:p>
            <a:pPr marL="0" indent="0">
              <a:buNone/>
            </a:pPr>
            <a:endParaRPr lang="de-DE" dirty="0"/>
          </a:p>
        </p:txBody>
      </p:sp>
      <p:sp>
        <p:nvSpPr>
          <p:cNvPr id="12" name="Rechteck 11">
            <a:extLst>
              <a:ext uri="{FF2B5EF4-FFF2-40B4-BE49-F238E27FC236}">
                <a16:creationId xmlns:a16="http://schemas.microsoft.com/office/drawing/2014/main" id="{84EB6058-94EE-45C7-B044-0D42F727F121}"/>
              </a:ext>
            </a:extLst>
          </p:cNvPr>
          <p:cNvSpPr/>
          <p:nvPr/>
        </p:nvSpPr>
        <p:spPr>
          <a:xfrm>
            <a:off x="406766" y="3728016"/>
            <a:ext cx="1644954" cy="58580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a:extLst>
              <a:ext uri="{FF2B5EF4-FFF2-40B4-BE49-F238E27FC236}">
                <a16:creationId xmlns:a16="http://schemas.microsoft.com/office/drawing/2014/main" id="{F4F8E8F0-57DE-46C2-AC48-BCCE388010F9}"/>
              </a:ext>
            </a:extLst>
          </p:cNvPr>
          <p:cNvSpPr/>
          <p:nvPr/>
        </p:nvSpPr>
        <p:spPr>
          <a:xfrm>
            <a:off x="406766" y="4334797"/>
            <a:ext cx="1644954" cy="82239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6" name="Gerade Verbindung mit Pfeil 15">
            <a:extLst>
              <a:ext uri="{FF2B5EF4-FFF2-40B4-BE49-F238E27FC236}">
                <a16:creationId xmlns:a16="http://schemas.microsoft.com/office/drawing/2014/main" id="{DF0A29D8-6931-4021-8E18-8C0264A103AF}"/>
              </a:ext>
            </a:extLst>
          </p:cNvPr>
          <p:cNvCxnSpPr>
            <a:cxnSpLocks/>
          </p:cNvCxnSpPr>
          <p:nvPr/>
        </p:nvCxnSpPr>
        <p:spPr>
          <a:xfrm flipH="1">
            <a:off x="755576" y="2544182"/>
            <a:ext cx="504056"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Rechteck 16">
            <a:extLst>
              <a:ext uri="{FF2B5EF4-FFF2-40B4-BE49-F238E27FC236}">
                <a16:creationId xmlns:a16="http://schemas.microsoft.com/office/drawing/2014/main" id="{B5C3370A-329E-4A1D-8297-6E1193E86E7C}"/>
              </a:ext>
            </a:extLst>
          </p:cNvPr>
          <p:cNvSpPr/>
          <p:nvPr/>
        </p:nvSpPr>
        <p:spPr>
          <a:xfrm>
            <a:off x="4089043" y="2681794"/>
            <a:ext cx="770989" cy="334870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a:extLst>
              <a:ext uri="{FF2B5EF4-FFF2-40B4-BE49-F238E27FC236}">
                <a16:creationId xmlns:a16="http://schemas.microsoft.com/office/drawing/2014/main" id="{52A980EC-2F81-43C7-9C56-7079E26F80AD}"/>
              </a:ext>
            </a:extLst>
          </p:cNvPr>
          <p:cNvSpPr/>
          <p:nvPr/>
        </p:nvSpPr>
        <p:spPr>
          <a:xfrm>
            <a:off x="3995936" y="1846872"/>
            <a:ext cx="1584176" cy="57401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Interaktive Schaltfläche: Zur Startseite wechseln 12">
            <a:hlinkClick r:id="rId3" action="ppaction://hlinksldjump" highlightClick="1"/>
            <a:extLst>
              <a:ext uri="{FF2B5EF4-FFF2-40B4-BE49-F238E27FC236}">
                <a16:creationId xmlns:a16="http://schemas.microsoft.com/office/drawing/2014/main" id="{C6C0AB13-8D7E-4752-9609-3617F473A32B}"/>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hteck 18">
            <a:extLst>
              <a:ext uri="{FF2B5EF4-FFF2-40B4-BE49-F238E27FC236}">
                <a16:creationId xmlns:a16="http://schemas.microsoft.com/office/drawing/2014/main" id="{2C37068E-AD33-4471-9A09-A6456C4BBC87}"/>
              </a:ext>
            </a:extLst>
          </p:cNvPr>
          <p:cNvSpPr/>
          <p:nvPr/>
        </p:nvSpPr>
        <p:spPr>
          <a:xfrm>
            <a:off x="5693221" y="2681795"/>
            <a:ext cx="770989" cy="13232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689889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C9E5D1E3-EBE9-4759-9E46-8BA8858CD1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43022"/>
            <a:ext cx="8629730" cy="4663672"/>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49</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3: Single Read Fixcode (TID)</a:t>
            </a:r>
          </a:p>
          <a:p>
            <a:pPr marL="0" indent="0">
              <a:buNone/>
            </a:pPr>
            <a:endParaRPr lang="de-DE" dirty="0"/>
          </a:p>
        </p:txBody>
      </p:sp>
      <p:sp>
        <p:nvSpPr>
          <p:cNvPr id="12" name="Rechteck 11">
            <a:extLst>
              <a:ext uri="{FF2B5EF4-FFF2-40B4-BE49-F238E27FC236}">
                <a16:creationId xmlns:a16="http://schemas.microsoft.com/office/drawing/2014/main" id="{84EB6058-94EE-45C7-B044-0D42F727F121}"/>
              </a:ext>
            </a:extLst>
          </p:cNvPr>
          <p:cNvSpPr/>
          <p:nvPr/>
        </p:nvSpPr>
        <p:spPr>
          <a:xfrm>
            <a:off x="406766" y="3728016"/>
            <a:ext cx="1644954" cy="58580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a:extLst>
              <a:ext uri="{FF2B5EF4-FFF2-40B4-BE49-F238E27FC236}">
                <a16:creationId xmlns:a16="http://schemas.microsoft.com/office/drawing/2014/main" id="{F4F8E8F0-57DE-46C2-AC48-BCCE388010F9}"/>
              </a:ext>
            </a:extLst>
          </p:cNvPr>
          <p:cNvSpPr/>
          <p:nvPr/>
        </p:nvSpPr>
        <p:spPr>
          <a:xfrm>
            <a:off x="406766" y="4334797"/>
            <a:ext cx="1644954" cy="82239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6" name="Gerade Verbindung mit Pfeil 15">
            <a:extLst>
              <a:ext uri="{FF2B5EF4-FFF2-40B4-BE49-F238E27FC236}">
                <a16:creationId xmlns:a16="http://schemas.microsoft.com/office/drawing/2014/main" id="{DF0A29D8-6931-4021-8E18-8C0264A103AF}"/>
              </a:ext>
            </a:extLst>
          </p:cNvPr>
          <p:cNvCxnSpPr>
            <a:cxnSpLocks/>
          </p:cNvCxnSpPr>
          <p:nvPr/>
        </p:nvCxnSpPr>
        <p:spPr>
          <a:xfrm flipH="1">
            <a:off x="755576" y="2544182"/>
            <a:ext cx="504056"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Rechteck 16">
            <a:extLst>
              <a:ext uri="{FF2B5EF4-FFF2-40B4-BE49-F238E27FC236}">
                <a16:creationId xmlns:a16="http://schemas.microsoft.com/office/drawing/2014/main" id="{B5C3370A-329E-4A1D-8297-6E1193E86E7C}"/>
              </a:ext>
            </a:extLst>
          </p:cNvPr>
          <p:cNvSpPr/>
          <p:nvPr/>
        </p:nvSpPr>
        <p:spPr>
          <a:xfrm>
            <a:off x="4089043" y="2681794"/>
            <a:ext cx="770989" cy="334870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a:extLst>
              <a:ext uri="{FF2B5EF4-FFF2-40B4-BE49-F238E27FC236}">
                <a16:creationId xmlns:a16="http://schemas.microsoft.com/office/drawing/2014/main" id="{52A980EC-2F81-43C7-9C56-7079E26F80AD}"/>
              </a:ext>
            </a:extLst>
          </p:cNvPr>
          <p:cNvSpPr/>
          <p:nvPr/>
        </p:nvSpPr>
        <p:spPr>
          <a:xfrm>
            <a:off x="3995936" y="1846872"/>
            <a:ext cx="1584176" cy="57401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Interaktive Schaltfläche: Zur Startseite wechseln 12">
            <a:hlinkClick r:id="rId3" action="ppaction://hlinksldjump" highlightClick="1"/>
            <a:extLst>
              <a:ext uri="{FF2B5EF4-FFF2-40B4-BE49-F238E27FC236}">
                <a16:creationId xmlns:a16="http://schemas.microsoft.com/office/drawing/2014/main" id="{C6C0AB13-8D7E-4752-9609-3617F473A32B}"/>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hteck 18">
            <a:extLst>
              <a:ext uri="{FF2B5EF4-FFF2-40B4-BE49-F238E27FC236}">
                <a16:creationId xmlns:a16="http://schemas.microsoft.com/office/drawing/2014/main" id="{2C37068E-AD33-4471-9A09-A6456C4BBC87}"/>
              </a:ext>
            </a:extLst>
          </p:cNvPr>
          <p:cNvSpPr/>
          <p:nvPr/>
        </p:nvSpPr>
        <p:spPr>
          <a:xfrm>
            <a:off x="5693221" y="2681795"/>
            <a:ext cx="770989" cy="60318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126529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5</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a:xfrm>
            <a:off x="180000" y="1512000"/>
            <a:ext cx="8928504" cy="5165954"/>
          </a:xfrm>
        </p:spPr>
        <p:txBody>
          <a:bodyPr/>
          <a:lstStyle/>
          <a:p>
            <a:pPr marL="0" indent="0">
              <a:buNone/>
            </a:pPr>
            <a:r>
              <a:rPr lang="en-US" dirty="0"/>
              <a:t>Table of contents:</a:t>
            </a:r>
          </a:p>
          <a:p>
            <a:pPr marL="0" indent="0">
              <a:buNone/>
            </a:pPr>
            <a:r>
              <a:rPr lang="en-US" sz="800" b="0" dirty="0">
                <a:solidFill>
                  <a:srgbClr val="00B050"/>
                </a:solidFill>
                <a:hlinkClick r:id="rId3" action="ppaction://hlinksldjump" tooltip="Scanning for connected devices"/>
              </a:rPr>
              <a:t>Scanning for connected devices</a:t>
            </a:r>
            <a:endParaRPr lang="en-US" sz="800" b="0" dirty="0">
              <a:solidFill>
                <a:srgbClr val="00B050"/>
              </a:solidFill>
            </a:endParaRPr>
          </a:p>
          <a:p>
            <a:pPr marL="0" indent="0">
              <a:buNone/>
            </a:pPr>
            <a:r>
              <a:rPr lang="en-US" sz="800" b="0" dirty="0">
                <a:solidFill>
                  <a:srgbClr val="00B050"/>
                </a:solidFill>
                <a:hlinkClick r:id="rId4" action="ppaction://hlinksldjump" tooltip="Link to process data"/>
              </a:rPr>
              <a:t>Link to process data</a:t>
            </a:r>
            <a:endParaRPr lang="en-US" sz="800" b="0" dirty="0">
              <a:solidFill>
                <a:srgbClr val="00B050"/>
              </a:solidFill>
            </a:endParaRPr>
          </a:p>
          <a:p>
            <a:pPr marL="0" indent="0">
              <a:buNone/>
            </a:pPr>
            <a:r>
              <a:rPr lang="en-US" sz="800" b="0" dirty="0">
                <a:solidFill>
                  <a:srgbClr val="00B050"/>
                </a:solidFill>
                <a:hlinkClick r:id="rId5" action="ppaction://hlinksldjump" tooltip="Change EtherCAT telegram length"/>
              </a:rPr>
              <a:t>Change EtherCAT telegram length</a:t>
            </a:r>
            <a:endParaRPr lang="en-US" sz="800" b="0" dirty="0">
              <a:solidFill>
                <a:srgbClr val="00B050"/>
              </a:solidFill>
            </a:endParaRPr>
          </a:p>
          <a:p>
            <a:pPr marL="0" indent="0">
              <a:buNone/>
            </a:pPr>
            <a:r>
              <a:rPr lang="en-US" sz="800" b="0" dirty="0">
                <a:solidFill>
                  <a:srgbClr val="00B050"/>
                </a:solidFill>
                <a:hlinkClick r:id="rId6" action="ppaction://hlinksldjump" tooltip="Read out firmware version"/>
              </a:rPr>
              <a:t>Read out firmware version</a:t>
            </a:r>
            <a:endParaRPr lang="en-US" sz="800" b="0" dirty="0">
              <a:solidFill>
                <a:srgbClr val="00B050"/>
              </a:solidFill>
            </a:endParaRPr>
          </a:p>
          <a:p>
            <a:pPr marL="0" indent="0">
              <a:buNone/>
            </a:pPr>
            <a:r>
              <a:rPr lang="en-US" sz="800" b="0" dirty="0">
                <a:solidFill>
                  <a:srgbClr val="00B050"/>
                </a:solidFill>
                <a:hlinkClick r:id="rId7" action="ppaction://hlinksldjump" tooltip="Configuration of process data fields"/>
              </a:rPr>
              <a:t>Configuration of process data fields</a:t>
            </a:r>
            <a:endParaRPr lang="de-DE" sz="800" b="0" dirty="0">
              <a:solidFill>
                <a:srgbClr val="00B050"/>
              </a:solidFill>
              <a:hlinkClick r:id="rId8" action="ppaction://hlinksldjump"/>
            </a:endParaRPr>
          </a:p>
          <a:p>
            <a:pPr marL="0" indent="0">
              <a:buNone/>
            </a:pPr>
            <a:r>
              <a:rPr lang="en-US" sz="800" b="0" dirty="0">
                <a:solidFill>
                  <a:srgbClr val="00B050"/>
                </a:solidFill>
                <a:hlinkClick r:id="rId9" action="ppaction://hlinksldjump" tooltip="Inputs and outputs function block"/>
              </a:rPr>
              <a:t>Inputs and outputs function block</a:t>
            </a:r>
            <a:endParaRPr lang="de-DE" sz="800" b="0" dirty="0">
              <a:solidFill>
                <a:srgbClr val="00B050"/>
              </a:solidFill>
              <a:hlinkClick r:id="rId8" action="ppaction://hlinksldjump"/>
            </a:endParaRPr>
          </a:p>
          <a:p>
            <a:pPr marL="0" indent="0">
              <a:buNone/>
            </a:pPr>
            <a:r>
              <a:rPr lang="en-US" sz="800" b="0" dirty="0">
                <a:solidFill>
                  <a:srgbClr val="00B050"/>
                </a:solidFill>
                <a:hlinkClick r:id="rId10" action="ppaction://hlinksldjump" tooltip="Declaration of function and data block"/>
              </a:rPr>
              <a:t>Declaration of function and data block</a:t>
            </a:r>
            <a:endParaRPr lang="de-DE" sz="800" b="0" dirty="0">
              <a:solidFill>
                <a:srgbClr val="00B050"/>
              </a:solidFill>
              <a:hlinkClick r:id="rId8" action="ppaction://hlinksldjump"/>
            </a:endParaRPr>
          </a:p>
          <a:p>
            <a:pPr marL="0" indent="0">
              <a:buNone/>
            </a:pPr>
            <a:r>
              <a:rPr lang="en-US" sz="800" b="0" dirty="0">
                <a:solidFill>
                  <a:srgbClr val="00B050"/>
                </a:solidFill>
                <a:hlinkClick r:id="rId11" action="ppaction://hlinksldjump" tooltip="Structure of data block"/>
              </a:rPr>
              <a:t>Structure of data block</a:t>
            </a:r>
            <a:endParaRPr lang="en-US" sz="800" b="0" dirty="0">
              <a:solidFill>
                <a:srgbClr val="00B050"/>
              </a:solidFill>
              <a:hlinkClick r:id="rId8" action="ppaction://hlinksldjump"/>
            </a:endParaRPr>
          </a:p>
          <a:p>
            <a:pPr marL="0" indent="0">
              <a:buNone/>
            </a:pPr>
            <a:r>
              <a:rPr lang="en-US" sz="800" b="0" dirty="0">
                <a:solidFill>
                  <a:srgbClr val="00B050"/>
                </a:solidFill>
                <a:hlinkClick r:id="rId8" action="ppaction://hlinksldjump" tooltip="Schematic diagram of building blocks"/>
              </a:rPr>
              <a:t>Schematic diagram of building blocks</a:t>
            </a:r>
            <a:endParaRPr lang="de-DE" sz="800" b="0" dirty="0">
              <a:solidFill>
                <a:srgbClr val="00B050"/>
              </a:solidFill>
            </a:endParaRPr>
          </a:p>
          <a:p>
            <a:pPr marL="0" indent="0">
              <a:buNone/>
            </a:pPr>
            <a:r>
              <a:rPr lang="en-US" sz="800" b="0" dirty="0">
                <a:solidFill>
                  <a:srgbClr val="00B050"/>
                </a:solidFill>
                <a:hlinkClick r:id="rId12" action="ppaction://hlinksldjump" tooltip="Example 1: Initialization"/>
              </a:rPr>
              <a:t>Example 1: Initialization</a:t>
            </a:r>
            <a:r>
              <a:rPr lang="en-US" sz="800" b="0" dirty="0">
                <a:solidFill>
                  <a:srgbClr val="00B050"/>
                </a:solidFill>
              </a:rPr>
              <a:t>	</a:t>
            </a:r>
            <a:r>
              <a:rPr lang="de-DE" sz="800" b="0" dirty="0">
                <a:solidFill>
                  <a:srgbClr val="00B050"/>
                </a:solidFill>
              </a:rPr>
              <a:t>			</a:t>
            </a:r>
            <a:r>
              <a:rPr lang="en-US" sz="800" b="0" dirty="0">
                <a:solidFill>
                  <a:srgbClr val="00B050"/>
                </a:solidFill>
              </a:rPr>
              <a:t>Setup Tag Type</a:t>
            </a:r>
          </a:p>
          <a:p>
            <a:pPr marL="0" indent="0">
              <a:buNone/>
            </a:pPr>
            <a:r>
              <a:rPr lang="en-US" sz="800" b="0" dirty="0">
                <a:solidFill>
                  <a:srgbClr val="00B050"/>
                </a:solidFill>
                <a:hlinkClick r:id="rId13" action="ppaction://hlinksldjump" tooltip="Example 2: Single Read UII/EPC"/>
              </a:rPr>
              <a:t>Example 2: Single Read UII/EPC</a:t>
            </a:r>
            <a:r>
              <a:rPr lang="en-US" sz="800" b="0" dirty="0">
                <a:solidFill>
                  <a:srgbClr val="00B050"/>
                </a:solidFill>
              </a:rPr>
              <a:t> 				one-time read access to the UII/EPC Code (Memory Bank 01)</a:t>
            </a:r>
          </a:p>
          <a:p>
            <a:pPr marL="0" indent="0">
              <a:buNone/>
            </a:pPr>
            <a:r>
              <a:rPr lang="en-US" sz="800" b="0" dirty="0">
                <a:solidFill>
                  <a:srgbClr val="00B050"/>
                </a:solidFill>
                <a:hlinkClick r:id="rId14" action="ppaction://hlinksldjump" tooltip="Example 3: Single Read Fixcode (TID)"/>
              </a:rPr>
              <a:t>Example 3: Single Read </a:t>
            </a:r>
            <a:r>
              <a:rPr lang="en-US" sz="800" b="0" dirty="0" err="1">
                <a:solidFill>
                  <a:srgbClr val="00B050"/>
                </a:solidFill>
                <a:hlinkClick r:id="rId14" action="ppaction://hlinksldjump" tooltip="Example 3: Single Read Fixcode (TID)"/>
              </a:rPr>
              <a:t>Fixcode</a:t>
            </a:r>
            <a:r>
              <a:rPr lang="en-US" sz="800" b="0" dirty="0">
                <a:solidFill>
                  <a:srgbClr val="00B050"/>
                </a:solidFill>
                <a:hlinkClick r:id="rId14" action="ppaction://hlinksldjump" tooltip="Example 3: Single Read Fixcode (TID)"/>
              </a:rPr>
              <a:t> (TID)</a:t>
            </a:r>
            <a:r>
              <a:rPr lang="en-US" sz="800" b="0" dirty="0">
                <a:solidFill>
                  <a:srgbClr val="00B050"/>
                </a:solidFill>
              </a:rPr>
              <a:t> 			one-time read access to the Fixcode (TID) (Memory Bank 10)</a:t>
            </a:r>
          </a:p>
          <a:p>
            <a:pPr marL="0" indent="0">
              <a:buNone/>
            </a:pPr>
            <a:r>
              <a:rPr lang="en-US" sz="800" b="0" dirty="0">
                <a:solidFill>
                  <a:srgbClr val="00B050"/>
                </a:solidFill>
                <a:hlinkClick r:id="rId15" action="ppaction://hlinksldjump" tooltip="Example 4: Single Read Words"/>
              </a:rPr>
              <a:t>Example 4: Single Read Words</a:t>
            </a:r>
            <a:r>
              <a:rPr lang="en-US" sz="800" b="0" dirty="0">
                <a:solidFill>
                  <a:srgbClr val="00B050"/>
                </a:solidFill>
              </a:rPr>
              <a:t>				one-time read access to the User Memory (Memory Bank 11)</a:t>
            </a:r>
          </a:p>
          <a:p>
            <a:pPr marL="0" indent="0">
              <a:buNone/>
            </a:pPr>
            <a:r>
              <a:rPr lang="en-US" sz="800" b="0" dirty="0">
                <a:solidFill>
                  <a:srgbClr val="00B050"/>
                </a:solidFill>
                <a:hlinkClick r:id="rId16" action="ppaction://hlinksldjump" tooltip="Example 5: Single Write UII/EPC"/>
              </a:rPr>
              <a:t>Example 5: Single Write UII/EPC</a:t>
            </a:r>
            <a:r>
              <a:rPr lang="de-DE" sz="800" b="0" dirty="0">
                <a:solidFill>
                  <a:srgbClr val="00B050"/>
                </a:solidFill>
              </a:rPr>
              <a:t>				</a:t>
            </a:r>
            <a:r>
              <a:rPr lang="en-US" sz="800" b="0" dirty="0">
                <a:solidFill>
                  <a:srgbClr val="00B050"/>
                </a:solidFill>
              </a:rPr>
              <a:t>one-time write access to the UII/EPC Code (Memory Bank 01)</a:t>
            </a:r>
          </a:p>
          <a:p>
            <a:pPr marL="0" indent="0">
              <a:buNone/>
            </a:pPr>
            <a:r>
              <a:rPr lang="en-US" sz="800" b="0" dirty="0">
                <a:solidFill>
                  <a:srgbClr val="00B050"/>
                </a:solidFill>
                <a:hlinkClick r:id="rId17" action="ppaction://hlinksldjump" tooltip="Example 6: Single Write Words"/>
              </a:rPr>
              <a:t>Example 6: Single Write Words</a:t>
            </a:r>
            <a:r>
              <a:rPr lang="de-DE" sz="800" b="0" dirty="0">
                <a:solidFill>
                  <a:srgbClr val="00B050"/>
                </a:solidFill>
              </a:rPr>
              <a:t>				</a:t>
            </a:r>
            <a:r>
              <a:rPr lang="en-US" sz="800" b="0" dirty="0">
                <a:solidFill>
                  <a:srgbClr val="00B050"/>
                </a:solidFill>
              </a:rPr>
              <a:t>one-time write access to the User Memory </a:t>
            </a:r>
            <a:r>
              <a:rPr lang="de-DE" sz="800" b="0" dirty="0">
                <a:solidFill>
                  <a:srgbClr val="00B050"/>
                </a:solidFill>
              </a:rPr>
              <a:t>(Memory Bank 11)</a:t>
            </a:r>
          </a:p>
          <a:p>
            <a:pPr marL="0" indent="0">
              <a:buNone/>
            </a:pPr>
            <a:r>
              <a:rPr lang="en-US" sz="800" b="0" dirty="0">
                <a:solidFill>
                  <a:srgbClr val="00B050"/>
                </a:solidFill>
                <a:hlinkClick r:id="rId18" action="ppaction://hlinksldjump" tooltip="Example 7: Enhanced Read UII/EPC"/>
              </a:rPr>
              <a:t>Example 7: Enhanced Read UII/EPC</a:t>
            </a:r>
            <a:r>
              <a:rPr lang="de-DE" sz="800" b="0" dirty="0">
                <a:solidFill>
                  <a:srgbClr val="00B050"/>
                </a:solidFill>
              </a:rPr>
              <a:t>			</a:t>
            </a:r>
            <a:r>
              <a:rPr lang="en-US" sz="800" b="0" dirty="0">
                <a:solidFill>
                  <a:srgbClr val="00B050"/>
                </a:solidFill>
              </a:rPr>
              <a:t>continuous read access to the UII/EPC Code </a:t>
            </a:r>
            <a:r>
              <a:rPr lang="de-DE" sz="800" b="0" dirty="0">
                <a:solidFill>
                  <a:srgbClr val="00B050"/>
                </a:solidFill>
              </a:rPr>
              <a:t>(Memory Bank 01)</a:t>
            </a:r>
          </a:p>
          <a:p>
            <a:pPr marL="0" indent="0">
              <a:buNone/>
            </a:pPr>
            <a:r>
              <a:rPr lang="en-US" sz="800" b="0" dirty="0">
                <a:solidFill>
                  <a:srgbClr val="00B050"/>
                </a:solidFill>
                <a:hlinkClick r:id="rId19" action="ppaction://hlinksldjump" tooltip="Example 8: Enhanced Read Fixcode (TID)"/>
              </a:rPr>
              <a:t>Example 8: Enhanced Read </a:t>
            </a:r>
            <a:r>
              <a:rPr lang="en-US" sz="800" b="0" dirty="0" err="1">
                <a:solidFill>
                  <a:srgbClr val="00B050"/>
                </a:solidFill>
                <a:hlinkClick r:id="rId19" action="ppaction://hlinksldjump" tooltip="Example 8: Enhanced Read Fixcode (TID)"/>
              </a:rPr>
              <a:t>Fixcode</a:t>
            </a:r>
            <a:r>
              <a:rPr lang="en-US" sz="800" b="0" dirty="0">
                <a:solidFill>
                  <a:srgbClr val="00B050"/>
                </a:solidFill>
                <a:hlinkClick r:id="rId19" action="ppaction://hlinksldjump" tooltip="Example 8: Enhanced Read Fixcode (TID)"/>
              </a:rPr>
              <a:t> (TID)</a:t>
            </a:r>
            <a:r>
              <a:rPr lang="de-DE" sz="800" b="0" dirty="0">
                <a:solidFill>
                  <a:srgbClr val="00B050"/>
                </a:solidFill>
              </a:rPr>
              <a:t>			</a:t>
            </a:r>
            <a:r>
              <a:rPr lang="en-US" sz="800" b="0" dirty="0">
                <a:solidFill>
                  <a:srgbClr val="00B050"/>
                </a:solidFill>
              </a:rPr>
              <a:t>continuous read access to the Fixcode (TID) (Memory Bank 10)</a:t>
            </a:r>
          </a:p>
          <a:p>
            <a:pPr marL="0" indent="0">
              <a:buNone/>
            </a:pPr>
            <a:r>
              <a:rPr lang="en-US" sz="800" b="0" dirty="0">
                <a:solidFill>
                  <a:srgbClr val="00B050"/>
                </a:solidFill>
                <a:hlinkClick r:id="rId20" action="ppaction://hlinksldjump" tooltip="Example 9: Enhanced Read Words"/>
              </a:rPr>
              <a:t>Example 9: Enhanced Read Words</a:t>
            </a:r>
            <a:r>
              <a:rPr lang="en-US" sz="800" b="0" dirty="0">
                <a:solidFill>
                  <a:srgbClr val="00B050"/>
                </a:solidFill>
              </a:rPr>
              <a:t>				continuous read access to the User Memory (Memory Bank 11)</a:t>
            </a:r>
          </a:p>
          <a:p>
            <a:pPr marL="0" indent="0">
              <a:buNone/>
            </a:pPr>
            <a:r>
              <a:rPr lang="en-US" sz="800" b="0" dirty="0">
                <a:solidFill>
                  <a:srgbClr val="00B050"/>
                </a:solidFill>
                <a:hlinkClick r:id="rId21" action="ppaction://hlinksldjump" tooltip="Example 10: Enhanced Write Words"/>
              </a:rPr>
              <a:t>Example 10: Enhanced Write Words</a:t>
            </a:r>
            <a:r>
              <a:rPr lang="en-US" sz="800" b="0" dirty="0">
                <a:solidFill>
                  <a:srgbClr val="00B050"/>
                </a:solidFill>
              </a:rPr>
              <a:t>			continuous write access to the User Memory (Memory Bank 11)</a:t>
            </a:r>
          </a:p>
          <a:p>
            <a:pPr marL="0" indent="0">
              <a:buNone/>
            </a:pPr>
            <a:r>
              <a:rPr lang="en-US" sz="800" b="0" dirty="0">
                <a:solidFill>
                  <a:srgbClr val="00B050"/>
                </a:solidFill>
                <a:hlinkClick r:id="rId22" action="ppaction://hlinksldjump" tooltip="Example 11: Quit"/>
              </a:rPr>
              <a:t>Example 11: Quit</a:t>
            </a:r>
            <a:r>
              <a:rPr lang="en-US" sz="800" b="0" dirty="0">
                <a:solidFill>
                  <a:srgbClr val="00B050"/>
                </a:solidFill>
              </a:rPr>
              <a:t>					stop of an Enhanced command</a:t>
            </a:r>
          </a:p>
          <a:p>
            <a:pPr marL="0" indent="0">
              <a:buNone/>
            </a:pPr>
            <a:r>
              <a:rPr lang="en-US" sz="800" b="0" dirty="0">
                <a:solidFill>
                  <a:srgbClr val="00B050"/>
                </a:solidFill>
                <a:hlinkClick r:id="rId23" action="ppaction://hlinksldjump" tooltip="Example 12: Special Command  Read out transmission power"/>
              </a:rPr>
              <a:t>Example 12: Special Command </a:t>
            </a:r>
            <a:r>
              <a:rPr lang="en-US" sz="800" b="0" dirty="0">
                <a:solidFill>
                  <a:srgbClr val="00B050"/>
                </a:solidFill>
                <a:sym typeface="Wingdings" panose="05000000000000000000" pitchFamily="2" charset="2"/>
                <a:hlinkClick r:id="rId23" action="ppaction://hlinksldjump" tooltip="Example 12: Special Command  Read out transmission power"/>
              </a:rPr>
              <a:t></a:t>
            </a:r>
            <a:r>
              <a:rPr lang="en-US" sz="800" b="0" dirty="0">
                <a:solidFill>
                  <a:srgbClr val="00B050"/>
                </a:solidFill>
                <a:hlinkClick r:id="rId23" action="ppaction://hlinksldjump" tooltip="Example 12: Special Command  Read out transmission power"/>
              </a:rPr>
              <a:t> Read out transmission power</a:t>
            </a:r>
            <a:r>
              <a:rPr lang="en-US" sz="800" b="0" dirty="0">
                <a:solidFill>
                  <a:srgbClr val="00B050"/>
                </a:solidFill>
              </a:rPr>
              <a:t>		Execution of freely definable command</a:t>
            </a:r>
          </a:p>
          <a:p>
            <a:pPr marL="0" indent="0">
              <a:buNone/>
            </a:pPr>
            <a:r>
              <a:rPr lang="en-US" sz="800" b="0" dirty="0">
                <a:solidFill>
                  <a:srgbClr val="00B050"/>
                </a:solidFill>
                <a:hlinkClick r:id="rId24" action="ppaction://hlinksldjump" tooltip="Example 13: Special Command  Reset to factory setting IUH-F19x-V1"/>
              </a:rPr>
              <a:t>Example 13: Special Command </a:t>
            </a:r>
            <a:r>
              <a:rPr lang="en-US" sz="800" b="0" dirty="0">
                <a:solidFill>
                  <a:srgbClr val="00B050"/>
                </a:solidFill>
                <a:sym typeface="Wingdings" panose="05000000000000000000" pitchFamily="2" charset="2"/>
                <a:hlinkClick r:id="rId24" action="ppaction://hlinksldjump" tooltip="Example 13: Special Command  Reset to factory setting IUH-F19x-V1"/>
              </a:rPr>
              <a:t></a:t>
            </a:r>
            <a:r>
              <a:rPr lang="en-US" sz="800" b="0" dirty="0">
                <a:solidFill>
                  <a:srgbClr val="00B050"/>
                </a:solidFill>
                <a:hlinkClick r:id="rId24" action="ppaction://hlinksldjump" tooltip="Example 13: Special Command  Reset to factory setting IUH-F19x-V1"/>
              </a:rPr>
              <a:t> Reset to factory setting IUH-F19x-V1</a:t>
            </a:r>
            <a:r>
              <a:rPr lang="en-US" sz="800" b="0" dirty="0">
                <a:solidFill>
                  <a:srgbClr val="00B050"/>
                </a:solidFill>
              </a:rPr>
              <a:t>	Execution of freely definable command</a:t>
            </a:r>
          </a:p>
          <a:p>
            <a:pPr marL="0" indent="0">
              <a:buNone/>
            </a:pPr>
            <a:r>
              <a:rPr lang="en-US" sz="800" b="0" dirty="0">
                <a:solidFill>
                  <a:srgbClr val="00B050"/>
                </a:solidFill>
                <a:hlinkClick r:id="rId25" action="ppaction://hlinksldjump" tooltip="Example 14: Read out UHF Parameter IUH-F19x-V1"/>
              </a:rPr>
              <a:t>Example 14: Read out UHF Parameter IUH-F19x-V1</a:t>
            </a:r>
            <a:r>
              <a:rPr lang="en-US" sz="800" b="0" dirty="0">
                <a:solidFill>
                  <a:srgbClr val="00B050"/>
                </a:solidFill>
              </a:rPr>
              <a:t>			Read access to all UHF parameter</a:t>
            </a:r>
          </a:p>
          <a:p>
            <a:pPr marL="0" indent="0">
              <a:buNone/>
            </a:pPr>
            <a:r>
              <a:rPr lang="en-US" sz="800" b="0" dirty="0">
                <a:solidFill>
                  <a:srgbClr val="00B050"/>
                </a:solidFill>
                <a:hlinkClick r:id="rId26" action="ppaction://hlinksldjump" tooltip="Example 15: Change UHF Parameter IUH-F19x-V1"/>
              </a:rPr>
              <a:t>Example 15: Change UHF Parameter IUH-F19x-V1</a:t>
            </a:r>
            <a:r>
              <a:rPr lang="en-US" sz="800" b="0" dirty="0">
                <a:solidFill>
                  <a:srgbClr val="00B050"/>
                </a:solidFill>
              </a:rPr>
              <a:t>			Write access to all UHF parameter (predefined with factory setting of IUH-F190-V1-FR1-01)</a:t>
            </a:r>
          </a:p>
          <a:p>
            <a:pPr marL="0" indent="0">
              <a:buNone/>
            </a:pPr>
            <a:endParaRPr lang="de-DE" sz="800" b="0" dirty="0">
              <a:solidFill>
                <a:srgbClr val="00B050"/>
              </a:solidFill>
            </a:endParaRPr>
          </a:p>
          <a:p>
            <a:pPr marL="0" indent="0">
              <a:buNone/>
            </a:pPr>
            <a:r>
              <a:rPr lang="de-DE" sz="800" b="0" dirty="0">
                <a:solidFill>
                  <a:srgbClr val="00B050"/>
                </a:solidFill>
                <a:hlinkClick r:id="rId27" action="ppaction://hlinksldjump" tooltip="Parameter IF - additional information"/>
              </a:rPr>
              <a:t>Parameter IF - </a:t>
            </a:r>
            <a:r>
              <a:rPr lang="en-US" sz="800" b="0" dirty="0">
                <a:solidFill>
                  <a:srgbClr val="00B050"/>
                </a:solidFill>
                <a:hlinkClick r:id="rId27" action="ppaction://hlinksldjump" tooltip="Parameter IF - additional information"/>
              </a:rPr>
              <a:t>additional information</a:t>
            </a:r>
            <a:r>
              <a:rPr lang="de-DE" sz="800" b="0" dirty="0">
                <a:solidFill>
                  <a:srgbClr val="00B050"/>
                </a:solidFill>
              </a:rPr>
              <a:t>	</a:t>
            </a:r>
            <a:r>
              <a:rPr lang="de-DE" sz="800" b="0" dirty="0">
                <a:solidFill>
                  <a:srgbClr val="00B050"/>
                </a:solidFill>
                <a:hlinkClick r:id="rId28" action="ppaction://hlinksldjump" tooltip="Parameter AP – antenna polarization"/>
              </a:rPr>
              <a:t>Parameter AP – </a:t>
            </a:r>
            <a:r>
              <a:rPr lang="en-US" sz="800" b="0" dirty="0">
                <a:solidFill>
                  <a:srgbClr val="00B050"/>
                </a:solidFill>
                <a:hlinkClick r:id="rId28" action="ppaction://hlinksldjump" tooltip="Parameter AP – antenna polarization"/>
              </a:rPr>
              <a:t>antenna polarization</a:t>
            </a:r>
            <a:r>
              <a:rPr lang="en-US" sz="800" b="0" dirty="0">
                <a:solidFill>
                  <a:srgbClr val="00B050"/>
                </a:solidFill>
              </a:rPr>
              <a:t>	</a:t>
            </a:r>
            <a:r>
              <a:rPr lang="en-US" sz="800" b="0" dirty="0">
                <a:solidFill>
                  <a:srgbClr val="00B050"/>
                </a:solidFill>
                <a:hlinkClick r:id="rId29" action="ppaction://hlinksldjump" tooltip="Parameter CD – sending channels"/>
              </a:rPr>
              <a:t>Parameter CD – sending channels</a:t>
            </a:r>
            <a:r>
              <a:rPr lang="en-US" sz="800" b="0" dirty="0">
                <a:solidFill>
                  <a:srgbClr val="00B050"/>
                </a:solidFill>
              </a:rPr>
              <a:t>		</a:t>
            </a:r>
            <a:r>
              <a:rPr lang="en-US" sz="800" b="0" dirty="0">
                <a:solidFill>
                  <a:srgbClr val="00B050"/>
                </a:solidFill>
                <a:hlinkClick r:id="rId30" action="ppaction://hlinksldjump" tooltip="Parameter E5 – enhanced status 5"/>
              </a:rPr>
              <a:t>Parameter E5 – enhanced status 5</a:t>
            </a:r>
            <a:endParaRPr lang="en-US" sz="800" b="0" dirty="0">
              <a:solidFill>
                <a:srgbClr val="00B050"/>
              </a:solidFill>
            </a:endParaRPr>
          </a:p>
          <a:p>
            <a:pPr marL="0" indent="0">
              <a:buNone/>
            </a:pPr>
            <a:r>
              <a:rPr lang="en-US" sz="800" b="0" dirty="0">
                <a:solidFill>
                  <a:srgbClr val="00B050"/>
                </a:solidFill>
                <a:hlinkClick r:id="rId31" action="ppaction://hlinksldjump" tooltip="Parameter MB – memory bank"/>
              </a:rPr>
              <a:t>Parameter MB – memory bank</a:t>
            </a:r>
            <a:r>
              <a:rPr lang="en-US" sz="800" b="0" dirty="0">
                <a:solidFill>
                  <a:srgbClr val="00B050"/>
                </a:solidFill>
              </a:rPr>
              <a:t>		</a:t>
            </a:r>
            <a:r>
              <a:rPr lang="en-US" sz="800" b="0" dirty="0">
                <a:solidFill>
                  <a:srgbClr val="00B050"/>
                </a:solidFill>
                <a:hlinkClick r:id="rId32" action="ppaction://hlinksldjump" tooltip="Parameter NT – number of tags"/>
              </a:rPr>
              <a:t>Parameter NT – number of tags</a:t>
            </a:r>
            <a:r>
              <a:rPr lang="en-US" sz="800" b="0" dirty="0">
                <a:solidFill>
                  <a:srgbClr val="00B050"/>
                </a:solidFill>
              </a:rPr>
              <a:t>		</a:t>
            </a:r>
            <a:r>
              <a:rPr lang="en-US" sz="800" b="0" dirty="0">
                <a:solidFill>
                  <a:srgbClr val="00B050"/>
                </a:solidFill>
                <a:hlinkClick r:id="rId33" action="ppaction://hlinksldjump" tooltip="Parameter QV – protocol mode"/>
              </a:rPr>
              <a:t>Parameter QV – protocol mode</a:t>
            </a:r>
            <a:r>
              <a:rPr lang="en-US" sz="800" b="0" dirty="0">
                <a:solidFill>
                  <a:srgbClr val="00B050"/>
                </a:solidFill>
              </a:rPr>
              <a:t>		</a:t>
            </a:r>
            <a:r>
              <a:rPr lang="en-US" sz="800" b="0" dirty="0">
                <a:solidFill>
                  <a:srgbClr val="00B050"/>
                </a:solidFill>
                <a:hlinkClick r:id="rId34" action="ppaction://hlinksldjump" tooltip="Parameter QW – Q value"/>
              </a:rPr>
              <a:t>Parameter QW – Q value</a:t>
            </a:r>
            <a:endParaRPr lang="en-US" sz="800" b="0" dirty="0">
              <a:solidFill>
                <a:srgbClr val="00B050"/>
              </a:solidFill>
            </a:endParaRPr>
          </a:p>
          <a:p>
            <a:pPr marL="0" indent="0">
              <a:buNone/>
            </a:pPr>
            <a:r>
              <a:rPr lang="en-US" sz="800" b="0" dirty="0">
                <a:solidFill>
                  <a:srgbClr val="00B050"/>
                </a:solidFill>
                <a:hlinkClick r:id="rId35" action="ppaction://hlinksldjump" tooltip="Parameter SM – sensing mode"/>
              </a:rPr>
              <a:t>Parameter SM – sensing mode</a:t>
            </a:r>
            <a:r>
              <a:rPr lang="en-US" sz="800" b="0" dirty="0">
                <a:solidFill>
                  <a:srgbClr val="00B050"/>
                </a:solidFill>
              </a:rPr>
              <a:t>		</a:t>
            </a:r>
            <a:r>
              <a:rPr lang="en-US" sz="800" b="0" dirty="0">
                <a:solidFill>
                  <a:srgbClr val="00B050"/>
                </a:solidFill>
                <a:hlinkClick r:id="rId36" action="ppaction://hlinksldjump" tooltip="Parameter TA – tries allowed"/>
              </a:rPr>
              <a:t>Parameter TA – tries allowed</a:t>
            </a:r>
            <a:r>
              <a:rPr lang="en-US" sz="800" b="0" dirty="0">
                <a:solidFill>
                  <a:srgbClr val="00B050"/>
                </a:solidFill>
              </a:rPr>
              <a:t>		</a:t>
            </a:r>
            <a:r>
              <a:rPr lang="en-US" sz="800" b="0" dirty="0">
                <a:solidFill>
                  <a:srgbClr val="00B050"/>
                </a:solidFill>
                <a:hlinkClick r:id="rId37" action="ppaction://hlinksldjump" tooltip="Parameter PT – power transmit"/>
              </a:rPr>
              <a:t>Parameter PT – power transmit</a:t>
            </a:r>
            <a:r>
              <a:rPr lang="en-US" sz="800" b="0" dirty="0">
                <a:solidFill>
                  <a:srgbClr val="00B050"/>
                </a:solidFill>
              </a:rPr>
              <a:t>		</a:t>
            </a:r>
            <a:r>
              <a:rPr lang="en-US" sz="800" b="0" dirty="0">
                <a:solidFill>
                  <a:srgbClr val="00B050"/>
                </a:solidFill>
                <a:hlinkClick r:id="rId38" action="ppaction://hlinksldjump" tooltip="Parameter MF – measured reflection"/>
              </a:rPr>
              <a:t>Parameter MF – measured reflection</a:t>
            </a:r>
            <a:r>
              <a:rPr lang="en-US" sz="800" b="0" dirty="0">
                <a:solidFill>
                  <a:srgbClr val="00B050"/>
                </a:solidFill>
              </a:rPr>
              <a:t> </a:t>
            </a:r>
            <a:r>
              <a:rPr lang="en-US" sz="800" b="0" dirty="0">
                <a:solidFill>
                  <a:srgbClr val="00B050"/>
                </a:solidFill>
                <a:hlinkClick r:id="rId39" action="ppaction://hlinksldjump" tooltip="Parameter RC – region code"/>
              </a:rPr>
              <a:t>Parameter RC – region code</a:t>
            </a:r>
            <a:r>
              <a:rPr lang="en-US" sz="800" b="0" dirty="0">
                <a:solidFill>
                  <a:srgbClr val="00B050"/>
                </a:solidFill>
              </a:rPr>
              <a:t>		</a:t>
            </a:r>
            <a:r>
              <a:rPr lang="en-US" sz="800" b="0" dirty="0">
                <a:solidFill>
                  <a:srgbClr val="00B050"/>
                </a:solidFill>
                <a:hlinkClick r:id="rId40" action="ppaction://hlinksldjump" tooltip="Parameter NC – number channels"/>
              </a:rPr>
              <a:t>Parameter NC – number channels</a:t>
            </a:r>
            <a:r>
              <a:rPr lang="en-US" sz="800" b="0" dirty="0">
                <a:solidFill>
                  <a:srgbClr val="00B050"/>
                </a:solidFill>
              </a:rPr>
              <a:t>		</a:t>
            </a:r>
            <a:r>
              <a:rPr lang="en-US" sz="800" b="0" dirty="0">
                <a:solidFill>
                  <a:srgbClr val="00B050"/>
                </a:solidFill>
                <a:hlinkClick r:id="rId41" action="ppaction://hlinksldjump" tooltip="Parameter FL – filter list"/>
              </a:rPr>
              <a:t>Parameter FL – filter list</a:t>
            </a:r>
            <a:r>
              <a:rPr lang="en-US" sz="800" b="0" dirty="0">
                <a:solidFill>
                  <a:srgbClr val="00B050"/>
                </a:solidFill>
              </a:rPr>
              <a:t>		</a:t>
            </a:r>
            <a:r>
              <a:rPr lang="en-US" sz="800" b="0" dirty="0">
                <a:solidFill>
                  <a:srgbClr val="00B050"/>
                </a:solidFill>
                <a:hlinkClick r:id="rId42" action="ppaction://hlinksldjump" tooltip="Parameter SE – session"/>
              </a:rPr>
              <a:t>Parameter SE – session</a:t>
            </a:r>
            <a:endParaRPr lang="en-US" sz="800" b="0" dirty="0">
              <a:solidFill>
                <a:srgbClr val="00B050"/>
              </a:solidFill>
            </a:endParaRPr>
          </a:p>
          <a:p>
            <a:pPr marL="0" indent="0">
              <a:buNone/>
            </a:pPr>
            <a:r>
              <a:rPr lang="en-US" sz="800" b="0" dirty="0">
                <a:solidFill>
                  <a:srgbClr val="00B050"/>
                </a:solidFill>
                <a:hlinkClick r:id="rId43" action="ppaction://hlinksldjump" tooltip="Parameter FB – search mode"/>
              </a:rPr>
              <a:t>Parameter FB – search mode</a:t>
            </a:r>
            <a:r>
              <a:rPr lang="en-US" sz="800" b="0" dirty="0">
                <a:solidFill>
                  <a:srgbClr val="00B050"/>
                </a:solidFill>
              </a:rPr>
              <a:t>		</a:t>
            </a:r>
            <a:r>
              <a:rPr lang="en-US" sz="800" b="0" dirty="0">
                <a:solidFill>
                  <a:srgbClr val="00B050"/>
                </a:solidFill>
                <a:hlinkClick r:id="rId44" action="ppaction://hlinksldjump" tooltip="Parameter FR – first read"/>
              </a:rPr>
              <a:t>Parameter FR – first read</a:t>
            </a:r>
            <a:r>
              <a:rPr lang="en-US" sz="800" b="0" dirty="0">
                <a:solidFill>
                  <a:srgbClr val="00B050"/>
                </a:solidFill>
              </a:rPr>
              <a:t>		</a:t>
            </a:r>
            <a:r>
              <a:rPr lang="en-US" sz="800" b="0" dirty="0">
                <a:solidFill>
                  <a:srgbClr val="00B050"/>
                </a:solidFill>
                <a:hlinkClick r:id="rId45" action="ppaction://hlinksldjump" tooltip="Parameter EF – fixcode length"/>
              </a:rPr>
              <a:t>Parameter EF – </a:t>
            </a:r>
            <a:r>
              <a:rPr lang="en-US" sz="800" b="0" dirty="0" err="1">
                <a:solidFill>
                  <a:srgbClr val="00B050"/>
                </a:solidFill>
                <a:hlinkClick r:id="rId45" action="ppaction://hlinksldjump" tooltip="Parameter EF – fixcode length"/>
              </a:rPr>
              <a:t>fixcode</a:t>
            </a:r>
            <a:r>
              <a:rPr lang="en-US" sz="800" b="0" dirty="0">
                <a:solidFill>
                  <a:srgbClr val="00B050"/>
                </a:solidFill>
                <a:hlinkClick r:id="rId45" action="ppaction://hlinksldjump" tooltip="Parameter EF – fixcode length"/>
              </a:rPr>
              <a:t> length</a:t>
            </a:r>
            <a:r>
              <a:rPr lang="en-US" sz="800" b="0" dirty="0">
                <a:solidFill>
                  <a:srgbClr val="00B050"/>
                </a:solidFill>
              </a:rPr>
              <a:t>		</a:t>
            </a:r>
          </a:p>
          <a:p>
            <a:pPr marL="0" indent="0">
              <a:buNone/>
            </a:pPr>
            <a:endParaRPr lang="de-DE" sz="900" b="0" dirty="0">
              <a:solidFill>
                <a:srgbClr val="00B050"/>
              </a:solidFill>
            </a:endParaRPr>
          </a:p>
          <a:p>
            <a:pPr marL="0" indent="0">
              <a:buNone/>
            </a:pPr>
            <a:endParaRPr lang="de-DE" sz="1200" b="0" dirty="0"/>
          </a:p>
        </p:txBody>
      </p:sp>
    </p:spTree>
    <p:extLst>
      <p:ext uri="{BB962C8B-B14F-4D97-AF65-F5344CB8AC3E}">
        <p14:creationId xmlns:p14="http://schemas.microsoft.com/office/powerpoint/2010/main" val="3143983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50</a:t>
            </a:fld>
            <a:endParaRPr lang="de-DE" dirty="0"/>
          </a:p>
        </p:txBody>
      </p:sp>
      <p:sp>
        <p:nvSpPr>
          <p:cNvPr id="6" name="Inhaltsplatzhalter 5"/>
          <p:cNvSpPr>
            <a:spLocks noGrp="1"/>
          </p:cNvSpPr>
          <p:nvPr>
            <p:ph sz="quarter" idx="14"/>
          </p:nvPr>
        </p:nvSpPr>
        <p:spPr/>
        <p:txBody>
          <a:bodyPr/>
          <a:lstStyle/>
          <a:p>
            <a:pPr marL="0" indent="0">
              <a:buNone/>
            </a:pPr>
            <a:r>
              <a:rPr lang="en-US" dirty="0"/>
              <a:t>Example 4: Single Read Words</a:t>
            </a:r>
          </a:p>
          <a:p>
            <a:pPr marL="285750" indent="-285750">
              <a:buFont typeface="Arial" panose="020B0604020202020204" pitchFamily="34" charset="0"/>
              <a:buChar char="•"/>
            </a:pPr>
            <a:r>
              <a:rPr lang="en-US" sz="1200" b="0" dirty="0"/>
              <a:t>Single read attempt on the user data area (user memory) of a data carrier; access to 2-byte data blocks</a:t>
            </a:r>
          </a:p>
          <a:p>
            <a:pPr marL="285750" indent="-285750">
              <a:buFont typeface="Arial" panose="020B0604020202020204" pitchFamily="34" charset="0"/>
              <a:buChar char="•"/>
            </a:pPr>
            <a:r>
              <a:rPr lang="en-US" sz="1200" b="0" dirty="0"/>
              <a:t>I_b_UserMemory_UID := False and I_b_EPC := False and I_b_SingleEnhanced := False</a:t>
            </a:r>
          </a:p>
          <a:p>
            <a:pPr marL="285750" indent="-285750">
              <a:buFont typeface="Arial" panose="020B0604020202020204" pitchFamily="34" charset="0"/>
              <a:buChar char="•"/>
            </a:pPr>
            <a:r>
              <a:rPr lang="en-US" sz="1200" b="0" dirty="0"/>
              <a:t>I_w_StartAddress := 16#0000 (variable) and </a:t>
            </a:r>
            <a:r>
              <a:rPr lang="en-US" sz="1200" b="0" dirty="0" err="1"/>
              <a:t>I_i_WordNumber</a:t>
            </a:r>
            <a:r>
              <a:rPr lang="en-US" sz="1200" b="0" dirty="0"/>
              <a:t> := 4 (variable)</a:t>
            </a:r>
          </a:p>
          <a:p>
            <a:pPr marL="285750" indent="-285750">
              <a:buFont typeface="Arial" panose="020B0604020202020204" pitchFamily="34" charset="0"/>
              <a:buChar char="•"/>
            </a:pPr>
            <a:r>
              <a:rPr lang="en-US" sz="1200" b="0" dirty="0"/>
              <a:t>Start by positive edge on I_b_StartRead</a:t>
            </a:r>
          </a:p>
          <a:p>
            <a:pPr marL="285750" indent="-285750">
              <a:buFont typeface="Arial" panose="020B0604020202020204" pitchFamily="34" charset="0"/>
              <a:buChar char="•"/>
            </a:pPr>
            <a:r>
              <a:rPr lang="en-US" sz="1200" b="0" dirty="0"/>
              <a:t>Receipt of new data is signaled via signal change 0 </a:t>
            </a:r>
            <a:r>
              <a:rPr lang="en-US" sz="1200" b="0" dirty="0">
                <a:sym typeface="Wingdings" panose="05000000000000000000" pitchFamily="2" charset="2"/>
              </a:rPr>
              <a:t></a:t>
            </a:r>
            <a:r>
              <a:rPr lang="en-US" sz="1200" b="0" dirty="0"/>
              <a:t> 1 at IO_b_NewData</a:t>
            </a:r>
          </a:p>
          <a:p>
            <a:pPr marL="285750" indent="-285750">
              <a:buFont typeface="Arial" panose="020B0604020202020204" pitchFamily="34" charset="0"/>
              <a:buChar char="•"/>
            </a:pPr>
            <a:r>
              <a:rPr lang="en-US" sz="1200" b="0" dirty="0"/>
              <a:t>Reset of IO_b_NewData by the user</a:t>
            </a:r>
          </a:p>
          <a:p>
            <a:pPr marL="285750" indent="-285750">
              <a:buFont typeface="Arial" panose="020B0604020202020204" pitchFamily="34" charset="0"/>
              <a:buChar char="•"/>
            </a:pPr>
            <a:r>
              <a:rPr lang="en-US" sz="1200" b="0" dirty="0"/>
              <a:t>Command ends after one read attempt</a:t>
            </a:r>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17" name="Interaktive Schaltfläche: Zur Startseite wechseln 16">
            <a:hlinkClick r:id="rId2" action="ppaction://hlinksldjump" highlightClick="1"/>
            <a:extLst>
              <a:ext uri="{FF2B5EF4-FFF2-40B4-BE49-F238E27FC236}">
                <a16:creationId xmlns:a16="http://schemas.microsoft.com/office/drawing/2014/main" id="{CC90E6AB-0BCE-4D69-BCA1-53B184836B30}"/>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feld 18">
            <a:extLst>
              <a:ext uri="{FF2B5EF4-FFF2-40B4-BE49-F238E27FC236}">
                <a16:creationId xmlns:a16="http://schemas.microsoft.com/office/drawing/2014/main" id="{B3FBBA3B-6B29-4E48-80E3-92B6BDB739B5}"/>
              </a:ext>
            </a:extLst>
          </p:cNvPr>
          <p:cNvSpPr txBox="1"/>
          <p:nvPr/>
        </p:nvSpPr>
        <p:spPr>
          <a:xfrm>
            <a:off x="4563781" y="3262460"/>
            <a:ext cx="4424071" cy="1596197"/>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Read successful, user memory read; no transfer of additional information; command completed:</a:t>
            </a:r>
          </a:p>
          <a:p>
            <a:pPr defTabSz="360000"/>
            <a:r>
              <a:rPr lang="en-US" sz="900" dirty="0">
                <a:solidFill>
                  <a:schemeClr val="tx2"/>
                </a:solidFill>
                <a:sym typeface="Wingdings" panose="05000000000000000000" pitchFamily="2" charset="2"/>
              </a:rPr>
              <a:t>I_b_SingleEnhanced 	:= False (one-time command)</a:t>
            </a:r>
            <a:endParaRPr lang="en-US" sz="900" dirty="0">
              <a:solidFill>
                <a:schemeClr val="tx2"/>
              </a:solidFill>
            </a:endParaRPr>
          </a:p>
          <a:p>
            <a:pPr defTabSz="360000"/>
            <a:r>
              <a:rPr lang="en-US" sz="900" dirty="0">
                <a:solidFill>
                  <a:schemeClr val="tx2"/>
                </a:solidFill>
              </a:rPr>
              <a:t>I_b_UserMemory_UID 	:= False (access to User Memory)</a:t>
            </a:r>
          </a:p>
          <a:p>
            <a:pPr defTabSz="360000"/>
            <a:r>
              <a:rPr lang="en-US" sz="900" dirty="0">
                <a:solidFill>
                  <a:schemeClr val="tx2"/>
                </a:solidFill>
                <a:sym typeface="Wingdings" panose="05000000000000000000" pitchFamily="2" charset="2"/>
              </a:rPr>
              <a:t>I_b_EPC 			:= False (not relevant)</a:t>
            </a:r>
          </a:p>
          <a:p>
            <a:pPr defTabSz="360000"/>
            <a:r>
              <a:rPr lang="en-US" sz="900" dirty="0">
                <a:solidFill>
                  <a:schemeClr val="tx2"/>
                </a:solidFill>
                <a:sym typeface="Wingdings" panose="05000000000000000000" pitchFamily="2" charset="2"/>
              </a:rPr>
              <a:t>I_b_StartRead 		:= True (Start read process with positive edge)</a:t>
            </a:r>
          </a:p>
          <a:p>
            <a:pPr defTabSz="360000"/>
            <a:r>
              <a:rPr lang="en-US" sz="900" dirty="0">
                <a:solidFill>
                  <a:schemeClr val="tx2"/>
                </a:solidFill>
                <a:sym typeface="Wingdings" panose="05000000000000000000" pitchFamily="2" charset="2"/>
              </a:rPr>
              <a:t>O_b_Busy			= False (no command active)</a:t>
            </a:r>
          </a:p>
          <a:p>
            <a:pPr defTabSz="360000"/>
            <a:r>
              <a:rPr lang="en-US" sz="900" dirty="0">
                <a:solidFill>
                  <a:schemeClr val="tx2"/>
                </a:solidFill>
                <a:sym typeface="Wingdings" panose="05000000000000000000" pitchFamily="2" charset="2"/>
              </a:rPr>
              <a:t>O_b_Done 			= True</a:t>
            </a:r>
          </a:p>
          <a:p>
            <a:pPr defTabSz="360000"/>
            <a:r>
              <a:rPr lang="en-US" sz="900" dirty="0">
                <a:solidFill>
                  <a:schemeClr val="tx2"/>
                </a:solidFill>
                <a:sym typeface="Wingdings" panose="05000000000000000000" pitchFamily="2" charset="2"/>
              </a:rPr>
              <a:t>O_b_Finish 			= True</a:t>
            </a:r>
          </a:p>
          <a:p>
            <a:pPr defTabSz="360000"/>
            <a:r>
              <a:rPr lang="en-US" sz="900" dirty="0">
                <a:solidFill>
                  <a:schemeClr val="tx2"/>
                </a:solidFill>
                <a:sym typeface="Wingdings" panose="05000000000000000000" pitchFamily="2" charset="2"/>
              </a:rPr>
              <a:t>O_b_NoDataCarrier		= False</a:t>
            </a:r>
          </a:p>
          <a:p>
            <a:pPr defTabSz="360000"/>
            <a:r>
              <a:rPr lang="en-US" sz="900" dirty="0">
                <a:solidFill>
                  <a:schemeClr val="tx2"/>
                </a:solidFill>
                <a:sym typeface="Wingdings" panose="05000000000000000000" pitchFamily="2" charset="2"/>
              </a:rPr>
              <a:t>O_b_Error			= False</a:t>
            </a:r>
          </a:p>
        </p:txBody>
      </p:sp>
      <p:pic>
        <p:nvPicPr>
          <p:cNvPr id="8" name="Grafik 7">
            <a:extLst>
              <a:ext uri="{FF2B5EF4-FFF2-40B4-BE49-F238E27FC236}">
                <a16:creationId xmlns:a16="http://schemas.microsoft.com/office/drawing/2014/main" id="{CF962AE8-89F4-4425-B923-BF619ECDBF81}"/>
              </a:ext>
            </a:extLst>
          </p:cNvPr>
          <p:cNvPicPr>
            <a:picLocks noChangeAspect="1"/>
          </p:cNvPicPr>
          <p:nvPr/>
        </p:nvPicPr>
        <p:blipFill rotWithShape="1">
          <a:blip r:embed="rId3">
            <a:extLst>
              <a:ext uri="{28A0092B-C50C-407E-A947-70E740481C1C}">
                <a14:useLocalDpi xmlns:a14="http://schemas.microsoft.com/office/drawing/2010/main" val="0"/>
              </a:ext>
            </a:extLst>
          </a:blip>
          <a:srcRect t="14001"/>
          <a:stretch/>
        </p:blipFill>
        <p:spPr>
          <a:xfrm>
            <a:off x="156148" y="3551428"/>
            <a:ext cx="4320000" cy="2224869"/>
          </a:xfrm>
          <a:prstGeom prst="rect">
            <a:avLst/>
          </a:prstGeom>
        </p:spPr>
      </p:pic>
      <p:sp>
        <p:nvSpPr>
          <p:cNvPr id="20" name="Textfeld 19">
            <a:extLst>
              <a:ext uri="{FF2B5EF4-FFF2-40B4-BE49-F238E27FC236}">
                <a16:creationId xmlns:a16="http://schemas.microsoft.com/office/drawing/2014/main" id="{8362B09D-41ED-4EF8-B2F8-3FBBD3B23B15}"/>
              </a:ext>
            </a:extLst>
          </p:cNvPr>
          <p:cNvSpPr txBox="1"/>
          <p:nvPr/>
        </p:nvSpPr>
        <p:spPr>
          <a:xfrm>
            <a:off x="156147" y="5787301"/>
            <a:ext cx="1467045" cy="765200"/>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Start read process:</a:t>
            </a:r>
          </a:p>
          <a:p>
            <a:r>
              <a:rPr lang="en-US" sz="900" dirty="0">
                <a:solidFill>
                  <a:schemeClr val="tx2"/>
                </a:solidFill>
              </a:rPr>
              <a:t>SingleEnhanced 	:= False</a:t>
            </a:r>
          </a:p>
          <a:p>
            <a:r>
              <a:rPr lang="en-US" sz="900" dirty="0">
                <a:solidFill>
                  <a:schemeClr val="tx2"/>
                </a:solidFill>
              </a:rPr>
              <a:t>User_UID 	:= False</a:t>
            </a:r>
          </a:p>
          <a:p>
            <a:r>
              <a:rPr lang="en-US" sz="900" dirty="0">
                <a:solidFill>
                  <a:schemeClr val="tx2"/>
                </a:solidFill>
              </a:rPr>
              <a:t>EPC 	:= False</a:t>
            </a:r>
          </a:p>
          <a:p>
            <a:r>
              <a:rPr lang="en-US" sz="900" dirty="0">
                <a:solidFill>
                  <a:schemeClr val="tx2"/>
                </a:solidFill>
              </a:rPr>
              <a:t>StartRead 	:= True</a:t>
            </a:r>
          </a:p>
        </p:txBody>
      </p:sp>
      <p:sp>
        <p:nvSpPr>
          <p:cNvPr id="21" name="Textfeld 20">
            <a:extLst>
              <a:ext uri="{FF2B5EF4-FFF2-40B4-BE49-F238E27FC236}">
                <a16:creationId xmlns:a16="http://schemas.microsoft.com/office/drawing/2014/main" id="{07FFB23E-860C-42B4-8628-DF5B56C85D2D}"/>
              </a:ext>
            </a:extLst>
          </p:cNvPr>
          <p:cNvSpPr txBox="1"/>
          <p:nvPr/>
        </p:nvSpPr>
        <p:spPr>
          <a:xfrm>
            <a:off x="4588944" y="5510302"/>
            <a:ext cx="1980862" cy="10421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Receive of read in data Tag A:</a:t>
            </a:r>
          </a:p>
          <a:p>
            <a:r>
              <a:rPr lang="en-US" sz="900" dirty="0">
                <a:solidFill>
                  <a:schemeClr val="tx2"/>
                </a:solidFill>
              </a:rPr>
              <a:t>Busy 	= True</a:t>
            </a:r>
          </a:p>
          <a:p>
            <a:r>
              <a:rPr lang="en-US" sz="900" dirty="0">
                <a:solidFill>
                  <a:schemeClr val="tx2"/>
                </a:solidFill>
              </a:rPr>
              <a:t>Done 	= True</a:t>
            </a:r>
          </a:p>
          <a:p>
            <a:r>
              <a:rPr lang="en-US" sz="900" dirty="0">
                <a:solidFill>
                  <a:schemeClr val="tx2"/>
                </a:solidFill>
              </a:rPr>
              <a:t>Finish	= False</a:t>
            </a:r>
          </a:p>
          <a:p>
            <a:r>
              <a:rPr lang="en-US" sz="900" dirty="0">
                <a:solidFill>
                  <a:schemeClr val="tx2"/>
                </a:solidFill>
              </a:rPr>
              <a:t>NoDataCarrier 	= False</a:t>
            </a:r>
          </a:p>
          <a:p>
            <a:r>
              <a:rPr lang="en-US" sz="900" dirty="0">
                <a:solidFill>
                  <a:schemeClr val="tx2"/>
                </a:solidFill>
              </a:rPr>
              <a:t>Status 	= 16#00</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cxnSp>
        <p:nvCxnSpPr>
          <p:cNvPr id="16" name="Gerade Verbindung mit Pfeil 15"/>
          <p:cNvCxnSpPr>
            <a:cxnSpLocks/>
            <a:stCxn id="20" idx="0"/>
          </p:cNvCxnSpPr>
          <p:nvPr/>
        </p:nvCxnSpPr>
        <p:spPr>
          <a:xfrm flipV="1">
            <a:off x="889670" y="4365105"/>
            <a:ext cx="946026" cy="142219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Gerade Verbindung mit Pfeil 23">
            <a:extLst>
              <a:ext uri="{FF2B5EF4-FFF2-40B4-BE49-F238E27FC236}">
                <a16:creationId xmlns:a16="http://schemas.microsoft.com/office/drawing/2014/main" id="{830402F9-56BE-4331-AAED-CA7B8E2C40F7}"/>
              </a:ext>
            </a:extLst>
          </p:cNvPr>
          <p:cNvCxnSpPr>
            <a:cxnSpLocks/>
            <a:stCxn id="21" idx="1"/>
          </p:cNvCxnSpPr>
          <p:nvPr/>
        </p:nvCxnSpPr>
        <p:spPr>
          <a:xfrm flipH="1" flipV="1">
            <a:off x="2627784" y="5658406"/>
            <a:ext cx="1961160" cy="37299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Gerade Verbindung mit Pfeil 26">
            <a:extLst>
              <a:ext uri="{FF2B5EF4-FFF2-40B4-BE49-F238E27FC236}">
                <a16:creationId xmlns:a16="http://schemas.microsoft.com/office/drawing/2014/main" id="{54D6936E-10BA-4DCE-AB7C-D0703751385B}"/>
              </a:ext>
            </a:extLst>
          </p:cNvPr>
          <p:cNvCxnSpPr>
            <a:cxnSpLocks/>
            <a:stCxn id="21" idx="1"/>
          </p:cNvCxnSpPr>
          <p:nvPr/>
        </p:nvCxnSpPr>
        <p:spPr>
          <a:xfrm flipH="1" flipV="1">
            <a:off x="2699792" y="4858658"/>
            <a:ext cx="1889152" cy="117274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Gerade Verbindung mit Pfeil 29">
            <a:extLst>
              <a:ext uri="{FF2B5EF4-FFF2-40B4-BE49-F238E27FC236}">
                <a16:creationId xmlns:a16="http://schemas.microsoft.com/office/drawing/2014/main" id="{F68A5200-36CA-4F2D-B653-809E746CF64E}"/>
              </a:ext>
            </a:extLst>
          </p:cNvPr>
          <p:cNvCxnSpPr>
            <a:cxnSpLocks/>
            <a:stCxn id="22" idx="1"/>
          </p:cNvCxnSpPr>
          <p:nvPr/>
        </p:nvCxnSpPr>
        <p:spPr>
          <a:xfrm flipH="1" flipV="1">
            <a:off x="4139952" y="5125866"/>
            <a:ext cx="2692067" cy="34059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3" name="Gerade Verbindung mit Pfeil 32">
            <a:extLst>
              <a:ext uri="{FF2B5EF4-FFF2-40B4-BE49-F238E27FC236}">
                <a16:creationId xmlns:a16="http://schemas.microsoft.com/office/drawing/2014/main" id="{54B26F71-5E8D-4E80-9E55-0ECFD141463E}"/>
              </a:ext>
            </a:extLst>
          </p:cNvPr>
          <p:cNvCxnSpPr>
            <a:cxnSpLocks/>
            <a:stCxn id="22" idx="1"/>
          </p:cNvCxnSpPr>
          <p:nvPr/>
        </p:nvCxnSpPr>
        <p:spPr>
          <a:xfrm flipH="1">
            <a:off x="4139953" y="5466465"/>
            <a:ext cx="2692066" cy="12755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2" name="Textfeld 21">
            <a:extLst>
              <a:ext uri="{FF2B5EF4-FFF2-40B4-BE49-F238E27FC236}">
                <a16:creationId xmlns:a16="http://schemas.microsoft.com/office/drawing/2014/main" id="{D3E56142-37C3-4F7C-9152-ADC3F325E151}"/>
              </a:ext>
            </a:extLst>
          </p:cNvPr>
          <p:cNvSpPr txBox="1"/>
          <p:nvPr/>
        </p:nvSpPr>
        <p:spPr>
          <a:xfrm>
            <a:off x="6832019" y="4945365"/>
            <a:ext cx="1980862" cy="10421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End read process:</a:t>
            </a:r>
          </a:p>
          <a:p>
            <a:r>
              <a:rPr lang="en-US" sz="900" dirty="0">
                <a:solidFill>
                  <a:schemeClr val="tx2"/>
                </a:solidFill>
              </a:rPr>
              <a:t>Busy 	= False</a:t>
            </a:r>
          </a:p>
          <a:p>
            <a:r>
              <a:rPr lang="en-US" sz="900" dirty="0">
                <a:solidFill>
                  <a:schemeClr val="tx2"/>
                </a:solidFill>
              </a:rPr>
              <a:t>Done 	= True</a:t>
            </a:r>
          </a:p>
          <a:p>
            <a:r>
              <a:rPr lang="en-US" sz="900" dirty="0">
                <a:solidFill>
                  <a:schemeClr val="tx2"/>
                </a:solidFill>
              </a:rPr>
              <a:t>Finish	= True</a:t>
            </a:r>
          </a:p>
          <a:p>
            <a:r>
              <a:rPr lang="en-US" sz="900" dirty="0">
                <a:solidFill>
                  <a:schemeClr val="tx2"/>
                </a:solidFill>
              </a:rPr>
              <a:t>NoDataCarrier 	= False</a:t>
            </a:r>
          </a:p>
          <a:p>
            <a:r>
              <a:rPr lang="en-US" sz="900" dirty="0">
                <a:solidFill>
                  <a:schemeClr val="tx2"/>
                </a:solidFill>
              </a:rPr>
              <a:t>Status 	= 16#0F</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spTree>
    <p:extLst>
      <p:ext uri="{BB962C8B-B14F-4D97-AF65-F5344CB8AC3E}">
        <p14:creationId xmlns:p14="http://schemas.microsoft.com/office/powerpoint/2010/main" val="414387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8CB2FAA9-7665-4B68-8674-72DBDACA3FF5}"/>
              </a:ext>
            </a:extLst>
          </p:cNvPr>
          <p:cNvPicPr>
            <a:picLocks noChangeAspect="1"/>
          </p:cNvPicPr>
          <p:nvPr/>
        </p:nvPicPr>
        <p:blipFill rotWithShape="1">
          <a:blip r:embed="rId2">
            <a:extLst>
              <a:ext uri="{28A0092B-C50C-407E-A947-70E740481C1C}">
                <a14:useLocalDpi xmlns:a14="http://schemas.microsoft.com/office/drawing/2010/main" val="0"/>
              </a:ext>
            </a:extLst>
          </a:blip>
          <a:srcRect t="14001"/>
          <a:stretch/>
        </p:blipFill>
        <p:spPr>
          <a:xfrm>
            <a:off x="147929" y="1914503"/>
            <a:ext cx="4320000" cy="2224869"/>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51</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4: Single Read Words</a:t>
            </a:r>
          </a:p>
        </p:txBody>
      </p:sp>
      <p:sp>
        <p:nvSpPr>
          <p:cNvPr id="17" name="Interaktive Schaltfläche: Zur Startseite wechseln 16">
            <a:hlinkClick r:id="rId3" action="ppaction://hlinksldjump" highlightClick="1"/>
            <a:extLst>
              <a:ext uri="{FF2B5EF4-FFF2-40B4-BE49-F238E27FC236}">
                <a16:creationId xmlns:a16="http://schemas.microsoft.com/office/drawing/2014/main" id="{CC90E6AB-0BCE-4D69-BCA1-53B184836B30}"/>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Gerade Verbindung mit Pfeil 15"/>
          <p:cNvCxnSpPr>
            <a:cxnSpLocks/>
            <a:stCxn id="23" idx="0"/>
          </p:cNvCxnSpPr>
          <p:nvPr/>
        </p:nvCxnSpPr>
        <p:spPr>
          <a:xfrm flipV="1">
            <a:off x="881452" y="2780930"/>
            <a:ext cx="954244" cy="156623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Gerade Verbindung mit Pfeil 23">
            <a:extLst>
              <a:ext uri="{FF2B5EF4-FFF2-40B4-BE49-F238E27FC236}">
                <a16:creationId xmlns:a16="http://schemas.microsoft.com/office/drawing/2014/main" id="{830402F9-56BE-4331-AAED-CA7B8E2C40F7}"/>
              </a:ext>
            </a:extLst>
          </p:cNvPr>
          <p:cNvCxnSpPr>
            <a:cxnSpLocks/>
            <a:stCxn id="25" idx="0"/>
          </p:cNvCxnSpPr>
          <p:nvPr/>
        </p:nvCxnSpPr>
        <p:spPr>
          <a:xfrm flipV="1">
            <a:off x="1732072" y="4005065"/>
            <a:ext cx="895712" cy="128792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Gerade Verbindung mit Pfeil 26">
            <a:extLst>
              <a:ext uri="{FF2B5EF4-FFF2-40B4-BE49-F238E27FC236}">
                <a16:creationId xmlns:a16="http://schemas.microsoft.com/office/drawing/2014/main" id="{54D6936E-10BA-4DCE-AB7C-D0703751385B}"/>
              </a:ext>
            </a:extLst>
          </p:cNvPr>
          <p:cNvCxnSpPr>
            <a:cxnSpLocks/>
            <a:stCxn id="25" idx="0"/>
          </p:cNvCxnSpPr>
          <p:nvPr/>
        </p:nvCxnSpPr>
        <p:spPr>
          <a:xfrm flipV="1">
            <a:off x="1732072" y="3284985"/>
            <a:ext cx="895712" cy="2008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Gerade Verbindung mit Pfeil 29">
            <a:extLst>
              <a:ext uri="{FF2B5EF4-FFF2-40B4-BE49-F238E27FC236}">
                <a16:creationId xmlns:a16="http://schemas.microsoft.com/office/drawing/2014/main" id="{F68A5200-36CA-4F2D-B653-809E746CF64E}"/>
              </a:ext>
            </a:extLst>
          </p:cNvPr>
          <p:cNvCxnSpPr>
            <a:cxnSpLocks/>
            <a:stCxn id="28" idx="0"/>
          </p:cNvCxnSpPr>
          <p:nvPr/>
        </p:nvCxnSpPr>
        <p:spPr>
          <a:xfrm flipH="1" flipV="1">
            <a:off x="3384000" y="4005066"/>
            <a:ext cx="678588" cy="128791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3" name="Gerade Verbindung mit Pfeil 32">
            <a:extLst>
              <a:ext uri="{FF2B5EF4-FFF2-40B4-BE49-F238E27FC236}">
                <a16:creationId xmlns:a16="http://schemas.microsoft.com/office/drawing/2014/main" id="{54B26F71-5E8D-4E80-9E55-0ECFD141463E}"/>
              </a:ext>
            </a:extLst>
          </p:cNvPr>
          <p:cNvCxnSpPr>
            <a:cxnSpLocks/>
            <a:stCxn id="26" idx="0"/>
          </p:cNvCxnSpPr>
          <p:nvPr/>
        </p:nvCxnSpPr>
        <p:spPr>
          <a:xfrm flipH="1" flipV="1">
            <a:off x="4139953" y="3510701"/>
            <a:ext cx="2281544" cy="121087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Textfeld 17">
            <a:extLst>
              <a:ext uri="{FF2B5EF4-FFF2-40B4-BE49-F238E27FC236}">
                <a16:creationId xmlns:a16="http://schemas.microsoft.com/office/drawing/2014/main" id="{86B82FFF-9C74-4070-A63C-C641009DB291}"/>
              </a:ext>
            </a:extLst>
          </p:cNvPr>
          <p:cNvSpPr txBox="1"/>
          <p:nvPr/>
        </p:nvSpPr>
        <p:spPr>
          <a:xfrm>
            <a:off x="4572000" y="1914503"/>
            <a:ext cx="4424071" cy="1596197"/>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Read successful, user memory read; transfer of additional information; command completed:</a:t>
            </a:r>
          </a:p>
          <a:p>
            <a:pPr defTabSz="360000"/>
            <a:r>
              <a:rPr lang="en-US" sz="900" dirty="0">
                <a:solidFill>
                  <a:schemeClr val="tx2"/>
                </a:solidFill>
                <a:sym typeface="Wingdings" panose="05000000000000000000" pitchFamily="2" charset="2"/>
              </a:rPr>
              <a:t>I_b_SingleEnhanced 	:= False (one-time command)</a:t>
            </a:r>
            <a:endParaRPr lang="en-US" sz="900" dirty="0">
              <a:solidFill>
                <a:schemeClr val="tx2"/>
              </a:solidFill>
            </a:endParaRPr>
          </a:p>
          <a:p>
            <a:pPr defTabSz="360000"/>
            <a:r>
              <a:rPr lang="en-US" sz="900" dirty="0">
                <a:solidFill>
                  <a:schemeClr val="tx2"/>
                </a:solidFill>
              </a:rPr>
              <a:t>I_b_UserMemory_UID 	:= False (access to User Memory)</a:t>
            </a:r>
          </a:p>
          <a:p>
            <a:pPr defTabSz="360000"/>
            <a:r>
              <a:rPr lang="en-US" sz="900" dirty="0">
                <a:solidFill>
                  <a:schemeClr val="tx2"/>
                </a:solidFill>
                <a:sym typeface="Wingdings" panose="05000000000000000000" pitchFamily="2" charset="2"/>
              </a:rPr>
              <a:t>I_b_EPC 			:= False (not relevant)</a:t>
            </a:r>
          </a:p>
          <a:p>
            <a:pPr defTabSz="360000"/>
            <a:r>
              <a:rPr lang="en-US" sz="900" dirty="0">
                <a:solidFill>
                  <a:schemeClr val="tx2"/>
                </a:solidFill>
                <a:sym typeface="Wingdings" panose="05000000000000000000" pitchFamily="2" charset="2"/>
              </a:rPr>
              <a:t>I_b_StartRead 		:= True (Start read process with positive edge)</a:t>
            </a:r>
          </a:p>
          <a:p>
            <a:pPr defTabSz="360000"/>
            <a:r>
              <a:rPr lang="en-US" sz="900" dirty="0">
                <a:solidFill>
                  <a:schemeClr val="tx2"/>
                </a:solidFill>
                <a:sym typeface="Wingdings" panose="05000000000000000000" pitchFamily="2" charset="2"/>
              </a:rPr>
              <a:t>O_b_Busy			= False (no command active)</a:t>
            </a:r>
          </a:p>
          <a:p>
            <a:pPr defTabSz="360000"/>
            <a:r>
              <a:rPr lang="en-US" sz="900" dirty="0">
                <a:solidFill>
                  <a:schemeClr val="tx2"/>
                </a:solidFill>
                <a:sym typeface="Wingdings" panose="05000000000000000000" pitchFamily="2" charset="2"/>
              </a:rPr>
              <a:t>O_b_Done 			= True</a:t>
            </a:r>
          </a:p>
          <a:p>
            <a:pPr defTabSz="360000"/>
            <a:r>
              <a:rPr lang="en-US" sz="900" dirty="0">
                <a:solidFill>
                  <a:schemeClr val="tx2"/>
                </a:solidFill>
                <a:sym typeface="Wingdings" panose="05000000000000000000" pitchFamily="2" charset="2"/>
              </a:rPr>
              <a:t>O_b_Finish 			= True</a:t>
            </a:r>
          </a:p>
          <a:p>
            <a:pPr defTabSz="360000"/>
            <a:r>
              <a:rPr lang="en-US" sz="900" dirty="0">
                <a:solidFill>
                  <a:schemeClr val="tx2"/>
                </a:solidFill>
                <a:sym typeface="Wingdings" panose="05000000000000000000" pitchFamily="2" charset="2"/>
              </a:rPr>
              <a:t>O_b_NoDataCarrier		= False</a:t>
            </a:r>
          </a:p>
          <a:p>
            <a:pPr defTabSz="360000"/>
            <a:r>
              <a:rPr lang="en-US" sz="900" dirty="0">
                <a:solidFill>
                  <a:schemeClr val="tx2"/>
                </a:solidFill>
                <a:sym typeface="Wingdings" panose="05000000000000000000" pitchFamily="2" charset="2"/>
              </a:rPr>
              <a:t>O_b_Error			= False</a:t>
            </a:r>
          </a:p>
        </p:txBody>
      </p:sp>
      <p:sp>
        <p:nvSpPr>
          <p:cNvPr id="23" name="Textfeld 22">
            <a:extLst>
              <a:ext uri="{FF2B5EF4-FFF2-40B4-BE49-F238E27FC236}">
                <a16:creationId xmlns:a16="http://schemas.microsoft.com/office/drawing/2014/main" id="{605842E0-8661-4E00-A60A-8EEAE7AFA79C}"/>
              </a:ext>
            </a:extLst>
          </p:cNvPr>
          <p:cNvSpPr txBox="1"/>
          <p:nvPr/>
        </p:nvSpPr>
        <p:spPr>
          <a:xfrm>
            <a:off x="147929" y="4347162"/>
            <a:ext cx="1467045" cy="765200"/>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Start read process:</a:t>
            </a:r>
          </a:p>
          <a:p>
            <a:r>
              <a:rPr lang="en-US" sz="900" dirty="0">
                <a:solidFill>
                  <a:schemeClr val="tx2"/>
                </a:solidFill>
              </a:rPr>
              <a:t>SingleEnhanced 	:= False</a:t>
            </a:r>
          </a:p>
          <a:p>
            <a:r>
              <a:rPr lang="en-US" sz="900" dirty="0">
                <a:solidFill>
                  <a:schemeClr val="tx2"/>
                </a:solidFill>
              </a:rPr>
              <a:t>User_UID 	:= False</a:t>
            </a:r>
          </a:p>
          <a:p>
            <a:r>
              <a:rPr lang="en-US" sz="900" dirty="0">
                <a:solidFill>
                  <a:schemeClr val="tx2"/>
                </a:solidFill>
              </a:rPr>
              <a:t>EPC 	:= False</a:t>
            </a:r>
          </a:p>
          <a:p>
            <a:r>
              <a:rPr lang="en-US" sz="900" dirty="0">
                <a:solidFill>
                  <a:schemeClr val="tx2"/>
                </a:solidFill>
              </a:rPr>
              <a:t>StartRead 	:= True</a:t>
            </a:r>
          </a:p>
        </p:txBody>
      </p:sp>
      <p:sp>
        <p:nvSpPr>
          <p:cNvPr id="25" name="Textfeld 24">
            <a:extLst>
              <a:ext uri="{FF2B5EF4-FFF2-40B4-BE49-F238E27FC236}">
                <a16:creationId xmlns:a16="http://schemas.microsoft.com/office/drawing/2014/main" id="{40635D28-A244-46D4-A2CA-E59552F15F70}"/>
              </a:ext>
            </a:extLst>
          </p:cNvPr>
          <p:cNvSpPr txBox="1"/>
          <p:nvPr/>
        </p:nvSpPr>
        <p:spPr>
          <a:xfrm>
            <a:off x="741641" y="5292985"/>
            <a:ext cx="1980862" cy="10421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Receive of read in data Tag A:</a:t>
            </a:r>
          </a:p>
          <a:p>
            <a:r>
              <a:rPr lang="en-US" sz="900" dirty="0">
                <a:solidFill>
                  <a:schemeClr val="tx2"/>
                </a:solidFill>
              </a:rPr>
              <a:t>Busy 	= True</a:t>
            </a:r>
          </a:p>
          <a:p>
            <a:r>
              <a:rPr lang="en-US" sz="900" dirty="0">
                <a:solidFill>
                  <a:schemeClr val="tx2"/>
                </a:solidFill>
              </a:rPr>
              <a:t>Done 	= True</a:t>
            </a:r>
          </a:p>
          <a:p>
            <a:r>
              <a:rPr lang="en-US" sz="900" dirty="0">
                <a:solidFill>
                  <a:schemeClr val="tx2"/>
                </a:solidFill>
              </a:rPr>
              <a:t>Finish	= False</a:t>
            </a:r>
          </a:p>
          <a:p>
            <a:r>
              <a:rPr lang="en-US" sz="900" dirty="0">
                <a:solidFill>
                  <a:schemeClr val="tx2"/>
                </a:solidFill>
              </a:rPr>
              <a:t>NoDataCarrier 	= False</a:t>
            </a:r>
          </a:p>
          <a:p>
            <a:r>
              <a:rPr lang="en-US" sz="900" dirty="0">
                <a:solidFill>
                  <a:schemeClr val="tx2"/>
                </a:solidFill>
              </a:rPr>
              <a:t>Status 	= 16#00</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sp>
        <p:nvSpPr>
          <p:cNvPr id="26" name="Textfeld 25">
            <a:extLst>
              <a:ext uri="{FF2B5EF4-FFF2-40B4-BE49-F238E27FC236}">
                <a16:creationId xmlns:a16="http://schemas.microsoft.com/office/drawing/2014/main" id="{C7A25E2E-4B9C-4B2C-AD03-4625FC0A63E7}"/>
              </a:ext>
            </a:extLst>
          </p:cNvPr>
          <p:cNvSpPr txBox="1"/>
          <p:nvPr/>
        </p:nvSpPr>
        <p:spPr>
          <a:xfrm>
            <a:off x="5431066" y="4721571"/>
            <a:ext cx="1980862" cy="10421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End read process:</a:t>
            </a:r>
          </a:p>
          <a:p>
            <a:r>
              <a:rPr lang="en-US" sz="900" dirty="0">
                <a:solidFill>
                  <a:schemeClr val="tx2"/>
                </a:solidFill>
              </a:rPr>
              <a:t>Busy 	= False</a:t>
            </a:r>
          </a:p>
          <a:p>
            <a:r>
              <a:rPr lang="en-US" sz="900" dirty="0">
                <a:solidFill>
                  <a:schemeClr val="tx2"/>
                </a:solidFill>
              </a:rPr>
              <a:t>Done 	= True</a:t>
            </a:r>
          </a:p>
          <a:p>
            <a:r>
              <a:rPr lang="en-US" sz="900" dirty="0">
                <a:solidFill>
                  <a:schemeClr val="tx2"/>
                </a:solidFill>
              </a:rPr>
              <a:t>Finish	= True</a:t>
            </a:r>
          </a:p>
          <a:p>
            <a:r>
              <a:rPr lang="en-US" sz="900" dirty="0">
                <a:solidFill>
                  <a:schemeClr val="tx2"/>
                </a:solidFill>
              </a:rPr>
              <a:t>NoDataCarrier 	= False</a:t>
            </a:r>
          </a:p>
          <a:p>
            <a:r>
              <a:rPr lang="en-US" sz="900" dirty="0">
                <a:solidFill>
                  <a:schemeClr val="tx2"/>
                </a:solidFill>
              </a:rPr>
              <a:t>Status 	= 16#0F</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sp>
        <p:nvSpPr>
          <p:cNvPr id="28" name="Textfeld 27">
            <a:extLst>
              <a:ext uri="{FF2B5EF4-FFF2-40B4-BE49-F238E27FC236}">
                <a16:creationId xmlns:a16="http://schemas.microsoft.com/office/drawing/2014/main" id="{1736AC14-6BFF-4299-A7E1-8F7FB3886B35}"/>
              </a:ext>
            </a:extLst>
          </p:cNvPr>
          <p:cNvSpPr txBox="1"/>
          <p:nvPr/>
        </p:nvSpPr>
        <p:spPr>
          <a:xfrm>
            <a:off x="2905104" y="5292984"/>
            <a:ext cx="2314967" cy="10421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Receive additional information Tag A:</a:t>
            </a:r>
          </a:p>
          <a:p>
            <a:r>
              <a:rPr lang="en-US" sz="900" dirty="0">
                <a:solidFill>
                  <a:schemeClr val="tx2"/>
                </a:solidFill>
              </a:rPr>
              <a:t>Busy 	= True</a:t>
            </a:r>
          </a:p>
          <a:p>
            <a:r>
              <a:rPr lang="en-US" sz="900" dirty="0">
                <a:solidFill>
                  <a:schemeClr val="tx2"/>
                </a:solidFill>
              </a:rPr>
              <a:t>Done 	= True</a:t>
            </a:r>
          </a:p>
          <a:p>
            <a:r>
              <a:rPr lang="en-US" sz="900" dirty="0">
                <a:solidFill>
                  <a:schemeClr val="tx2"/>
                </a:solidFill>
              </a:rPr>
              <a:t>Finish	= False</a:t>
            </a:r>
          </a:p>
          <a:p>
            <a:r>
              <a:rPr lang="en-US" sz="900" dirty="0">
                <a:solidFill>
                  <a:schemeClr val="tx2"/>
                </a:solidFill>
              </a:rPr>
              <a:t>NoDataCarrier 	= False</a:t>
            </a:r>
          </a:p>
          <a:p>
            <a:r>
              <a:rPr lang="en-US" sz="900" dirty="0">
                <a:solidFill>
                  <a:schemeClr val="tx2"/>
                </a:solidFill>
              </a:rPr>
              <a:t>Status 	= 16#0B</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cxnSp>
        <p:nvCxnSpPr>
          <p:cNvPr id="35" name="Gerade Verbindung mit Pfeil 34">
            <a:extLst>
              <a:ext uri="{FF2B5EF4-FFF2-40B4-BE49-F238E27FC236}">
                <a16:creationId xmlns:a16="http://schemas.microsoft.com/office/drawing/2014/main" id="{82A2C711-A175-4935-8456-C63BBD4521E5}"/>
              </a:ext>
            </a:extLst>
          </p:cNvPr>
          <p:cNvCxnSpPr>
            <a:cxnSpLocks/>
            <a:stCxn id="26" idx="0"/>
          </p:cNvCxnSpPr>
          <p:nvPr/>
        </p:nvCxnSpPr>
        <p:spPr>
          <a:xfrm flipH="1" flipV="1">
            <a:off x="4139953" y="4005065"/>
            <a:ext cx="2281544" cy="71650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2557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52</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4: Single Read Words</a:t>
            </a:r>
          </a:p>
        </p:txBody>
      </p:sp>
      <p:sp>
        <p:nvSpPr>
          <p:cNvPr id="17" name="Interaktive Schaltfläche: Zur Startseite wechseln 16">
            <a:hlinkClick r:id="rId2" action="ppaction://hlinksldjump" highlightClick="1"/>
            <a:extLst>
              <a:ext uri="{FF2B5EF4-FFF2-40B4-BE49-F238E27FC236}">
                <a16:creationId xmlns:a16="http://schemas.microsoft.com/office/drawing/2014/main" id="{CC90E6AB-0BCE-4D69-BCA1-53B184836B30}"/>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feld 19">
            <a:extLst>
              <a:ext uri="{FF2B5EF4-FFF2-40B4-BE49-F238E27FC236}">
                <a16:creationId xmlns:a16="http://schemas.microsoft.com/office/drawing/2014/main" id="{528E8581-E09F-4B1C-A0D6-A9CC81ECE94A}"/>
              </a:ext>
            </a:extLst>
          </p:cNvPr>
          <p:cNvSpPr txBox="1"/>
          <p:nvPr/>
        </p:nvSpPr>
        <p:spPr>
          <a:xfrm>
            <a:off x="4572000" y="1914503"/>
            <a:ext cx="4424071" cy="1457698"/>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Read not successful, user memory not read; command completed:</a:t>
            </a:r>
          </a:p>
          <a:p>
            <a:pPr defTabSz="360000"/>
            <a:r>
              <a:rPr lang="en-US" sz="900" dirty="0">
                <a:solidFill>
                  <a:schemeClr val="tx2"/>
                </a:solidFill>
                <a:sym typeface="Wingdings" panose="05000000000000000000" pitchFamily="2" charset="2"/>
              </a:rPr>
              <a:t>I_b_SingleEnhanced 	:= False (one-time command)</a:t>
            </a:r>
            <a:endParaRPr lang="en-US" sz="900" dirty="0">
              <a:solidFill>
                <a:schemeClr val="tx2"/>
              </a:solidFill>
            </a:endParaRPr>
          </a:p>
          <a:p>
            <a:pPr defTabSz="360000"/>
            <a:r>
              <a:rPr lang="en-US" sz="900" dirty="0">
                <a:solidFill>
                  <a:schemeClr val="tx2"/>
                </a:solidFill>
              </a:rPr>
              <a:t>I_b_UserMemory_UID 	:= False (access to User Memory)</a:t>
            </a:r>
          </a:p>
          <a:p>
            <a:pPr defTabSz="360000"/>
            <a:r>
              <a:rPr lang="en-US" sz="900" dirty="0">
                <a:solidFill>
                  <a:schemeClr val="tx2"/>
                </a:solidFill>
                <a:sym typeface="Wingdings" panose="05000000000000000000" pitchFamily="2" charset="2"/>
              </a:rPr>
              <a:t>I_b_EPC 			:= False (not relevant)</a:t>
            </a:r>
          </a:p>
          <a:p>
            <a:pPr defTabSz="360000"/>
            <a:r>
              <a:rPr lang="en-US" sz="900" dirty="0">
                <a:solidFill>
                  <a:schemeClr val="tx2"/>
                </a:solidFill>
                <a:sym typeface="Wingdings" panose="05000000000000000000" pitchFamily="2" charset="2"/>
              </a:rPr>
              <a:t>I_b_StartRead 		:= True (Start read process with positive edge)</a:t>
            </a:r>
          </a:p>
          <a:p>
            <a:pPr defTabSz="360000"/>
            <a:r>
              <a:rPr lang="en-US" sz="900" dirty="0">
                <a:solidFill>
                  <a:schemeClr val="tx2"/>
                </a:solidFill>
                <a:sym typeface="Wingdings" panose="05000000000000000000" pitchFamily="2" charset="2"/>
              </a:rPr>
              <a:t>O_b_Busy			= False (no command active)</a:t>
            </a:r>
          </a:p>
          <a:p>
            <a:pPr defTabSz="360000"/>
            <a:r>
              <a:rPr lang="en-US" sz="900" dirty="0">
                <a:solidFill>
                  <a:schemeClr val="tx2"/>
                </a:solidFill>
                <a:sym typeface="Wingdings" panose="05000000000000000000" pitchFamily="2" charset="2"/>
              </a:rPr>
              <a:t>O_b_Done 			= True</a:t>
            </a:r>
          </a:p>
          <a:p>
            <a:pPr defTabSz="360000"/>
            <a:r>
              <a:rPr lang="en-US" sz="900" dirty="0">
                <a:solidFill>
                  <a:schemeClr val="tx2"/>
                </a:solidFill>
                <a:sym typeface="Wingdings" panose="05000000000000000000" pitchFamily="2" charset="2"/>
              </a:rPr>
              <a:t>O_b_Finish 			= True</a:t>
            </a:r>
          </a:p>
          <a:p>
            <a:pPr defTabSz="360000"/>
            <a:r>
              <a:rPr lang="en-US" sz="900" dirty="0">
                <a:solidFill>
                  <a:schemeClr val="tx2"/>
                </a:solidFill>
                <a:sym typeface="Wingdings" panose="05000000000000000000" pitchFamily="2" charset="2"/>
              </a:rPr>
              <a:t>O_b_NoDataCarrier		= True</a:t>
            </a:r>
          </a:p>
          <a:p>
            <a:pPr defTabSz="360000"/>
            <a:r>
              <a:rPr lang="en-US" sz="900" dirty="0">
                <a:solidFill>
                  <a:schemeClr val="tx2"/>
                </a:solidFill>
                <a:sym typeface="Wingdings" panose="05000000000000000000" pitchFamily="2" charset="2"/>
              </a:rPr>
              <a:t>O_b_Error			= False</a:t>
            </a:r>
          </a:p>
        </p:txBody>
      </p:sp>
      <p:pic>
        <p:nvPicPr>
          <p:cNvPr id="8" name="Grafik 7">
            <a:extLst>
              <a:ext uri="{FF2B5EF4-FFF2-40B4-BE49-F238E27FC236}">
                <a16:creationId xmlns:a16="http://schemas.microsoft.com/office/drawing/2014/main" id="{2E72E697-42F2-48B0-A8B6-59A9A10C0995}"/>
              </a:ext>
            </a:extLst>
          </p:cNvPr>
          <p:cNvPicPr>
            <a:picLocks noChangeAspect="1"/>
          </p:cNvPicPr>
          <p:nvPr/>
        </p:nvPicPr>
        <p:blipFill rotWithShape="1">
          <a:blip r:embed="rId3">
            <a:extLst>
              <a:ext uri="{28A0092B-C50C-407E-A947-70E740481C1C}">
                <a14:useLocalDpi xmlns:a14="http://schemas.microsoft.com/office/drawing/2010/main" val="0"/>
              </a:ext>
            </a:extLst>
          </a:blip>
          <a:srcRect t="14001"/>
          <a:stretch/>
        </p:blipFill>
        <p:spPr>
          <a:xfrm>
            <a:off x="147929" y="1914503"/>
            <a:ext cx="4320000" cy="2224869"/>
          </a:xfrm>
          <a:prstGeom prst="rect">
            <a:avLst/>
          </a:prstGeom>
        </p:spPr>
      </p:pic>
      <p:sp>
        <p:nvSpPr>
          <p:cNvPr id="29" name="Textfeld 28">
            <a:extLst>
              <a:ext uri="{FF2B5EF4-FFF2-40B4-BE49-F238E27FC236}">
                <a16:creationId xmlns:a16="http://schemas.microsoft.com/office/drawing/2014/main" id="{C97F90D2-6D03-4CD7-B1FD-A1FD621F9848}"/>
              </a:ext>
            </a:extLst>
          </p:cNvPr>
          <p:cNvSpPr txBox="1"/>
          <p:nvPr/>
        </p:nvSpPr>
        <p:spPr>
          <a:xfrm>
            <a:off x="147929" y="4347162"/>
            <a:ext cx="1467045" cy="765200"/>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Start read process:</a:t>
            </a:r>
          </a:p>
          <a:p>
            <a:r>
              <a:rPr lang="en-US" sz="900" dirty="0">
                <a:solidFill>
                  <a:schemeClr val="tx2"/>
                </a:solidFill>
              </a:rPr>
              <a:t>SingleEnhanced 	:= False</a:t>
            </a:r>
          </a:p>
          <a:p>
            <a:r>
              <a:rPr lang="en-US" sz="900" dirty="0">
                <a:solidFill>
                  <a:schemeClr val="tx2"/>
                </a:solidFill>
              </a:rPr>
              <a:t>User_UID 	:= False</a:t>
            </a:r>
          </a:p>
          <a:p>
            <a:r>
              <a:rPr lang="en-US" sz="900" dirty="0">
                <a:solidFill>
                  <a:schemeClr val="tx2"/>
                </a:solidFill>
              </a:rPr>
              <a:t>EPC 	:= False</a:t>
            </a:r>
          </a:p>
          <a:p>
            <a:r>
              <a:rPr lang="en-US" sz="900" dirty="0">
                <a:solidFill>
                  <a:schemeClr val="tx2"/>
                </a:solidFill>
              </a:rPr>
              <a:t>StartRead 	:= True</a:t>
            </a:r>
          </a:p>
        </p:txBody>
      </p:sp>
      <p:sp>
        <p:nvSpPr>
          <p:cNvPr id="31" name="Textfeld 30">
            <a:extLst>
              <a:ext uri="{FF2B5EF4-FFF2-40B4-BE49-F238E27FC236}">
                <a16:creationId xmlns:a16="http://schemas.microsoft.com/office/drawing/2014/main" id="{36AABF33-CA3D-4A35-A26D-4A98850DEDA7}"/>
              </a:ext>
            </a:extLst>
          </p:cNvPr>
          <p:cNvSpPr txBox="1"/>
          <p:nvPr/>
        </p:nvSpPr>
        <p:spPr>
          <a:xfrm>
            <a:off x="1979712" y="4362693"/>
            <a:ext cx="1980862" cy="10421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End read process:</a:t>
            </a:r>
          </a:p>
          <a:p>
            <a:r>
              <a:rPr lang="en-US" sz="900" dirty="0">
                <a:solidFill>
                  <a:schemeClr val="tx2"/>
                </a:solidFill>
              </a:rPr>
              <a:t>Busy 	= False</a:t>
            </a:r>
          </a:p>
          <a:p>
            <a:r>
              <a:rPr lang="en-US" sz="900" dirty="0">
                <a:solidFill>
                  <a:schemeClr val="tx2"/>
                </a:solidFill>
              </a:rPr>
              <a:t>Done 	= True</a:t>
            </a:r>
          </a:p>
          <a:p>
            <a:r>
              <a:rPr lang="en-US" sz="900" dirty="0">
                <a:solidFill>
                  <a:schemeClr val="tx2"/>
                </a:solidFill>
              </a:rPr>
              <a:t>Finish	= True</a:t>
            </a:r>
          </a:p>
          <a:p>
            <a:r>
              <a:rPr lang="en-US" sz="900" dirty="0">
                <a:solidFill>
                  <a:schemeClr val="tx2"/>
                </a:solidFill>
              </a:rPr>
              <a:t>NoDataCarrier 	= True</a:t>
            </a:r>
          </a:p>
          <a:p>
            <a:r>
              <a:rPr lang="en-US" sz="900" dirty="0">
                <a:solidFill>
                  <a:schemeClr val="tx2"/>
                </a:solidFill>
              </a:rPr>
              <a:t>Status 	= 16#0F</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cxnSp>
        <p:nvCxnSpPr>
          <p:cNvPr id="33" name="Gerade Verbindung mit Pfeil 32">
            <a:extLst>
              <a:ext uri="{FF2B5EF4-FFF2-40B4-BE49-F238E27FC236}">
                <a16:creationId xmlns:a16="http://schemas.microsoft.com/office/drawing/2014/main" id="{54B26F71-5E8D-4E80-9E55-0ECFD141463E}"/>
              </a:ext>
            </a:extLst>
          </p:cNvPr>
          <p:cNvCxnSpPr>
            <a:cxnSpLocks/>
            <a:stCxn id="29" idx="0"/>
          </p:cNvCxnSpPr>
          <p:nvPr/>
        </p:nvCxnSpPr>
        <p:spPr>
          <a:xfrm flipV="1">
            <a:off x="881452" y="2780930"/>
            <a:ext cx="954245" cy="156623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2" name="Gerade Verbindung mit Pfeil 31">
            <a:extLst>
              <a:ext uri="{FF2B5EF4-FFF2-40B4-BE49-F238E27FC236}">
                <a16:creationId xmlns:a16="http://schemas.microsoft.com/office/drawing/2014/main" id="{42F5EDDC-88A7-49C4-811F-7B3A29854D57}"/>
              </a:ext>
            </a:extLst>
          </p:cNvPr>
          <p:cNvCxnSpPr>
            <a:cxnSpLocks/>
            <a:stCxn id="31" idx="0"/>
          </p:cNvCxnSpPr>
          <p:nvPr/>
        </p:nvCxnSpPr>
        <p:spPr>
          <a:xfrm flipV="1">
            <a:off x="2970143" y="3501008"/>
            <a:ext cx="1169810" cy="86168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Gerade Verbindung mit Pfeil 33">
            <a:extLst>
              <a:ext uri="{FF2B5EF4-FFF2-40B4-BE49-F238E27FC236}">
                <a16:creationId xmlns:a16="http://schemas.microsoft.com/office/drawing/2014/main" id="{1608951A-7E1E-4B38-8081-D141320E8410}"/>
              </a:ext>
            </a:extLst>
          </p:cNvPr>
          <p:cNvCxnSpPr>
            <a:cxnSpLocks/>
            <a:stCxn id="31" idx="0"/>
          </p:cNvCxnSpPr>
          <p:nvPr/>
        </p:nvCxnSpPr>
        <p:spPr>
          <a:xfrm flipV="1">
            <a:off x="2970143" y="3717032"/>
            <a:ext cx="1169810" cy="64566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6" name="Gerade Verbindung mit Pfeil 35">
            <a:extLst>
              <a:ext uri="{FF2B5EF4-FFF2-40B4-BE49-F238E27FC236}">
                <a16:creationId xmlns:a16="http://schemas.microsoft.com/office/drawing/2014/main" id="{6684D464-A4F5-48C6-A47D-6001F103D905}"/>
              </a:ext>
            </a:extLst>
          </p:cNvPr>
          <p:cNvCxnSpPr>
            <a:cxnSpLocks/>
            <a:stCxn id="31" idx="0"/>
          </p:cNvCxnSpPr>
          <p:nvPr/>
        </p:nvCxnSpPr>
        <p:spPr>
          <a:xfrm flipV="1">
            <a:off x="2970143" y="4005065"/>
            <a:ext cx="1169810" cy="35762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6744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53</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4: Single Read Words</a:t>
            </a:r>
          </a:p>
        </p:txBody>
      </p:sp>
      <p:sp>
        <p:nvSpPr>
          <p:cNvPr id="15" name="Textfeld 14"/>
          <p:cNvSpPr txBox="1"/>
          <p:nvPr/>
        </p:nvSpPr>
        <p:spPr>
          <a:xfrm>
            <a:off x="101574" y="5346000"/>
            <a:ext cx="4320000" cy="1200329"/>
          </a:xfrm>
          <a:prstGeom prst="rect">
            <a:avLst/>
          </a:prstGeom>
          <a:noFill/>
          <a:ln>
            <a:solidFill>
              <a:schemeClr val="tx2"/>
            </a:solidFill>
          </a:ln>
        </p:spPr>
        <p:txBody>
          <a:bodyPr wrap="square" rtlCol="0">
            <a:spAutoFit/>
          </a:bodyPr>
          <a:lstStyle/>
          <a:p>
            <a:r>
              <a:rPr lang="en-US" sz="1200" dirty="0"/>
              <a:t>Data carrier identified and user data read in:</a:t>
            </a:r>
          </a:p>
          <a:p>
            <a:r>
              <a:rPr lang="en-US" sz="1200" dirty="0"/>
              <a:t>O_b_Done		= True</a:t>
            </a:r>
          </a:p>
          <a:p>
            <a:r>
              <a:rPr lang="en-US" sz="1200" dirty="0"/>
              <a:t>O_b_NoDataCarrier	= False</a:t>
            </a:r>
          </a:p>
          <a:p>
            <a:r>
              <a:rPr lang="en-US" sz="1200" dirty="0"/>
              <a:t>O_b_Busy		= False</a:t>
            </a:r>
          </a:p>
          <a:p>
            <a:r>
              <a:rPr lang="en-US" sz="1200" dirty="0"/>
              <a:t>O_b_Finish		= True</a:t>
            </a:r>
          </a:p>
          <a:p>
            <a:r>
              <a:rPr lang="en-US" sz="1200" dirty="0"/>
              <a:t>O_B_Status 		= 16#0F</a:t>
            </a:r>
          </a:p>
        </p:txBody>
      </p:sp>
      <p:sp>
        <p:nvSpPr>
          <p:cNvPr id="16" name="Textfeld 15"/>
          <p:cNvSpPr txBox="1"/>
          <p:nvPr/>
        </p:nvSpPr>
        <p:spPr>
          <a:xfrm>
            <a:off x="4708280" y="5345999"/>
            <a:ext cx="4320000" cy="1200329"/>
          </a:xfrm>
          <a:prstGeom prst="rect">
            <a:avLst/>
          </a:prstGeom>
          <a:noFill/>
          <a:ln>
            <a:solidFill>
              <a:schemeClr val="tx2"/>
            </a:solidFill>
          </a:ln>
        </p:spPr>
        <p:txBody>
          <a:bodyPr wrap="square" rtlCol="0">
            <a:spAutoFit/>
          </a:bodyPr>
          <a:lstStyle/>
          <a:p>
            <a:r>
              <a:rPr lang="en-US" sz="1200" dirty="0"/>
              <a:t>No data carrier identified:</a:t>
            </a:r>
          </a:p>
          <a:p>
            <a:r>
              <a:rPr lang="en-US" sz="1200" dirty="0"/>
              <a:t>O_b_Done		= True</a:t>
            </a:r>
          </a:p>
          <a:p>
            <a:r>
              <a:rPr lang="en-US" sz="1200" dirty="0"/>
              <a:t>O_b_NoDataCarrier	= True</a:t>
            </a:r>
          </a:p>
          <a:p>
            <a:r>
              <a:rPr lang="en-US" sz="1200" dirty="0"/>
              <a:t>O_b_Busy		= False</a:t>
            </a:r>
          </a:p>
          <a:p>
            <a:r>
              <a:rPr lang="en-US" sz="1200" dirty="0"/>
              <a:t>O_b_Finish		= True</a:t>
            </a:r>
          </a:p>
          <a:p>
            <a:r>
              <a:rPr lang="en-US" sz="1200" dirty="0"/>
              <a:t>O_B_Status 		= 16#0F</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098549C5-06EC-4ABF-8D4F-395C8FD9E7F0}"/>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fik 8">
            <a:extLst>
              <a:ext uri="{FF2B5EF4-FFF2-40B4-BE49-F238E27FC236}">
                <a16:creationId xmlns:a16="http://schemas.microsoft.com/office/drawing/2014/main" id="{41572BA3-5C4A-4A0E-AE05-231BEABA7D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574" y="1847596"/>
            <a:ext cx="3390306" cy="3442066"/>
          </a:xfrm>
          <a:prstGeom prst="rect">
            <a:avLst/>
          </a:prstGeom>
        </p:spPr>
      </p:pic>
      <p:pic>
        <p:nvPicPr>
          <p:cNvPr id="12" name="Grafik 11">
            <a:extLst>
              <a:ext uri="{FF2B5EF4-FFF2-40B4-BE49-F238E27FC236}">
                <a16:creationId xmlns:a16="http://schemas.microsoft.com/office/drawing/2014/main" id="{B58750BB-B4D5-49D8-95CD-FF3C46520A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98854" y="1847596"/>
            <a:ext cx="3429053" cy="3442066"/>
          </a:xfrm>
          <a:prstGeom prst="rect">
            <a:avLst/>
          </a:prstGeom>
        </p:spPr>
      </p:pic>
    </p:spTree>
    <p:extLst>
      <p:ext uri="{BB962C8B-B14F-4D97-AF65-F5344CB8AC3E}">
        <p14:creationId xmlns:p14="http://schemas.microsoft.com/office/powerpoint/2010/main" val="11773184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B1940CC3-181D-48B5-9639-197801F2EC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59340"/>
            <a:ext cx="2088232" cy="4660224"/>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54</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4: Single Read Words</a:t>
            </a:r>
          </a:p>
        </p:txBody>
      </p:sp>
      <p:sp>
        <p:nvSpPr>
          <p:cNvPr id="15" name="Textfeld 14"/>
          <p:cNvSpPr txBox="1"/>
          <p:nvPr/>
        </p:nvSpPr>
        <p:spPr>
          <a:xfrm>
            <a:off x="2339752" y="1859340"/>
            <a:ext cx="6635696" cy="2677656"/>
          </a:xfrm>
          <a:prstGeom prst="rect">
            <a:avLst/>
          </a:prstGeom>
          <a:noFill/>
          <a:ln>
            <a:solidFill>
              <a:schemeClr val="tx2"/>
            </a:solidFill>
          </a:ln>
        </p:spPr>
        <p:txBody>
          <a:bodyPr wrap="square" rtlCol="0">
            <a:spAutoFit/>
          </a:bodyPr>
          <a:lstStyle/>
          <a:p>
            <a:r>
              <a:rPr lang="en-US" sz="1200" dirty="0"/>
              <a:t>Data carrier identified and user memory read</a:t>
            </a:r>
          </a:p>
          <a:p>
            <a:r>
              <a:rPr lang="en-US" sz="1200" dirty="0"/>
              <a:t>DB Head1Data.ReadData.ReadData[x]</a:t>
            </a:r>
          </a:p>
          <a:p>
            <a:r>
              <a:rPr lang="en-US" sz="1200" dirty="0"/>
              <a:t>ReadData[0] ...[1] 	</a:t>
            </a:r>
            <a:r>
              <a:rPr lang="en-US" sz="1200" dirty="0">
                <a:sym typeface="Wingdings" panose="05000000000000000000" pitchFamily="2" charset="2"/>
              </a:rPr>
              <a:t></a:t>
            </a:r>
            <a:r>
              <a:rPr lang="en-US" sz="1200" dirty="0"/>
              <a:t> Length of UII/EPC information; 16#000E = 14 bytes (2 bytes PC 			word + 12 bytes UII/EPC code)</a:t>
            </a:r>
          </a:p>
          <a:p>
            <a:r>
              <a:rPr lang="en-US" sz="1200" dirty="0"/>
              <a:t>ReadData[2] ...[3] 	</a:t>
            </a:r>
            <a:r>
              <a:rPr lang="en-US" sz="1200" dirty="0">
                <a:sym typeface="Wingdings" panose="05000000000000000000" pitchFamily="2" charset="2"/>
              </a:rPr>
              <a:t></a:t>
            </a:r>
            <a:r>
              <a:rPr lang="en-US" sz="1200" dirty="0"/>
              <a:t> PC Word (contains additional information about the UII/EPC 			code)</a:t>
            </a:r>
          </a:p>
          <a:p>
            <a:r>
              <a:rPr lang="en-US" sz="1200" dirty="0"/>
              <a:t>ReadData[4] ...[15] 	</a:t>
            </a:r>
            <a:r>
              <a:rPr lang="en-US" sz="1200" dirty="0">
                <a:sym typeface="Wingdings" panose="05000000000000000000" pitchFamily="2" charset="2"/>
              </a:rPr>
              <a:t></a:t>
            </a:r>
            <a:r>
              <a:rPr lang="en-US" sz="1200" dirty="0"/>
              <a:t> UII/EPC code; length variable and dependent on the initial 			programming of the data carrier</a:t>
            </a:r>
          </a:p>
          <a:p>
            <a:r>
              <a:rPr lang="en-US" sz="1200" dirty="0"/>
              <a:t>ReadData[16] ...[17] 	</a:t>
            </a:r>
            <a:r>
              <a:rPr lang="en-US" sz="1200" dirty="0">
                <a:sym typeface="Wingdings" panose="05000000000000000000" pitchFamily="2" charset="2"/>
              </a:rPr>
              <a:t></a:t>
            </a:r>
            <a:r>
              <a:rPr lang="en-US" sz="1200" dirty="0"/>
              <a:t> Length of read sub-area user memory; 16#0008 = 8 bytes</a:t>
            </a:r>
          </a:p>
          <a:p>
            <a:r>
              <a:rPr lang="en-US" sz="1200" dirty="0"/>
              <a:t>ReadData[18] ...[25] 	</a:t>
            </a:r>
            <a:r>
              <a:rPr lang="en-US" sz="1200" dirty="0">
                <a:sym typeface="Wingdings" panose="05000000000000000000" pitchFamily="2" charset="2"/>
              </a:rPr>
              <a:t></a:t>
            </a:r>
            <a:r>
              <a:rPr lang="en-US" sz="1200" dirty="0"/>
              <a:t> User memory; length depends on I_i_WordNumber</a:t>
            </a:r>
          </a:p>
          <a:p>
            <a:endParaRPr lang="en-US" sz="1200" dirty="0">
              <a:sym typeface="Wingdings" panose="05000000000000000000" pitchFamily="2" charset="2"/>
            </a:endParaRPr>
          </a:p>
          <a:p>
            <a:r>
              <a:rPr lang="en-US" sz="1200" dirty="0">
                <a:sym typeface="Wingdings" panose="05000000000000000000" pitchFamily="2" charset="2"/>
              </a:rPr>
              <a:t>When using the MultiFrame protocol, the UII/EPC code of the identified data carrier is placed in front of the information read in. This makes it possible to clearly assign the read data record to a data carrier.</a:t>
            </a:r>
          </a:p>
        </p:txBody>
      </p:sp>
      <p:sp>
        <p:nvSpPr>
          <p:cNvPr id="13" name="Rechteck 12"/>
          <p:cNvSpPr/>
          <p:nvPr/>
        </p:nvSpPr>
        <p:spPr>
          <a:xfrm>
            <a:off x="1691680" y="5085184"/>
            <a:ext cx="449002" cy="128681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teraktive Schaltfläche: Zur Startseite wechseln 9">
            <a:hlinkClick r:id="rId3" action="ppaction://hlinksldjump" highlightClick="1"/>
            <a:extLst>
              <a:ext uri="{FF2B5EF4-FFF2-40B4-BE49-F238E27FC236}">
                <a16:creationId xmlns:a16="http://schemas.microsoft.com/office/drawing/2014/main" id="{514C70E1-FBFB-4A52-9CC5-00337D0B2114}"/>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21922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0F7D7B55-8B9F-4420-AAFE-EF3F4AAC851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600" y="1859339"/>
            <a:ext cx="3137526" cy="1551649"/>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55</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4: Single Read Words</a:t>
            </a:r>
          </a:p>
        </p:txBody>
      </p:sp>
      <p:sp>
        <p:nvSpPr>
          <p:cNvPr id="15" name="Textfeld 14"/>
          <p:cNvSpPr txBox="1"/>
          <p:nvPr/>
        </p:nvSpPr>
        <p:spPr>
          <a:xfrm>
            <a:off x="3275856" y="1859340"/>
            <a:ext cx="5699592" cy="4339650"/>
          </a:xfrm>
          <a:prstGeom prst="rect">
            <a:avLst/>
          </a:prstGeom>
          <a:noFill/>
          <a:ln>
            <a:solidFill>
              <a:schemeClr val="tx2"/>
            </a:solidFill>
          </a:ln>
        </p:spPr>
        <p:txBody>
          <a:bodyPr wrap="square" rtlCol="0">
            <a:spAutoFit/>
          </a:bodyPr>
          <a:lstStyle/>
          <a:p>
            <a:r>
              <a:rPr lang="en-US" sz="1200" dirty="0"/>
              <a:t>Data carrier identified and user memory read; additional information about data carrier access</a:t>
            </a:r>
          </a:p>
          <a:p>
            <a:r>
              <a:rPr lang="en-US" sz="1200" dirty="0"/>
              <a:t>DB Head1Data.TagInformation.TagInformation[x]</a:t>
            </a:r>
          </a:p>
          <a:p>
            <a:r>
              <a:rPr lang="en-US" sz="1200" dirty="0"/>
              <a:t>TagInformation[0] 	</a:t>
            </a:r>
            <a:r>
              <a:rPr lang="en-US" sz="1200" dirty="0">
                <a:sym typeface="Wingdings" panose="05000000000000000000" pitchFamily="2" charset="2"/>
              </a:rPr>
              <a:t></a:t>
            </a:r>
            <a:r>
              <a:rPr lang="en-US" sz="1200" dirty="0"/>
              <a:t> Information type; always 16#01</a:t>
            </a:r>
          </a:p>
          <a:p>
            <a:r>
              <a:rPr lang="en-US" sz="1200" dirty="0"/>
              <a:t>TagInformation[1] 	</a:t>
            </a:r>
            <a:r>
              <a:rPr lang="en-US" sz="1200" dirty="0">
                <a:sym typeface="Wingdings" panose="05000000000000000000" pitchFamily="2" charset="2"/>
              </a:rPr>
              <a:t></a:t>
            </a:r>
            <a:r>
              <a:rPr lang="en-US" sz="1200" dirty="0"/>
              <a:t> RSSI value; signal strength between 16#00 (weak) 			and 16#64 (good); value range between 0 and 100</a:t>
            </a:r>
          </a:p>
          <a:p>
            <a:r>
              <a:rPr lang="en-US" sz="1200" dirty="0"/>
              <a:t>TagInformation[2] 	</a:t>
            </a:r>
            <a:r>
              <a:rPr lang="en-US" sz="1200" dirty="0">
                <a:sym typeface="Wingdings" panose="05000000000000000000" pitchFamily="2" charset="2"/>
              </a:rPr>
              <a:t></a:t>
            </a:r>
            <a:r>
              <a:rPr lang="en-US" sz="1200" dirty="0"/>
              <a:t> Channel number of the transmission channels on 			which the data carrier was accessed (parameters CD 			and NC)</a:t>
            </a:r>
          </a:p>
          <a:p>
            <a:r>
              <a:rPr lang="en-US" sz="1200" dirty="0"/>
              <a:t>TagInformation[3]...[4] 	</a:t>
            </a:r>
            <a:r>
              <a:rPr lang="en-US" sz="1200" dirty="0">
                <a:sym typeface="Wingdings" panose="05000000000000000000" pitchFamily="2" charset="2"/>
              </a:rPr>
              <a:t></a:t>
            </a:r>
            <a:r>
              <a:rPr lang="en-US" sz="1200" dirty="0"/>
              <a:t> Transmission line level at which the data carrier 			was accessed</a:t>
            </a:r>
          </a:p>
          <a:p>
            <a:endParaRPr lang="en-US" sz="1200" dirty="0">
              <a:sym typeface="Wingdings" panose="05000000000000000000" pitchFamily="2" charset="2"/>
            </a:endParaRPr>
          </a:p>
          <a:p>
            <a:r>
              <a:rPr lang="en-US" sz="1200" dirty="0">
                <a:sym typeface="Wingdings" panose="05000000000000000000" pitchFamily="2" charset="2"/>
              </a:rPr>
              <a:t>When using the MultiFrame protocol, the transmission of additional information about the data carrier access must be activated via the IF parameter (IF := 16#01). The additional information is transmitted in a separate telegram with the status value 16#0B directly after the information received from the data carrier (status 16#00).</a:t>
            </a:r>
          </a:p>
          <a:p>
            <a:endParaRPr lang="en-US" sz="1200" dirty="0">
              <a:sym typeface="Wingdings" panose="05000000000000000000" pitchFamily="2" charset="2"/>
            </a:endParaRPr>
          </a:p>
          <a:p>
            <a:r>
              <a:rPr lang="en-US" sz="1200" dirty="0">
                <a:sym typeface="Wingdings" panose="05000000000000000000" pitchFamily="2" charset="2"/>
              </a:rPr>
              <a:t>The additional information can be used to estimate the quality of data carrier access. Small values of the RSSI mean a lower quality or a greater distance.</a:t>
            </a:r>
          </a:p>
          <a:p>
            <a:endParaRPr lang="en-US" sz="1200" dirty="0">
              <a:sym typeface="Wingdings" panose="05000000000000000000" pitchFamily="2" charset="2"/>
            </a:endParaRPr>
          </a:p>
          <a:p>
            <a:r>
              <a:rPr lang="en-US" sz="1200" dirty="0">
                <a:sym typeface="Wingdings" panose="05000000000000000000" pitchFamily="2" charset="2"/>
              </a:rPr>
              <a:t>When using several power levels (parameter PT), the additional information can be used to find out at which power level the data carrier was recognized.</a:t>
            </a:r>
          </a:p>
        </p:txBody>
      </p:sp>
      <p:sp>
        <p:nvSpPr>
          <p:cNvPr id="13" name="Rechteck 12"/>
          <p:cNvSpPr/>
          <p:nvPr/>
        </p:nvSpPr>
        <p:spPr>
          <a:xfrm>
            <a:off x="2627784" y="2276872"/>
            <a:ext cx="584342" cy="11341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3" action="ppaction://hlinksldjump" highlightClick="1"/>
            <a:extLst>
              <a:ext uri="{FF2B5EF4-FFF2-40B4-BE49-F238E27FC236}">
                <a16:creationId xmlns:a16="http://schemas.microsoft.com/office/drawing/2014/main" id="{33AF24CB-9F94-49F3-97EF-E01C38911F2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35430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FBE236CE-1EAA-4900-9EEC-2D7DB387F9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3428999"/>
            <a:ext cx="3096344" cy="1312581"/>
          </a:xfrm>
          <a:prstGeom prst="rect">
            <a:avLst/>
          </a:prstGeom>
        </p:spPr>
      </p:pic>
      <p:pic>
        <p:nvPicPr>
          <p:cNvPr id="8" name="Grafik 7">
            <a:extLst>
              <a:ext uri="{FF2B5EF4-FFF2-40B4-BE49-F238E27FC236}">
                <a16:creationId xmlns:a16="http://schemas.microsoft.com/office/drawing/2014/main" id="{30FD2586-FD61-4FC0-914B-100D071EE4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4" y="1859339"/>
            <a:ext cx="3096344" cy="1372243"/>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56</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4: Single Read Words</a:t>
            </a:r>
          </a:p>
        </p:txBody>
      </p:sp>
      <p:sp>
        <p:nvSpPr>
          <p:cNvPr id="15" name="Textfeld 14"/>
          <p:cNvSpPr txBox="1"/>
          <p:nvPr/>
        </p:nvSpPr>
        <p:spPr>
          <a:xfrm>
            <a:off x="3275856" y="1859340"/>
            <a:ext cx="5699592" cy="2308324"/>
          </a:xfrm>
          <a:prstGeom prst="rect">
            <a:avLst/>
          </a:prstGeom>
          <a:noFill/>
          <a:ln>
            <a:solidFill>
              <a:schemeClr val="tx2"/>
            </a:solidFill>
          </a:ln>
        </p:spPr>
        <p:txBody>
          <a:bodyPr wrap="square" rtlCol="0">
            <a:spAutoFit/>
          </a:bodyPr>
          <a:lstStyle/>
          <a:p>
            <a:r>
              <a:rPr lang="en-US" sz="1200" dirty="0"/>
              <a:t>Data carrier identified and user memory read; number of data carriers identified during the execution of the single command</a:t>
            </a:r>
          </a:p>
          <a:p>
            <a:r>
              <a:rPr lang="en-US" sz="1200" dirty="0"/>
              <a:t>DB Head1Data.NumberTags.NumberTags[x]</a:t>
            </a:r>
          </a:p>
          <a:p>
            <a:r>
              <a:rPr lang="en-US" sz="1200" dirty="0"/>
              <a:t>NumberTags[0]...[3] 	</a:t>
            </a:r>
            <a:r>
              <a:rPr lang="en-US" sz="1200" dirty="0">
                <a:sym typeface="Wingdings" panose="05000000000000000000" pitchFamily="2" charset="2"/>
              </a:rPr>
              <a:t></a:t>
            </a:r>
            <a:r>
              <a:rPr lang="en-US" sz="1200" dirty="0"/>
              <a:t> Number of data carriers in ASCII</a:t>
            </a:r>
          </a:p>
          <a:p>
            <a:endParaRPr lang="en-US" sz="1200" dirty="0"/>
          </a:p>
          <a:p>
            <a:r>
              <a:rPr lang="en-US" sz="1200" dirty="0"/>
              <a:t>NumberTags[0]...[3] 	= 16#30303031 = "0001" = 1 data carrier</a:t>
            </a:r>
          </a:p>
          <a:p>
            <a:r>
              <a:rPr lang="en-US" sz="1200" dirty="0"/>
              <a:t>NumberTags[0]...[3] 	= 16#30303032 = "0002" = 2 data carriers</a:t>
            </a:r>
          </a:p>
          <a:p>
            <a:r>
              <a:rPr lang="en-US" sz="1200" dirty="0"/>
              <a:t>NumberTags[0]...[3] 	= 16#30303033 = "0003" = 3 data carriers</a:t>
            </a:r>
          </a:p>
          <a:p>
            <a:endParaRPr lang="en-US" sz="1200" dirty="0"/>
          </a:p>
          <a:p>
            <a:endParaRPr lang="en-US" sz="1200" dirty="0"/>
          </a:p>
          <a:p>
            <a:endParaRPr lang="en-US" sz="1200" dirty="0"/>
          </a:p>
          <a:p>
            <a:r>
              <a:rPr lang="en-US" sz="1200" dirty="0"/>
              <a:t>NumberTags[0]...[3] 	= 16#30303030 = "0000" = no data carrier</a:t>
            </a:r>
          </a:p>
        </p:txBody>
      </p:sp>
      <p:sp>
        <p:nvSpPr>
          <p:cNvPr id="13" name="Rechteck 12"/>
          <p:cNvSpPr/>
          <p:nvPr/>
        </p:nvSpPr>
        <p:spPr>
          <a:xfrm>
            <a:off x="2555776" y="2288021"/>
            <a:ext cx="648072" cy="94356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4" action="ppaction://hlinksldjump" highlightClick="1"/>
            <a:extLst>
              <a:ext uri="{FF2B5EF4-FFF2-40B4-BE49-F238E27FC236}">
                <a16:creationId xmlns:a16="http://schemas.microsoft.com/office/drawing/2014/main" id="{33AF24CB-9F94-49F3-97EF-E01C38911F2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hteck 15">
            <a:extLst>
              <a:ext uri="{FF2B5EF4-FFF2-40B4-BE49-F238E27FC236}">
                <a16:creationId xmlns:a16="http://schemas.microsoft.com/office/drawing/2014/main" id="{2D3E70B9-C959-49B2-98EA-F927B283C180}"/>
              </a:ext>
            </a:extLst>
          </p:cNvPr>
          <p:cNvSpPr/>
          <p:nvPr/>
        </p:nvSpPr>
        <p:spPr>
          <a:xfrm>
            <a:off x="2555776" y="3798018"/>
            <a:ext cx="648072" cy="94356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564713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B188E93A-DC60-4842-A8F7-DCEADEE3F7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188" y="1876980"/>
            <a:ext cx="3394280" cy="3816804"/>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57</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4: Single Read Words</a:t>
            </a:r>
          </a:p>
        </p:txBody>
      </p:sp>
      <p:sp>
        <p:nvSpPr>
          <p:cNvPr id="15" name="Textfeld 14"/>
          <p:cNvSpPr txBox="1"/>
          <p:nvPr/>
        </p:nvSpPr>
        <p:spPr>
          <a:xfrm>
            <a:off x="3632418" y="1878249"/>
            <a:ext cx="5400112" cy="1754326"/>
          </a:xfrm>
          <a:prstGeom prst="rect">
            <a:avLst/>
          </a:prstGeom>
          <a:noFill/>
          <a:ln>
            <a:solidFill>
              <a:schemeClr val="tx2"/>
            </a:solidFill>
          </a:ln>
        </p:spPr>
        <p:txBody>
          <a:bodyPr wrap="square" rtlCol="0">
            <a:spAutoFit/>
          </a:bodyPr>
          <a:lstStyle/>
          <a:p>
            <a:r>
              <a:rPr lang="en-US" sz="1200" dirty="0"/>
              <a:t>Output data field: Single Read Words command</a:t>
            </a:r>
          </a:p>
          <a:p>
            <a:r>
              <a:rPr lang="en-US" sz="1200" dirty="0"/>
              <a:t>OUTDATA.OUTDATA[x]</a:t>
            </a:r>
          </a:p>
          <a:p>
            <a:r>
              <a:rPr lang="en-US" sz="1200" dirty="0"/>
              <a:t>Output data field:</a:t>
            </a:r>
          </a:p>
          <a:p>
            <a:r>
              <a:rPr lang="en-US" sz="1200" dirty="0"/>
              <a:t>OUTDATA[0] </a:t>
            </a:r>
            <a:r>
              <a:rPr lang="en-US" sz="1200" dirty="0">
                <a:sym typeface="Wingdings" panose="05000000000000000000" pitchFamily="2" charset="2"/>
              </a:rPr>
              <a:t></a:t>
            </a:r>
            <a:r>
              <a:rPr lang="en-US" sz="1200" dirty="0"/>
              <a:t> Control Byte</a:t>
            </a:r>
          </a:p>
          <a:p>
            <a:r>
              <a:rPr lang="en-US" sz="1200" dirty="0"/>
              <a:t>OUTDATA[1] </a:t>
            </a:r>
            <a:r>
              <a:rPr lang="en-US" sz="1200" dirty="0">
                <a:sym typeface="Wingdings" panose="05000000000000000000" pitchFamily="2" charset="2"/>
              </a:rPr>
              <a:t></a:t>
            </a:r>
            <a:r>
              <a:rPr lang="en-US" sz="1200" dirty="0"/>
              <a:t> not used</a:t>
            </a:r>
          </a:p>
          <a:p>
            <a:r>
              <a:rPr lang="en-US" sz="1200" dirty="0"/>
              <a:t>OUTDATA[2] </a:t>
            </a:r>
            <a:r>
              <a:rPr lang="en-US" sz="1200" dirty="0">
                <a:sym typeface="Wingdings" panose="05000000000000000000" pitchFamily="2" charset="2"/>
              </a:rPr>
              <a:t></a:t>
            </a:r>
            <a:r>
              <a:rPr lang="en-US" sz="1200" dirty="0"/>
              <a:t> Command code; 16#49 = Single Read 2-Byte Words</a:t>
            </a:r>
          </a:p>
          <a:p>
            <a:r>
              <a:rPr lang="en-US" sz="1200" dirty="0"/>
              <a:t>OUTDATA[3] </a:t>
            </a:r>
            <a:r>
              <a:rPr lang="en-US" sz="1200" dirty="0">
                <a:sym typeface="Wingdings" panose="05000000000000000000" pitchFamily="2" charset="2"/>
              </a:rPr>
              <a:t></a:t>
            </a:r>
            <a:r>
              <a:rPr lang="en-US" sz="1200" dirty="0"/>
              <a:t> not used</a:t>
            </a:r>
          </a:p>
          <a:p>
            <a:r>
              <a:rPr lang="en-US" sz="1200" dirty="0"/>
              <a:t>OUTDATA[4]...[5] </a:t>
            </a:r>
            <a:r>
              <a:rPr lang="en-US" sz="1200" dirty="0">
                <a:sym typeface="Wingdings" panose="05000000000000000000" pitchFamily="2" charset="2"/>
              </a:rPr>
              <a:t></a:t>
            </a:r>
            <a:r>
              <a:rPr lang="en-US" sz="1200" dirty="0"/>
              <a:t> Start address (</a:t>
            </a:r>
            <a:r>
              <a:rPr lang="en-US" sz="1200" dirty="0" err="1"/>
              <a:t>I_w_StartAddress</a:t>
            </a:r>
            <a:r>
              <a:rPr lang="en-US" sz="1200" dirty="0"/>
              <a:t>)</a:t>
            </a:r>
          </a:p>
          <a:p>
            <a:r>
              <a:rPr lang="en-US" sz="1200" dirty="0"/>
              <a:t>OUTDATA[6]...[7] </a:t>
            </a:r>
            <a:r>
              <a:rPr lang="en-US" sz="1200" dirty="0">
                <a:sym typeface="Wingdings" panose="05000000000000000000" pitchFamily="2" charset="2"/>
              </a:rPr>
              <a:t></a:t>
            </a:r>
            <a:r>
              <a:rPr lang="en-US" sz="1200" dirty="0"/>
              <a:t> Number of 2-byte data words (I_i_WordNumber)</a:t>
            </a:r>
          </a:p>
        </p:txBody>
      </p:sp>
      <p:sp>
        <p:nvSpPr>
          <p:cNvPr id="13" name="Rechteck 12"/>
          <p:cNvSpPr/>
          <p:nvPr/>
        </p:nvSpPr>
        <p:spPr>
          <a:xfrm>
            <a:off x="2771800" y="2420888"/>
            <a:ext cx="731668" cy="327289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teraktive Schaltfläche: Zur Startseite wechseln 9">
            <a:hlinkClick r:id="rId3" action="ppaction://hlinksldjump" highlightClick="1"/>
            <a:extLst>
              <a:ext uri="{FF2B5EF4-FFF2-40B4-BE49-F238E27FC236}">
                <a16:creationId xmlns:a16="http://schemas.microsoft.com/office/drawing/2014/main" id="{C6D9F5C9-DCB9-4398-AAA6-89D7B4B0F6DC}"/>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991742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81BF8E0F-1151-4E27-AA65-445022FB34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34053"/>
            <a:ext cx="8730108" cy="4718447"/>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58</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4: Single Read Words</a:t>
            </a:r>
          </a:p>
        </p:txBody>
      </p:sp>
      <p:sp>
        <p:nvSpPr>
          <p:cNvPr id="12" name="Rechteck 11">
            <a:extLst>
              <a:ext uri="{FF2B5EF4-FFF2-40B4-BE49-F238E27FC236}">
                <a16:creationId xmlns:a16="http://schemas.microsoft.com/office/drawing/2014/main" id="{84EB6058-94EE-45C7-B044-0D42F727F121}"/>
              </a:ext>
            </a:extLst>
          </p:cNvPr>
          <p:cNvSpPr/>
          <p:nvPr/>
        </p:nvSpPr>
        <p:spPr>
          <a:xfrm>
            <a:off x="415683" y="3650595"/>
            <a:ext cx="987966" cy="67025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a:extLst>
              <a:ext uri="{FF2B5EF4-FFF2-40B4-BE49-F238E27FC236}">
                <a16:creationId xmlns:a16="http://schemas.microsoft.com/office/drawing/2014/main" id="{F4F8E8F0-57DE-46C2-AC48-BCCE388010F9}"/>
              </a:ext>
            </a:extLst>
          </p:cNvPr>
          <p:cNvSpPr/>
          <p:nvPr/>
        </p:nvSpPr>
        <p:spPr>
          <a:xfrm>
            <a:off x="415683" y="4329345"/>
            <a:ext cx="1708045" cy="97186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6" name="Gerade Verbindung mit Pfeil 15">
            <a:extLst>
              <a:ext uri="{FF2B5EF4-FFF2-40B4-BE49-F238E27FC236}">
                <a16:creationId xmlns:a16="http://schemas.microsoft.com/office/drawing/2014/main" id="{DF0A29D8-6931-4021-8E18-8C0264A103AF}"/>
              </a:ext>
            </a:extLst>
          </p:cNvPr>
          <p:cNvCxnSpPr>
            <a:cxnSpLocks/>
          </p:cNvCxnSpPr>
          <p:nvPr/>
        </p:nvCxnSpPr>
        <p:spPr>
          <a:xfrm flipH="1">
            <a:off x="827584" y="2537150"/>
            <a:ext cx="504056"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Rechteck 16">
            <a:extLst>
              <a:ext uri="{FF2B5EF4-FFF2-40B4-BE49-F238E27FC236}">
                <a16:creationId xmlns:a16="http://schemas.microsoft.com/office/drawing/2014/main" id="{B5C3370A-329E-4A1D-8297-6E1193E86E7C}"/>
              </a:ext>
            </a:extLst>
          </p:cNvPr>
          <p:cNvSpPr/>
          <p:nvPr/>
        </p:nvSpPr>
        <p:spPr>
          <a:xfrm>
            <a:off x="4087179" y="2698331"/>
            <a:ext cx="844861" cy="296291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a:extLst>
              <a:ext uri="{FF2B5EF4-FFF2-40B4-BE49-F238E27FC236}">
                <a16:creationId xmlns:a16="http://schemas.microsoft.com/office/drawing/2014/main" id="{52A980EC-2F81-43C7-9C56-7079E26F80AD}"/>
              </a:ext>
            </a:extLst>
          </p:cNvPr>
          <p:cNvSpPr/>
          <p:nvPr/>
        </p:nvSpPr>
        <p:spPr>
          <a:xfrm>
            <a:off x="3995936" y="1837553"/>
            <a:ext cx="1584176" cy="6518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hteck 14">
            <a:extLst>
              <a:ext uri="{FF2B5EF4-FFF2-40B4-BE49-F238E27FC236}">
                <a16:creationId xmlns:a16="http://schemas.microsoft.com/office/drawing/2014/main" id="{B1E4AD9D-40CB-4A17-AF11-6ABE06684409}"/>
              </a:ext>
            </a:extLst>
          </p:cNvPr>
          <p:cNvSpPr/>
          <p:nvPr/>
        </p:nvSpPr>
        <p:spPr>
          <a:xfrm>
            <a:off x="1691680" y="2537151"/>
            <a:ext cx="648071" cy="6518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Interaktive Schaltfläche: Zur Startseite wechseln 18">
            <a:hlinkClick r:id="rId3" action="ppaction://hlinksldjump" highlightClick="1"/>
            <a:extLst>
              <a:ext uri="{FF2B5EF4-FFF2-40B4-BE49-F238E27FC236}">
                <a16:creationId xmlns:a16="http://schemas.microsoft.com/office/drawing/2014/main" id="{50044DFC-971B-480B-A55A-5A55109BF397}"/>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hteck 19">
            <a:extLst>
              <a:ext uri="{FF2B5EF4-FFF2-40B4-BE49-F238E27FC236}">
                <a16:creationId xmlns:a16="http://schemas.microsoft.com/office/drawing/2014/main" id="{633A5A55-FF4C-4BBF-89CE-0FFDFE5179AE}"/>
              </a:ext>
            </a:extLst>
          </p:cNvPr>
          <p:cNvSpPr/>
          <p:nvPr/>
        </p:nvSpPr>
        <p:spPr>
          <a:xfrm>
            <a:off x="5724128" y="2697935"/>
            <a:ext cx="738267" cy="130713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105809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2D827068-4036-4975-929D-664DED2143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30373"/>
            <a:ext cx="8784000" cy="4716726"/>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59</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4: Single Read Words</a:t>
            </a:r>
          </a:p>
        </p:txBody>
      </p:sp>
      <p:sp>
        <p:nvSpPr>
          <p:cNvPr id="12" name="Rechteck 11">
            <a:extLst>
              <a:ext uri="{FF2B5EF4-FFF2-40B4-BE49-F238E27FC236}">
                <a16:creationId xmlns:a16="http://schemas.microsoft.com/office/drawing/2014/main" id="{84EB6058-94EE-45C7-B044-0D42F727F121}"/>
              </a:ext>
            </a:extLst>
          </p:cNvPr>
          <p:cNvSpPr/>
          <p:nvPr/>
        </p:nvSpPr>
        <p:spPr>
          <a:xfrm>
            <a:off x="415683" y="3650595"/>
            <a:ext cx="987966" cy="67025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a:extLst>
              <a:ext uri="{FF2B5EF4-FFF2-40B4-BE49-F238E27FC236}">
                <a16:creationId xmlns:a16="http://schemas.microsoft.com/office/drawing/2014/main" id="{F4F8E8F0-57DE-46C2-AC48-BCCE388010F9}"/>
              </a:ext>
            </a:extLst>
          </p:cNvPr>
          <p:cNvSpPr/>
          <p:nvPr/>
        </p:nvSpPr>
        <p:spPr>
          <a:xfrm>
            <a:off x="415683" y="4329345"/>
            <a:ext cx="1708045" cy="97186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6" name="Gerade Verbindung mit Pfeil 15">
            <a:extLst>
              <a:ext uri="{FF2B5EF4-FFF2-40B4-BE49-F238E27FC236}">
                <a16:creationId xmlns:a16="http://schemas.microsoft.com/office/drawing/2014/main" id="{DF0A29D8-6931-4021-8E18-8C0264A103AF}"/>
              </a:ext>
            </a:extLst>
          </p:cNvPr>
          <p:cNvCxnSpPr>
            <a:cxnSpLocks/>
          </p:cNvCxnSpPr>
          <p:nvPr/>
        </p:nvCxnSpPr>
        <p:spPr>
          <a:xfrm flipH="1">
            <a:off x="827584" y="2537150"/>
            <a:ext cx="504056"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Rechteck 17">
            <a:extLst>
              <a:ext uri="{FF2B5EF4-FFF2-40B4-BE49-F238E27FC236}">
                <a16:creationId xmlns:a16="http://schemas.microsoft.com/office/drawing/2014/main" id="{52A980EC-2F81-43C7-9C56-7079E26F80AD}"/>
              </a:ext>
            </a:extLst>
          </p:cNvPr>
          <p:cNvSpPr/>
          <p:nvPr/>
        </p:nvSpPr>
        <p:spPr>
          <a:xfrm>
            <a:off x="3995936" y="1837553"/>
            <a:ext cx="1584176" cy="6518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hteck 14">
            <a:extLst>
              <a:ext uri="{FF2B5EF4-FFF2-40B4-BE49-F238E27FC236}">
                <a16:creationId xmlns:a16="http://schemas.microsoft.com/office/drawing/2014/main" id="{B1E4AD9D-40CB-4A17-AF11-6ABE06684409}"/>
              </a:ext>
            </a:extLst>
          </p:cNvPr>
          <p:cNvSpPr/>
          <p:nvPr/>
        </p:nvSpPr>
        <p:spPr>
          <a:xfrm>
            <a:off x="1691680" y="2537151"/>
            <a:ext cx="648071" cy="6518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Interaktive Schaltfläche: Zur Startseite wechseln 18">
            <a:hlinkClick r:id="rId3" action="ppaction://hlinksldjump" highlightClick="1"/>
            <a:extLst>
              <a:ext uri="{FF2B5EF4-FFF2-40B4-BE49-F238E27FC236}">
                <a16:creationId xmlns:a16="http://schemas.microsoft.com/office/drawing/2014/main" id="{50044DFC-971B-480B-A55A-5A55109BF397}"/>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hteck 19">
            <a:extLst>
              <a:ext uri="{FF2B5EF4-FFF2-40B4-BE49-F238E27FC236}">
                <a16:creationId xmlns:a16="http://schemas.microsoft.com/office/drawing/2014/main" id="{633A5A55-FF4C-4BBF-89CE-0FFDFE5179AE}"/>
              </a:ext>
            </a:extLst>
          </p:cNvPr>
          <p:cNvSpPr/>
          <p:nvPr/>
        </p:nvSpPr>
        <p:spPr>
          <a:xfrm>
            <a:off x="5724128" y="2697935"/>
            <a:ext cx="792088" cy="58704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933481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6</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a:xfrm>
            <a:off x="180000" y="1512000"/>
            <a:ext cx="8784000" cy="1700976"/>
          </a:xfrm>
        </p:spPr>
        <p:txBody>
          <a:bodyPr/>
          <a:lstStyle/>
          <a:p>
            <a:pPr marL="0" indent="0">
              <a:buNone/>
            </a:pPr>
            <a:r>
              <a:rPr lang="en-US" dirty="0"/>
              <a:t>Scanning for connected devices</a:t>
            </a:r>
          </a:p>
          <a:p>
            <a:pPr marL="285750" indent="-285750">
              <a:buFont typeface="Arial" panose="020B0604020202020204" pitchFamily="34" charset="0"/>
              <a:buChar char="•"/>
            </a:pPr>
            <a:r>
              <a:rPr lang="en-US" sz="1400" b="0" dirty="0"/>
              <a:t>Activate Config Mode</a:t>
            </a:r>
          </a:p>
          <a:p>
            <a:pPr marL="285750" indent="-285750">
              <a:buFont typeface="Arial" panose="020B0604020202020204" pitchFamily="34" charset="0"/>
              <a:buChar char="•"/>
            </a:pPr>
            <a:r>
              <a:rPr lang="en-US" sz="1400" b="0" dirty="0"/>
              <a:t>Right-click on "Device 5 (EtherCAT)" </a:t>
            </a:r>
            <a:r>
              <a:rPr lang="en-US" sz="1400" b="0" dirty="0">
                <a:sym typeface="Wingdings" panose="05000000000000000000" pitchFamily="2" charset="2"/>
              </a:rPr>
              <a:t></a:t>
            </a:r>
            <a:r>
              <a:rPr lang="en-US" sz="1400" b="0" dirty="0"/>
              <a:t> Scan </a:t>
            </a:r>
            <a:r>
              <a:rPr lang="en-US" sz="1400" b="0" dirty="0">
                <a:sym typeface="Wingdings" panose="05000000000000000000" pitchFamily="2" charset="2"/>
              </a:rPr>
              <a:t></a:t>
            </a:r>
            <a:r>
              <a:rPr lang="en-US" sz="1400" b="0" dirty="0"/>
              <a:t> IDENTControl with the telegram length set in the device appears</a:t>
            </a:r>
          </a:p>
          <a:p>
            <a:pPr marL="0" indent="0">
              <a:buNone/>
            </a:pPr>
            <a:endParaRPr lang="de-DE" dirty="0"/>
          </a:p>
        </p:txBody>
      </p:sp>
      <p:sp>
        <p:nvSpPr>
          <p:cNvPr id="7" name="Interaktive Schaltfläche: Zur Startseite wechseln 6">
            <a:hlinkClick r:id="rId2" action="ppaction://hlinksldjump" highlightClick="1"/>
            <a:extLst>
              <a:ext uri="{FF2B5EF4-FFF2-40B4-BE49-F238E27FC236}">
                <a16:creationId xmlns:a16="http://schemas.microsoft.com/office/drawing/2014/main" id="{1B9FAED0-4D72-4AAC-8CC0-9AECE1E2D0CF}"/>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fik 8">
            <a:extLst>
              <a:ext uri="{FF2B5EF4-FFF2-40B4-BE49-F238E27FC236}">
                <a16:creationId xmlns:a16="http://schemas.microsoft.com/office/drawing/2014/main" id="{2F7F728C-158F-45C3-A66F-C83CB42E33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000" y="2704569"/>
            <a:ext cx="3095856" cy="3797583"/>
          </a:xfrm>
          <a:prstGeom prst="rect">
            <a:avLst/>
          </a:prstGeom>
        </p:spPr>
      </p:pic>
      <p:pic>
        <p:nvPicPr>
          <p:cNvPr id="12" name="Grafik 11">
            <a:extLst>
              <a:ext uri="{FF2B5EF4-FFF2-40B4-BE49-F238E27FC236}">
                <a16:creationId xmlns:a16="http://schemas.microsoft.com/office/drawing/2014/main" id="{352A430B-1F8C-4EEB-BC37-04E65E53F9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42042" y="2707046"/>
            <a:ext cx="2499581" cy="3805013"/>
          </a:xfrm>
          <a:prstGeom prst="rect">
            <a:avLst/>
          </a:prstGeom>
        </p:spPr>
      </p:pic>
      <p:pic>
        <p:nvPicPr>
          <p:cNvPr id="15" name="Grafik 14">
            <a:extLst>
              <a:ext uri="{FF2B5EF4-FFF2-40B4-BE49-F238E27FC236}">
                <a16:creationId xmlns:a16="http://schemas.microsoft.com/office/drawing/2014/main" id="{F8A5DE19-328D-4210-BD0D-AD04AB9D365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00192" y="2699616"/>
            <a:ext cx="2710979" cy="3799328"/>
          </a:xfrm>
          <a:prstGeom prst="rect">
            <a:avLst/>
          </a:prstGeom>
        </p:spPr>
      </p:pic>
      <p:cxnSp>
        <p:nvCxnSpPr>
          <p:cNvPr id="20" name="Gerade Verbindung mit Pfeil 19">
            <a:extLst>
              <a:ext uri="{FF2B5EF4-FFF2-40B4-BE49-F238E27FC236}">
                <a16:creationId xmlns:a16="http://schemas.microsoft.com/office/drawing/2014/main" id="{254A678E-1F8E-4C5D-B426-3DCD7994AD37}"/>
              </a:ext>
            </a:extLst>
          </p:cNvPr>
          <p:cNvCxnSpPr>
            <a:cxnSpLocks/>
          </p:cNvCxnSpPr>
          <p:nvPr/>
        </p:nvCxnSpPr>
        <p:spPr>
          <a:xfrm flipH="1" flipV="1">
            <a:off x="2051720" y="3356993"/>
            <a:ext cx="288032" cy="36003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Gerade Verbindung mit Pfeil 22">
            <a:extLst>
              <a:ext uri="{FF2B5EF4-FFF2-40B4-BE49-F238E27FC236}">
                <a16:creationId xmlns:a16="http://schemas.microsoft.com/office/drawing/2014/main" id="{25EDDC3F-58F9-4880-A51D-D6557ED1C2AC}"/>
              </a:ext>
            </a:extLst>
          </p:cNvPr>
          <p:cNvCxnSpPr>
            <a:cxnSpLocks/>
          </p:cNvCxnSpPr>
          <p:nvPr/>
        </p:nvCxnSpPr>
        <p:spPr>
          <a:xfrm flipH="1" flipV="1">
            <a:off x="1799152" y="5517232"/>
            <a:ext cx="288032" cy="36003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Gerade Verbindung mit Pfeil 23">
            <a:extLst>
              <a:ext uri="{FF2B5EF4-FFF2-40B4-BE49-F238E27FC236}">
                <a16:creationId xmlns:a16="http://schemas.microsoft.com/office/drawing/2014/main" id="{810F308F-824F-464F-BB7C-2DC007A14D2C}"/>
              </a:ext>
            </a:extLst>
          </p:cNvPr>
          <p:cNvCxnSpPr>
            <a:cxnSpLocks/>
          </p:cNvCxnSpPr>
          <p:nvPr/>
        </p:nvCxnSpPr>
        <p:spPr>
          <a:xfrm flipH="1" flipV="1">
            <a:off x="4750992" y="5625281"/>
            <a:ext cx="288032" cy="36003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Gerade Verbindung mit Pfeil 24">
            <a:extLst>
              <a:ext uri="{FF2B5EF4-FFF2-40B4-BE49-F238E27FC236}">
                <a16:creationId xmlns:a16="http://schemas.microsoft.com/office/drawing/2014/main" id="{0AB5C6EC-4F56-4A78-A305-66E9D5517620}"/>
              </a:ext>
            </a:extLst>
          </p:cNvPr>
          <p:cNvCxnSpPr>
            <a:cxnSpLocks/>
          </p:cNvCxnSpPr>
          <p:nvPr/>
        </p:nvCxnSpPr>
        <p:spPr>
          <a:xfrm flipH="1">
            <a:off x="8063360" y="5972177"/>
            <a:ext cx="541088" cy="26513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0210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60</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5: Single Write UII/EPC</a:t>
            </a:r>
          </a:p>
          <a:p>
            <a:pPr marL="285750" indent="-285750">
              <a:buFont typeface="Arial" panose="020B0604020202020204" pitchFamily="34" charset="0"/>
              <a:buChar char="•"/>
            </a:pPr>
            <a:r>
              <a:rPr lang="en-US" sz="1200" b="0" dirty="0"/>
              <a:t>Single write attempt to the UII/EPC code of a data carrier</a:t>
            </a:r>
          </a:p>
          <a:p>
            <a:pPr marL="285750" indent="-285750">
              <a:buFont typeface="Arial" panose="020B0604020202020204" pitchFamily="34" charset="0"/>
              <a:buChar char="•"/>
            </a:pPr>
            <a:r>
              <a:rPr lang="en-US" sz="1200" b="0" dirty="0"/>
              <a:t>I_b_UserMemory_UID := False and </a:t>
            </a:r>
            <a:r>
              <a:rPr lang="en-US" sz="1200" b="0" dirty="0" err="1"/>
              <a:t>I_b_EPC</a:t>
            </a:r>
            <a:r>
              <a:rPr lang="en-US" sz="1200" b="0" dirty="0"/>
              <a:t> := True and I_b_SingleEnhanced := False</a:t>
            </a:r>
          </a:p>
          <a:p>
            <a:pPr marL="285750" indent="-285750">
              <a:buFont typeface="Arial" panose="020B0604020202020204" pitchFamily="34" charset="0"/>
              <a:buChar char="•"/>
            </a:pPr>
            <a:r>
              <a:rPr lang="en-US" sz="1200" b="0" dirty="0" err="1"/>
              <a:t>I_w_StartAddress</a:t>
            </a:r>
            <a:r>
              <a:rPr lang="en-US" sz="1200" b="0" dirty="0"/>
              <a:t> := 16#0000 (not relevant) and I_i_WordNumber := 14 (variable)</a:t>
            </a:r>
          </a:p>
          <a:p>
            <a:pPr marL="285750" indent="-285750">
              <a:buFont typeface="Arial" panose="020B0604020202020204" pitchFamily="34" charset="0"/>
              <a:buChar char="•"/>
            </a:pPr>
            <a:r>
              <a:rPr lang="en-US" sz="1200" b="0" dirty="0"/>
              <a:t>Set write data in WriteData; start by positive edge on I_b_StartWrite</a:t>
            </a:r>
          </a:p>
          <a:p>
            <a:pPr marL="285750" indent="-285750">
              <a:buFont typeface="Arial" panose="020B0604020202020204" pitchFamily="34" charset="0"/>
              <a:buChar char="•"/>
            </a:pPr>
            <a:r>
              <a:rPr lang="en-US" sz="1200" b="0" dirty="0"/>
              <a:t>Receipt of new data is signaled via signal change 0 </a:t>
            </a:r>
            <a:r>
              <a:rPr lang="en-US" sz="1200" b="0" dirty="0">
                <a:sym typeface="Wingdings" panose="05000000000000000000" pitchFamily="2" charset="2"/>
              </a:rPr>
              <a:t></a:t>
            </a:r>
            <a:r>
              <a:rPr lang="en-US" sz="1200" b="0" dirty="0"/>
              <a:t> 1 at IO_b_NewData</a:t>
            </a:r>
          </a:p>
          <a:p>
            <a:pPr marL="285750" indent="-285750">
              <a:buFont typeface="Arial" panose="020B0604020202020204" pitchFamily="34" charset="0"/>
              <a:buChar char="•"/>
            </a:pPr>
            <a:r>
              <a:rPr lang="en-US" sz="1200" b="0" dirty="0"/>
              <a:t>Reset of IO_b_NewData by the user</a:t>
            </a:r>
            <a:endParaRPr lang="de-DE" dirty="0"/>
          </a:p>
        </p:txBody>
      </p:sp>
      <p:sp>
        <p:nvSpPr>
          <p:cNvPr id="17" name="Interaktive Schaltfläche: Zur Startseite wechseln 16">
            <a:hlinkClick r:id="rId2" action="ppaction://hlinksldjump" highlightClick="1"/>
            <a:extLst>
              <a:ext uri="{FF2B5EF4-FFF2-40B4-BE49-F238E27FC236}">
                <a16:creationId xmlns:a16="http://schemas.microsoft.com/office/drawing/2014/main" id="{37DF428A-CB02-4D58-A23D-B548AFFF03C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feld 18">
            <a:extLst>
              <a:ext uri="{FF2B5EF4-FFF2-40B4-BE49-F238E27FC236}">
                <a16:creationId xmlns:a16="http://schemas.microsoft.com/office/drawing/2014/main" id="{F2D34352-8CB0-424E-94FB-887EC7526FCB}"/>
              </a:ext>
            </a:extLst>
          </p:cNvPr>
          <p:cNvSpPr txBox="1"/>
          <p:nvPr/>
        </p:nvSpPr>
        <p:spPr>
          <a:xfrm>
            <a:off x="4539929" y="3356992"/>
            <a:ext cx="4424071" cy="1596197"/>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Write successful, UII/EPC programmed; no transmission of additional information; command completed:</a:t>
            </a:r>
          </a:p>
          <a:p>
            <a:pPr defTabSz="360000"/>
            <a:r>
              <a:rPr lang="en-US" sz="900" dirty="0">
                <a:solidFill>
                  <a:schemeClr val="tx2"/>
                </a:solidFill>
                <a:sym typeface="Wingdings" panose="05000000000000000000" pitchFamily="2" charset="2"/>
              </a:rPr>
              <a:t>I_b_SingleEnhanced 	:= False (one-time command)</a:t>
            </a:r>
            <a:endParaRPr lang="en-US" sz="900" dirty="0">
              <a:solidFill>
                <a:schemeClr val="tx2"/>
              </a:solidFill>
            </a:endParaRPr>
          </a:p>
          <a:p>
            <a:pPr defTabSz="360000"/>
            <a:r>
              <a:rPr lang="en-US" sz="900" dirty="0">
                <a:solidFill>
                  <a:schemeClr val="tx2"/>
                </a:solidFill>
              </a:rPr>
              <a:t>I_b_UserMemory_UID 	:= False (not relevant)</a:t>
            </a:r>
          </a:p>
          <a:p>
            <a:pPr defTabSz="360000"/>
            <a:r>
              <a:rPr lang="en-US" sz="900" dirty="0" err="1">
                <a:solidFill>
                  <a:schemeClr val="tx2"/>
                </a:solidFill>
                <a:sym typeface="Wingdings" panose="05000000000000000000" pitchFamily="2" charset="2"/>
              </a:rPr>
              <a:t>I_b_EPC</a:t>
            </a:r>
            <a:r>
              <a:rPr lang="en-US" sz="900" dirty="0">
                <a:solidFill>
                  <a:schemeClr val="tx2"/>
                </a:solidFill>
                <a:sym typeface="Wingdings" panose="05000000000000000000" pitchFamily="2" charset="2"/>
              </a:rPr>
              <a:t> 			:= True (access to UII/EPC Code)</a:t>
            </a:r>
          </a:p>
          <a:p>
            <a:pPr defTabSz="360000"/>
            <a:r>
              <a:rPr lang="en-US" sz="900" dirty="0">
                <a:solidFill>
                  <a:schemeClr val="tx2"/>
                </a:solidFill>
                <a:sym typeface="Wingdings" panose="05000000000000000000" pitchFamily="2" charset="2"/>
              </a:rPr>
              <a:t>I_b_StartWrite 		:= True (Start write process with positive edge)</a:t>
            </a:r>
          </a:p>
          <a:p>
            <a:pPr defTabSz="360000"/>
            <a:r>
              <a:rPr lang="en-US" sz="900" dirty="0" err="1">
                <a:solidFill>
                  <a:schemeClr val="tx2"/>
                </a:solidFill>
                <a:sym typeface="Wingdings" panose="05000000000000000000" pitchFamily="2" charset="2"/>
              </a:rPr>
              <a:t>O_b_Busy</a:t>
            </a:r>
            <a:r>
              <a:rPr lang="en-US" sz="900" dirty="0">
                <a:solidFill>
                  <a:schemeClr val="tx2"/>
                </a:solidFill>
                <a:sym typeface="Wingdings" panose="05000000000000000000" pitchFamily="2" charset="2"/>
              </a:rPr>
              <a:t>			= False (no command active)</a:t>
            </a:r>
          </a:p>
          <a:p>
            <a:pPr defTabSz="360000"/>
            <a:r>
              <a:rPr lang="en-US" sz="900" dirty="0" err="1">
                <a:solidFill>
                  <a:schemeClr val="tx2"/>
                </a:solidFill>
                <a:sym typeface="Wingdings" panose="05000000000000000000" pitchFamily="2" charset="2"/>
              </a:rPr>
              <a:t>O_b_Done</a:t>
            </a:r>
            <a:r>
              <a:rPr lang="en-US" sz="900" dirty="0">
                <a:solidFill>
                  <a:schemeClr val="tx2"/>
                </a:solidFill>
                <a:sym typeface="Wingdings" panose="05000000000000000000" pitchFamily="2" charset="2"/>
              </a:rPr>
              <a:t> 			= True</a:t>
            </a:r>
          </a:p>
          <a:p>
            <a:pPr defTabSz="360000"/>
            <a:r>
              <a:rPr lang="en-US" sz="900" dirty="0" err="1">
                <a:solidFill>
                  <a:schemeClr val="tx2"/>
                </a:solidFill>
                <a:sym typeface="Wingdings" panose="05000000000000000000" pitchFamily="2" charset="2"/>
              </a:rPr>
              <a:t>O_b_Finish</a:t>
            </a:r>
            <a:r>
              <a:rPr lang="en-US" sz="900" dirty="0">
                <a:solidFill>
                  <a:schemeClr val="tx2"/>
                </a:solidFill>
                <a:sym typeface="Wingdings" panose="05000000000000000000" pitchFamily="2" charset="2"/>
              </a:rPr>
              <a:t> 			= True</a:t>
            </a:r>
          </a:p>
          <a:p>
            <a:pPr defTabSz="360000"/>
            <a:r>
              <a:rPr lang="en-US" sz="900" dirty="0">
                <a:solidFill>
                  <a:schemeClr val="tx2"/>
                </a:solidFill>
                <a:sym typeface="Wingdings" panose="05000000000000000000" pitchFamily="2" charset="2"/>
              </a:rPr>
              <a:t>O_b_NoDataCarrier		= False</a:t>
            </a:r>
          </a:p>
          <a:p>
            <a:pPr defTabSz="360000"/>
            <a:r>
              <a:rPr lang="en-US" sz="900" dirty="0" err="1">
                <a:solidFill>
                  <a:schemeClr val="tx2"/>
                </a:solidFill>
                <a:sym typeface="Wingdings" panose="05000000000000000000" pitchFamily="2" charset="2"/>
              </a:rPr>
              <a:t>O_b_Error</a:t>
            </a:r>
            <a:r>
              <a:rPr lang="en-US" sz="900" dirty="0">
                <a:solidFill>
                  <a:schemeClr val="tx2"/>
                </a:solidFill>
                <a:sym typeface="Wingdings" panose="05000000000000000000" pitchFamily="2" charset="2"/>
              </a:rPr>
              <a:t>			= False</a:t>
            </a:r>
          </a:p>
        </p:txBody>
      </p:sp>
      <p:pic>
        <p:nvPicPr>
          <p:cNvPr id="8" name="Grafik 7">
            <a:extLst>
              <a:ext uri="{FF2B5EF4-FFF2-40B4-BE49-F238E27FC236}">
                <a16:creationId xmlns:a16="http://schemas.microsoft.com/office/drawing/2014/main" id="{CA397804-FB55-485E-96C5-1321B19C033E}"/>
              </a:ext>
            </a:extLst>
          </p:cNvPr>
          <p:cNvPicPr>
            <a:picLocks noChangeAspect="1"/>
          </p:cNvPicPr>
          <p:nvPr/>
        </p:nvPicPr>
        <p:blipFill rotWithShape="1">
          <a:blip r:embed="rId3">
            <a:extLst>
              <a:ext uri="{28A0092B-C50C-407E-A947-70E740481C1C}">
                <a14:useLocalDpi xmlns:a14="http://schemas.microsoft.com/office/drawing/2010/main" val="0"/>
              </a:ext>
            </a:extLst>
          </a:blip>
          <a:srcRect t="14001"/>
          <a:stretch/>
        </p:blipFill>
        <p:spPr>
          <a:xfrm>
            <a:off x="107504" y="3356992"/>
            <a:ext cx="4320000" cy="2224869"/>
          </a:xfrm>
          <a:prstGeom prst="rect">
            <a:avLst/>
          </a:prstGeom>
        </p:spPr>
      </p:pic>
      <p:sp>
        <p:nvSpPr>
          <p:cNvPr id="20" name="Textfeld 19">
            <a:extLst>
              <a:ext uri="{FF2B5EF4-FFF2-40B4-BE49-F238E27FC236}">
                <a16:creationId xmlns:a16="http://schemas.microsoft.com/office/drawing/2014/main" id="{AB12EAF5-1BC5-42E9-A7E7-63992CC59FB0}"/>
              </a:ext>
            </a:extLst>
          </p:cNvPr>
          <p:cNvSpPr txBox="1"/>
          <p:nvPr/>
        </p:nvSpPr>
        <p:spPr>
          <a:xfrm>
            <a:off x="6797576" y="5012720"/>
            <a:ext cx="1980862" cy="10421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End write process:</a:t>
            </a:r>
          </a:p>
          <a:p>
            <a:r>
              <a:rPr lang="en-US" sz="900" dirty="0">
                <a:solidFill>
                  <a:schemeClr val="tx2"/>
                </a:solidFill>
              </a:rPr>
              <a:t>Busy 	= False</a:t>
            </a:r>
          </a:p>
          <a:p>
            <a:r>
              <a:rPr lang="en-US" sz="900" dirty="0">
                <a:solidFill>
                  <a:schemeClr val="tx2"/>
                </a:solidFill>
              </a:rPr>
              <a:t>Done 	= True</a:t>
            </a:r>
          </a:p>
          <a:p>
            <a:r>
              <a:rPr lang="en-US" sz="900" dirty="0">
                <a:solidFill>
                  <a:schemeClr val="tx2"/>
                </a:solidFill>
              </a:rPr>
              <a:t>Finish	= True</a:t>
            </a:r>
          </a:p>
          <a:p>
            <a:r>
              <a:rPr lang="en-US" sz="900" dirty="0">
                <a:solidFill>
                  <a:schemeClr val="tx2"/>
                </a:solidFill>
              </a:rPr>
              <a:t>NoDataCarrier 	= False</a:t>
            </a:r>
          </a:p>
          <a:p>
            <a:r>
              <a:rPr lang="en-US" sz="900" dirty="0">
                <a:solidFill>
                  <a:schemeClr val="tx2"/>
                </a:solidFill>
              </a:rPr>
              <a:t>Status 	= 16#0F</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sp>
        <p:nvSpPr>
          <p:cNvPr id="21" name="Textfeld 20">
            <a:extLst>
              <a:ext uri="{FF2B5EF4-FFF2-40B4-BE49-F238E27FC236}">
                <a16:creationId xmlns:a16="http://schemas.microsoft.com/office/drawing/2014/main" id="{56750F0D-3ECE-476D-926E-024F787F974D}"/>
              </a:ext>
            </a:extLst>
          </p:cNvPr>
          <p:cNvSpPr txBox="1"/>
          <p:nvPr/>
        </p:nvSpPr>
        <p:spPr>
          <a:xfrm>
            <a:off x="156147" y="5787301"/>
            <a:ext cx="1467045" cy="765200"/>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Start write process:</a:t>
            </a:r>
          </a:p>
          <a:p>
            <a:r>
              <a:rPr lang="en-US" sz="900" dirty="0">
                <a:solidFill>
                  <a:schemeClr val="tx2"/>
                </a:solidFill>
              </a:rPr>
              <a:t>SingleEnhanced 	:= False</a:t>
            </a:r>
          </a:p>
          <a:p>
            <a:r>
              <a:rPr lang="en-US" sz="900" dirty="0" err="1">
                <a:solidFill>
                  <a:schemeClr val="tx2"/>
                </a:solidFill>
              </a:rPr>
              <a:t>User_UID</a:t>
            </a:r>
            <a:r>
              <a:rPr lang="en-US" sz="900" dirty="0">
                <a:solidFill>
                  <a:schemeClr val="tx2"/>
                </a:solidFill>
              </a:rPr>
              <a:t> 	:= False</a:t>
            </a:r>
          </a:p>
          <a:p>
            <a:r>
              <a:rPr lang="en-US" sz="900" dirty="0">
                <a:solidFill>
                  <a:schemeClr val="tx2"/>
                </a:solidFill>
              </a:rPr>
              <a:t>EPC 	:= True</a:t>
            </a:r>
          </a:p>
          <a:p>
            <a:r>
              <a:rPr lang="en-US" sz="900" dirty="0">
                <a:solidFill>
                  <a:schemeClr val="tx2"/>
                </a:solidFill>
              </a:rPr>
              <a:t>StartWrite 	:= True</a:t>
            </a:r>
          </a:p>
        </p:txBody>
      </p:sp>
      <p:sp>
        <p:nvSpPr>
          <p:cNvPr id="22" name="Textfeld 21">
            <a:extLst>
              <a:ext uri="{FF2B5EF4-FFF2-40B4-BE49-F238E27FC236}">
                <a16:creationId xmlns:a16="http://schemas.microsoft.com/office/drawing/2014/main" id="{6C3E606A-A1D1-4518-8530-01A507FE29E7}"/>
              </a:ext>
            </a:extLst>
          </p:cNvPr>
          <p:cNvSpPr txBox="1"/>
          <p:nvPr/>
        </p:nvSpPr>
        <p:spPr>
          <a:xfrm>
            <a:off x="4572000" y="5509401"/>
            <a:ext cx="1980862" cy="10421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Receive of read in data Tag A:</a:t>
            </a:r>
          </a:p>
          <a:p>
            <a:r>
              <a:rPr lang="en-US" sz="900" dirty="0">
                <a:solidFill>
                  <a:schemeClr val="tx2"/>
                </a:solidFill>
              </a:rPr>
              <a:t>Busy 	= True</a:t>
            </a:r>
          </a:p>
          <a:p>
            <a:r>
              <a:rPr lang="en-US" sz="900" dirty="0">
                <a:solidFill>
                  <a:schemeClr val="tx2"/>
                </a:solidFill>
              </a:rPr>
              <a:t>Done 	= True</a:t>
            </a:r>
          </a:p>
          <a:p>
            <a:r>
              <a:rPr lang="en-US" sz="900" dirty="0">
                <a:solidFill>
                  <a:schemeClr val="tx2"/>
                </a:solidFill>
              </a:rPr>
              <a:t>Finish	= False</a:t>
            </a:r>
          </a:p>
          <a:p>
            <a:r>
              <a:rPr lang="en-US" sz="900" dirty="0">
                <a:solidFill>
                  <a:schemeClr val="tx2"/>
                </a:solidFill>
              </a:rPr>
              <a:t>NoDataCarrier 	= False</a:t>
            </a:r>
          </a:p>
          <a:p>
            <a:r>
              <a:rPr lang="en-US" sz="900" dirty="0">
                <a:solidFill>
                  <a:schemeClr val="tx2"/>
                </a:solidFill>
              </a:rPr>
              <a:t>Status 	= 16#00</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cxnSp>
        <p:nvCxnSpPr>
          <p:cNvPr id="23" name="Gerade Verbindung mit Pfeil 22">
            <a:extLst>
              <a:ext uri="{FF2B5EF4-FFF2-40B4-BE49-F238E27FC236}">
                <a16:creationId xmlns:a16="http://schemas.microsoft.com/office/drawing/2014/main" id="{B771D4C5-66B6-4FBE-A273-E953B30C4051}"/>
              </a:ext>
            </a:extLst>
          </p:cNvPr>
          <p:cNvCxnSpPr>
            <a:cxnSpLocks/>
            <a:stCxn id="21" idx="0"/>
          </p:cNvCxnSpPr>
          <p:nvPr/>
        </p:nvCxnSpPr>
        <p:spPr>
          <a:xfrm flipV="1">
            <a:off x="889670" y="4221088"/>
            <a:ext cx="874018" cy="156621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Gerade Verbindung mit Pfeil 24">
            <a:extLst>
              <a:ext uri="{FF2B5EF4-FFF2-40B4-BE49-F238E27FC236}">
                <a16:creationId xmlns:a16="http://schemas.microsoft.com/office/drawing/2014/main" id="{A9FD9C89-06D8-4EF0-9523-8C3EFEBB3793}"/>
              </a:ext>
            </a:extLst>
          </p:cNvPr>
          <p:cNvCxnSpPr>
            <a:cxnSpLocks/>
            <a:stCxn id="22" idx="1"/>
          </p:cNvCxnSpPr>
          <p:nvPr/>
        </p:nvCxnSpPr>
        <p:spPr>
          <a:xfrm flipH="1" flipV="1">
            <a:off x="2699792" y="5509401"/>
            <a:ext cx="1872208" cy="5211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Gerade Verbindung mit Pfeil 27">
            <a:extLst>
              <a:ext uri="{FF2B5EF4-FFF2-40B4-BE49-F238E27FC236}">
                <a16:creationId xmlns:a16="http://schemas.microsoft.com/office/drawing/2014/main" id="{5D1B59D9-6678-4A28-AD1A-559BF03C2F40}"/>
              </a:ext>
            </a:extLst>
          </p:cNvPr>
          <p:cNvCxnSpPr>
            <a:cxnSpLocks/>
            <a:stCxn id="22" idx="1"/>
          </p:cNvCxnSpPr>
          <p:nvPr/>
        </p:nvCxnSpPr>
        <p:spPr>
          <a:xfrm flipH="1" flipV="1">
            <a:off x="2627784" y="4725145"/>
            <a:ext cx="1944216" cy="130535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Gerade Verbindung mit Pfeil 30">
            <a:extLst>
              <a:ext uri="{FF2B5EF4-FFF2-40B4-BE49-F238E27FC236}">
                <a16:creationId xmlns:a16="http://schemas.microsoft.com/office/drawing/2014/main" id="{9C251BD8-BDCC-4C75-B8C2-6E50D6D6ED64}"/>
              </a:ext>
            </a:extLst>
          </p:cNvPr>
          <p:cNvCxnSpPr>
            <a:cxnSpLocks/>
            <a:stCxn id="20" idx="1"/>
          </p:cNvCxnSpPr>
          <p:nvPr/>
        </p:nvCxnSpPr>
        <p:spPr>
          <a:xfrm flipH="1" flipV="1">
            <a:off x="4139952" y="4953189"/>
            <a:ext cx="2657624" cy="58063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6" name="Gerade Verbindung mit Pfeil 35">
            <a:extLst>
              <a:ext uri="{FF2B5EF4-FFF2-40B4-BE49-F238E27FC236}">
                <a16:creationId xmlns:a16="http://schemas.microsoft.com/office/drawing/2014/main" id="{6BE2AED3-2060-42F3-B3CA-55E21ADA3A0D}"/>
              </a:ext>
            </a:extLst>
          </p:cNvPr>
          <p:cNvCxnSpPr>
            <a:cxnSpLocks/>
            <a:stCxn id="20" idx="1"/>
          </p:cNvCxnSpPr>
          <p:nvPr/>
        </p:nvCxnSpPr>
        <p:spPr>
          <a:xfrm flipH="1" flipV="1">
            <a:off x="4139952" y="5445226"/>
            <a:ext cx="2657624" cy="8859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1521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61</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5: Single Write UII/EPC</a:t>
            </a:r>
          </a:p>
          <a:p>
            <a:pPr marL="285750" indent="-285750">
              <a:buFont typeface="Arial" panose="020B0604020202020204" pitchFamily="34" charset="0"/>
              <a:buChar char="•"/>
            </a:pPr>
            <a:endParaRPr lang="de-DE" sz="1200" b="0" dirty="0"/>
          </a:p>
          <a:p>
            <a:pPr marL="0" indent="0">
              <a:buNone/>
            </a:pPr>
            <a:endParaRPr lang="de-DE" dirty="0"/>
          </a:p>
        </p:txBody>
      </p:sp>
      <p:sp>
        <p:nvSpPr>
          <p:cNvPr id="17" name="Interaktive Schaltfläche: Zur Startseite wechseln 16">
            <a:hlinkClick r:id="rId2" action="ppaction://hlinksldjump" highlightClick="1"/>
            <a:extLst>
              <a:ext uri="{FF2B5EF4-FFF2-40B4-BE49-F238E27FC236}">
                <a16:creationId xmlns:a16="http://schemas.microsoft.com/office/drawing/2014/main" id="{37DF428A-CB02-4D58-A23D-B548AFFF03C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feld 17">
            <a:extLst>
              <a:ext uri="{FF2B5EF4-FFF2-40B4-BE49-F238E27FC236}">
                <a16:creationId xmlns:a16="http://schemas.microsoft.com/office/drawing/2014/main" id="{35CA3662-01EC-4DA7-98FB-895AB053AC78}"/>
              </a:ext>
            </a:extLst>
          </p:cNvPr>
          <p:cNvSpPr txBox="1"/>
          <p:nvPr/>
        </p:nvSpPr>
        <p:spPr>
          <a:xfrm>
            <a:off x="4572000" y="1914503"/>
            <a:ext cx="4424071" cy="1596197"/>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Write successful, UII/EPC code programmed; transmission of additional information; command completed:</a:t>
            </a:r>
          </a:p>
          <a:p>
            <a:pPr defTabSz="360000"/>
            <a:r>
              <a:rPr lang="en-US" sz="900" dirty="0">
                <a:solidFill>
                  <a:schemeClr val="tx2"/>
                </a:solidFill>
                <a:sym typeface="Wingdings" panose="05000000000000000000" pitchFamily="2" charset="2"/>
              </a:rPr>
              <a:t>I_b_SingleEnhanced 	:= False (one-time command)</a:t>
            </a:r>
            <a:endParaRPr lang="en-US" sz="900" dirty="0">
              <a:solidFill>
                <a:schemeClr val="tx2"/>
              </a:solidFill>
            </a:endParaRPr>
          </a:p>
          <a:p>
            <a:pPr defTabSz="360000"/>
            <a:r>
              <a:rPr lang="en-US" sz="900" dirty="0">
                <a:solidFill>
                  <a:schemeClr val="tx2"/>
                </a:solidFill>
              </a:rPr>
              <a:t>I_b_UserMemory_UID 	:= False (not relevant)</a:t>
            </a:r>
          </a:p>
          <a:p>
            <a:pPr defTabSz="360000"/>
            <a:r>
              <a:rPr lang="en-US" sz="900" dirty="0">
                <a:solidFill>
                  <a:schemeClr val="tx2"/>
                </a:solidFill>
                <a:sym typeface="Wingdings" panose="05000000000000000000" pitchFamily="2" charset="2"/>
              </a:rPr>
              <a:t>I_b_EPC 			:= True (access to UII/EPC Code)</a:t>
            </a:r>
          </a:p>
          <a:p>
            <a:pPr defTabSz="360000"/>
            <a:r>
              <a:rPr lang="en-US" sz="900" dirty="0">
                <a:solidFill>
                  <a:schemeClr val="tx2"/>
                </a:solidFill>
                <a:sym typeface="Wingdings" panose="05000000000000000000" pitchFamily="2" charset="2"/>
              </a:rPr>
              <a:t>I_b_StartWrite 		:= True (Start write process with positive edge)</a:t>
            </a:r>
          </a:p>
          <a:p>
            <a:pPr defTabSz="360000"/>
            <a:r>
              <a:rPr lang="en-US" sz="900" dirty="0">
                <a:solidFill>
                  <a:schemeClr val="tx2"/>
                </a:solidFill>
                <a:sym typeface="Wingdings" panose="05000000000000000000" pitchFamily="2" charset="2"/>
              </a:rPr>
              <a:t>O_b_Busy			= False (no command active)</a:t>
            </a:r>
          </a:p>
          <a:p>
            <a:pPr defTabSz="360000"/>
            <a:r>
              <a:rPr lang="en-US" sz="900" dirty="0">
                <a:solidFill>
                  <a:schemeClr val="tx2"/>
                </a:solidFill>
                <a:sym typeface="Wingdings" panose="05000000000000000000" pitchFamily="2" charset="2"/>
              </a:rPr>
              <a:t>O_b_Done 			= True</a:t>
            </a:r>
          </a:p>
          <a:p>
            <a:pPr defTabSz="360000"/>
            <a:r>
              <a:rPr lang="en-US" sz="900" dirty="0" err="1">
                <a:solidFill>
                  <a:schemeClr val="tx2"/>
                </a:solidFill>
                <a:sym typeface="Wingdings" panose="05000000000000000000" pitchFamily="2" charset="2"/>
              </a:rPr>
              <a:t>O_b_Finish</a:t>
            </a:r>
            <a:r>
              <a:rPr lang="en-US" sz="900" dirty="0">
                <a:solidFill>
                  <a:schemeClr val="tx2"/>
                </a:solidFill>
                <a:sym typeface="Wingdings" panose="05000000000000000000" pitchFamily="2" charset="2"/>
              </a:rPr>
              <a:t> 			= True</a:t>
            </a:r>
          </a:p>
          <a:p>
            <a:pPr defTabSz="360000"/>
            <a:r>
              <a:rPr lang="en-US" sz="900" dirty="0">
                <a:solidFill>
                  <a:schemeClr val="tx2"/>
                </a:solidFill>
                <a:sym typeface="Wingdings" panose="05000000000000000000" pitchFamily="2" charset="2"/>
              </a:rPr>
              <a:t>O_b_NoDataCarrier		= False</a:t>
            </a:r>
          </a:p>
          <a:p>
            <a:pPr defTabSz="360000"/>
            <a:r>
              <a:rPr lang="en-US" sz="900" dirty="0" err="1">
                <a:solidFill>
                  <a:schemeClr val="tx2"/>
                </a:solidFill>
                <a:sym typeface="Wingdings" panose="05000000000000000000" pitchFamily="2" charset="2"/>
              </a:rPr>
              <a:t>O_b_Error</a:t>
            </a:r>
            <a:r>
              <a:rPr lang="en-US" sz="900" dirty="0">
                <a:solidFill>
                  <a:schemeClr val="tx2"/>
                </a:solidFill>
                <a:sym typeface="Wingdings" panose="05000000000000000000" pitchFamily="2" charset="2"/>
              </a:rPr>
              <a:t>			= False</a:t>
            </a:r>
          </a:p>
        </p:txBody>
      </p:sp>
      <p:pic>
        <p:nvPicPr>
          <p:cNvPr id="9" name="Grafik 8">
            <a:extLst>
              <a:ext uri="{FF2B5EF4-FFF2-40B4-BE49-F238E27FC236}">
                <a16:creationId xmlns:a16="http://schemas.microsoft.com/office/drawing/2014/main" id="{669F2D59-B709-480A-9E30-95ABAAF95C39}"/>
              </a:ext>
            </a:extLst>
          </p:cNvPr>
          <p:cNvPicPr>
            <a:picLocks noChangeAspect="1"/>
          </p:cNvPicPr>
          <p:nvPr/>
        </p:nvPicPr>
        <p:blipFill rotWithShape="1">
          <a:blip r:embed="rId3">
            <a:extLst>
              <a:ext uri="{28A0092B-C50C-407E-A947-70E740481C1C}">
                <a14:useLocalDpi xmlns:a14="http://schemas.microsoft.com/office/drawing/2010/main" val="0"/>
              </a:ext>
            </a:extLst>
          </a:blip>
          <a:srcRect t="14001"/>
          <a:stretch/>
        </p:blipFill>
        <p:spPr>
          <a:xfrm>
            <a:off x="121906" y="1914503"/>
            <a:ext cx="4320000" cy="2224869"/>
          </a:xfrm>
          <a:prstGeom prst="rect">
            <a:avLst/>
          </a:prstGeom>
        </p:spPr>
      </p:pic>
      <p:sp>
        <p:nvSpPr>
          <p:cNvPr id="24" name="Textfeld 23">
            <a:extLst>
              <a:ext uri="{FF2B5EF4-FFF2-40B4-BE49-F238E27FC236}">
                <a16:creationId xmlns:a16="http://schemas.microsoft.com/office/drawing/2014/main" id="{6DC196EE-E027-4E46-B5E9-237E88C6B038}"/>
              </a:ext>
            </a:extLst>
          </p:cNvPr>
          <p:cNvSpPr txBox="1"/>
          <p:nvPr/>
        </p:nvSpPr>
        <p:spPr>
          <a:xfrm>
            <a:off x="147929" y="4347162"/>
            <a:ext cx="1467045" cy="765200"/>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Start write process:</a:t>
            </a:r>
          </a:p>
          <a:p>
            <a:r>
              <a:rPr lang="en-US" sz="900" dirty="0">
                <a:solidFill>
                  <a:schemeClr val="tx2"/>
                </a:solidFill>
              </a:rPr>
              <a:t>SingleEnhanced 	:= False</a:t>
            </a:r>
          </a:p>
          <a:p>
            <a:r>
              <a:rPr lang="en-US" sz="900" dirty="0">
                <a:solidFill>
                  <a:schemeClr val="tx2"/>
                </a:solidFill>
              </a:rPr>
              <a:t>User_UID 	:= False</a:t>
            </a:r>
          </a:p>
          <a:p>
            <a:r>
              <a:rPr lang="en-US" sz="900" dirty="0">
                <a:solidFill>
                  <a:schemeClr val="tx2"/>
                </a:solidFill>
              </a:rPr>
              <a:t>EPC 	:= True</a:t>
            </a:r>
          </a:p>
          <a:p>
            <a:r>
              <a:rPr lang="en-US" sz="900" dirty="0">
                <a:solidFill>
                  <a:schemeClr val="tx2"/>
                </a:solidFill>
              </a:rPr>
              <a:t>StartWrite 	:= True</a:t>
            </a:r>
          </a:p>
        </p:txBody>
      </p:sp>
      <p:sp>
        <p:nvSpPr>
          <p:cNvPr id="26" name="Textfeld 25">
            <a:extLst>
              <a:ext uri="{FF2B5EF4-FFF2-40B4-BE49-F238E27FC236}">
                <a16:creationId xmlns:a16="http://schemas.microsoft.com/office/drawing/2014/main" id="{7E230D15-B5C6-4F3D-ADC3-5725D2A31148}"/>
              </a:ext>
            </a:extLst>
          </p:cNvPr>
          <p:cNvSpPr txBox="1"/>
          <p:nvPr/>
        </p:nvSpPr>
        <p:spPr>
          <a:xfrm>
            <a:off x="323528" y="5292985"/>
            <a:ext cx="2398975"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Receive of read-in data (UII/EPC code of the programmed data carrier) Tag A:</a:t>
            </a:r>
          </a:p>
          <a:p>
            <a:r>
              <a:rPr lang="en-US" sz="900" dirty="0">
                <a:solidFill>
                  <a:schemeClr val="tx2"/>
                </a:solidFill>
              </a:rPr>
              <a:t>Busy 	= True</a:t>
            </a:r>
          </a:p>
          <a:p>
            <a:r>
              <a:rPr lang="en-US" sz="900" dirty="0">
                <a:solidFill>
                  <a:schemeClr val="tx2"/>
                </a:solidFill>
              </a:rPr>
              <a:t>Done 	= True</a:t>
            </a:r>
          </a:p>
          <a:p>
            <a:r>
              <a:rPr lang="en-US" sz="900" dirty="0">
                <a:solidFill>
                  <a:schemeClr val="tx2"/>
                </a:solidFill>
              </a:rPr>
              <a:t>Finish	= False</a:t>
            </a:r>
          </a:p>
          <a:p>
            <a:r>
              <a:rPr lang="en-US" sz="900" dirty="0">
                <a:solidFill>
                  <a:schemeClr val="tx2"/>
                </a:solidFill>
              </a:rPr>
              <a:t>NoDataCarrier 	= False</a:t>
            </a:r>
          </a:p>
          <a:p>
            <a:r>
              <a:rPr lang="en-US" sz="900" dirty="0">
                <a:solidFill>
                  <a:schemeClr val="tx2"/>
                </a:solidFill>
              </a:rPr>
              <a:t>Status 	= 16#00</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sp>
        <p:nvSpPr>
          <p:cNvPr id="27" name="Textfeld 26">
            <a:extLst>
              <a:ext uri="{FF2B5EF4-FFF2-40B4-BE49-F238E27FC236}">
                <a16:creationId xmlns:a16="http://schemas.microsoft.com/office/drawing/2014/main" id="{1D3E90BD-A41C-4903-BF64-1DC1019C5AC3}"/>
              </a:ext>
            </a:extLst>
          </p:cNvPr>
          <p:cNvSpPr txBox="1"/>
          <p:nvPr/>
        </p:nvSpPr>
        <p:spPr>
          <a:xfrm>
            <a:off x="5431066" y="4721571"/>
            <a:ext cx="1980862" cy="10421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End write process:</a:t>
            </a:r>
          </a:p>
          <a:p>
            <a:r>
              <a:rPr lang="en-US" sz="900" dirty="0">
                <a:solidFill>
                  <a:schemeClr val="tx2"/>
                </a:solidFill>
              </a:rPr>
              <a:t>Busy 	= False</a:t>
            </a:r>
          </a:p>
          <a:p>
            <a:r>
              <a:rPr lang="en-US" sz="900" dirty="0">
                <a:solidFill>
                  <a:schemeClr val="tx2"/>
                </a:solidFill>
              </a:rPr>
              <a:t>Done 	= True</a:t>
            </a:r>
          </a:p>
          <a:p>
            <a:r>
              <a:rPr lang="en-US" sz="900" dirty="0">
                <a:solidFill>
                  <a:schemeClr val="tx2"/>
                </a:solidFill>
              </a:rPr>
              <a:t>Finish	= True</a:t>
            </a:r>
          </a:p>
          <a:p>
            <a:r>
              <a:rPr lang="en-US" sz="900" dirty="0">
                <a:solidFill>
                  <a:schemeClr val="tx2"/>
                </a:solidFill>
              </a:rPr>
              <a:t>NoDataCarrier 	= False</a:t>
            </a:r>
          </a:p>
          <a:p>
            <a:r>
              <a:rPr lang="en-US" sz="900" dirty="0">
                <a:solidFill>
                  <a:schemeClr val="tx2"/>
                </a:solidFill>
              </a:rPr>
              <a:t>Status 	= 16#0F</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sp>
        <p:nvSpPr>
          <p:cNvPr id="29" name="Textfeld 28">
            <a:extLst>
              <a:ext uri="{FF2B5EF4-FFF2-40B4-BE49-F238E27FC236}">
                <a16:creationId xmlns:a16="http://schemas.microsoft.com/office/drawing/2014/main" id="{172C1CCF-0FE5-4CE8-B691-4A36FD901E39}"/>
              </a:ext>
            </a:extLst>
          </p:cNvPr>
          <p:cNvSpPr txBox="1"/>
          <p:nvPr/>
        </p:nvSpPr>
        <p:spPr>
          <a:xfrm>
            <a:off x="2905104" y="5292984"/>
            <a:ext cx="2314967" cy="10421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Receive additional information Tag A:</a:t>
            </a:r>
          </a:p>
          <a:p>
            <a:r>
              <a:rPr lang="en-US" sz="900" dirty="0">
                <a:solidFill>
                  <a:schemeClr val="tx2"/>
                </a:solidFill>
              </a:rPr>
              <a:t>Busy 	= True</a:t>
            </a:r>
          </a:p>
          <a:p>
            <a:r>
              <a:rPr lang="en-US" sz="900" dirty="0">
                <a:solidFill>
                  <a:schemeClr val="tx2"/>
                </a:solidFill>
              </a:rPr>
              <a:t>Done 	= True</a:t>
            </a:r>
          </a:p>
          <a:p>
            <a:r>
              <a:rPr lang="en-US" sz="900" dirty="0">
                <a:solidFill>
                  <a:schemeClr val="tx2"/>
                </a:solidFill>
              </a:rPr>
              <a:t>Finish	= False</a:t>
            </a:r>
          </a:p>
          <a:p>
            <a:r>
              <a:rPr lang="en-US" sz="900" dirty="0">
                <a:solidFill>
                  <a:schemeClr val="tx2"/>
                </a:solidFill>
              </a:rPr>
              <a:t>NoDataCarrier 	= False</a:t>
            </a:r>
          </a:p>
          <a:p>
            <a:r>
              <a:rPr lang="en-US" sz="900" dirty="0">
                <a:solidFill>
                  <a:schemeClr val="tx2"/>
                </a:solidFill>
              </a:rPr>
              <a:t>Status 	= 16#0B</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cxnSp>
        <p:nvCxnSpPr>
          <p:cNvPr id="31" name="Gerade Verbindung mit Pfeil 30">
            <a:extLst>
              <a:ext uri="{FF2B5EF4-FFF2-40B4-BE49-F238E27FC236}">
                <a16:creationId xmlns:a16="http://schemas.microsoft.com/office/drawing/2014/main" id="{9C251BD8-BDCC-4C75-B8C2-6E50D6D6ED64}"/>
              </a:ext>
            </a:extLst>
          </p:cNvPr>
          <p:cNvCxnSpPr>
            <a:cxnSpLocks/>
            <a:stCxn id="24" idx="0"/>
          </p:cNvCxnSpPr>
          <p:nvPr/>
        </p:nvCxnSpPr>
        <p:spPr>
          <a:xfrm flipV="1">
            <a:off x="881452" y="2780930"/>
            <a:ext cx="954244" cy="156623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Gerade Verbindung mit Pfeil 29">
            <a:extLst>
              <a:ext uri="{FF2B5EF4-FFF2-40B4-BE49-F238E27FC236}">
                <a16:creationId xmlns:a16="http://schemas.microsoft.com/office/drawing/2014/main" id="{85F2006F-3F61-4DF5-87F6-692F77563F76}"/>
              </a:ext>
            </a:extLst>
          </p:cNvPr>
          <p:cNvCxnSpPr>
            <a:cxnSpLocks/>
            <a:stCxn id="26" idx="0"/>
          </p:cNvCxnSpPr>
          <p:nvPr/>
        </p:nvCxnSpPr>
        <p:spPr>
          <a:xfrm flipV="1">
            <a:off x="1523016" y="3284985"/>
            <a:ext cx="1104768" cy="2008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2" name="Gerade Verbindung mit Pfeil 31">
            <a:extLst>
              <a:ext uri="{FF2B5EF4-FFF2-40B4-BE49-F238E27FC236}">
                <a16:creationId xmlns:a16="http://schemas.microsoft.com/office/drawing/2014/main" id="{D343AA8A-E253-48C2-91BE-253B1F8319B6}"/>
              </a:ext>
            </a:extLst>
          </p:cNvPr>
          <p:cNvCxnSpPr>
            <a:cxnSpLocks/>
            <a:stCxn id="26" idx="0"/>
          </p:cNvCxnSpPr>
          <p:nvPr/>
        </p:nvCxnSpPr>
        <p:spPr>
          <a:xfrm flipV="1">
            <a:off x="1523016" y="4077073"/>
            <a:ext cx="1104768" cy="121591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3" name="Gerade Verbindung mit Pfeil 32">
            <a:extLst>
              <a:ext uri="{FF2B5EF4-FFF2-40B4-BE49-F238E27FC236}">
                <a16:creationId xmlns:a16="http://schemas.microsoft.com/office/drawing/2014/main" id="{FC8E01A1-A1A0-4B5E-99A9-4D0C31F0FFB1}"/>
              </a:ext>
            </a:extLst>
          </p:cNvPr>
          <p:cNvCxnSpPr>
            <a:cxnSpLocks/>
            <a:stCxn id="29" idx="0"/>
          </p:cNvCxnSpPr>
          <p:nvPr/>
        </p:nvCxnSpPr>
        <p:spPr>
          <a:xfrm flipH="1" flipV="1">
            <a:off x="3384000" y="4005064"/>
            <a:ext cx="678588" cy="128792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7" name="Gerade Verbindung mit Pfeil 36">
            <a:extLst>
              <a:ext uri="{FF2B5EF4-FFF2-40B4-BE49-F238E27FC236}">
                <a16:creationId xmlns:a16="http://schemas.microsoft.com/office/drawing/2014/main" id="{C76DFE2F-8CD1-441E-9899-5EA7BFCAB07D}"/>
              </a:ext>
            </a:extLst>
          </p:cNvPr>
          <p:cNvCxnSpPr>
            <a:cxnSpLocks/>
            <a:stCxn id="27" idx="0"/>
          </p:cNvCxnSpPr>
          <p:nvPr/>
        </p:nvCxnSpPr>
        <p:spPr>
          <a:xfrm flipH="1" flipV="1">
            <a:off x="4139952" y="3510700"/>
            <a:ext cx="2281545" cy="121087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9" name="Gerade Verbindung mit Pfeil 38">
            <a:extLst>
              <a:ext uri="{FF2B5EF4-FFF2-40B4-BE49-F238E27FC236}">
                <a16:creationId xmlns:a16="http://schemas.microsoft.com/office/drawing/2014/main" id="{45E30890-BA27-4493-8083-B1FFC4C6D2E6}"/>
              </a:ext>
            </a:extLst>
          </p:cNvPr>
          <p:cNvCxnSpPr>
            <a:cxnSpLocks/>
            <a:stCxn id="27" idx="0"/>
          </p:cNvCxnSpPr>
          <p:nvPr/>
        </p:nvCxnSpPr>
        <p:spPr>
          <a:xfrm flipH="1" flipV="1">
            <a:off x="4139953" y="4005065"/>
            <a:ext cx="2281544" cy="71650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36297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62</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5: Single Write UII/EPC</a:t>
            </a:r>
            <a:endParaRPr lang="de-DE" dirty="0"/>
          </a:p>
        </p:txBody>
      </p:sp>
      <p:sp>
        <p:nvSpPr>
          <p:cNvPr id="17" name="Interaktive Schaltfläche: Zur Startseite wechseln 16">
            <a:hlinkClick r:id="rId2" action="ppaction://hlinksldjump" highlightClick="1"/>
            <a:extLst>
              <a:ext uri="{FF2B5EF4-FFF2-40B4-BE49-F238E27FC236}">
                <a16:creationId xmlns:a16="http://schemas.microsoft.com/office/drawing/2014/main" id="{37DF428A-CB02-4D58-A23D-B548AFFF03C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feld 19">
            <a:extLst>
              <a:ext uri="{FF2B5EF4-FFF2-40B4-BE49-F238E27FC236}">
                <a16:creationId xmlns:a16="http://schemas.microsoft.com/office/drawing/2014/main" id="{95C25703-2BD2-4E5F-B048-7A4301134ECE}"/>
              </a:ext>
            </a:extLst>
          </p:cNvPr>
          <p:cNvSpPr txBox="1"/>
          <p:nvPr/>
        </p:nvSpPr>
        <p:spPr>
          <a:xfrm>
            <a:off x="4572000" y="1914503"/>
            <a:ext cx="4424071" cy="1457698"/>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Write not successful, UII/EPC code not programmed; command completed:</a:t>
            </a:r>
          </a:p>
          <a:p>
            <a:pPr defTabSz="360000"/>
            <a:r>
              <a:rPr lang="en-US" sz="900" dirty="0">
                <a:solidFill>
                  <a:schemeClr val="tx2"/>
                </a:solidFill>
                <a:sym typeface="Wingdings" panose="05000000000000000000" pitchFamily="2" charset="2"/>
              </a:rPr>
              <a:t>I_b_SingleEnhanced 	:= False (one-time command)</a:t>
            </a:r>
            <a:endParaRPr lang="en-US" sz="900" dirty="0">
              <a:solidFill>
                <a:schemeClr val="tx2"/>
              </a:solidFill>
            </a:endParaRPr>
          </a:p>
          <a:p>
            <a:pPr defTabSz="360000"/>
            <a:r>
              <a:rPr lang="en-US" sz="900" dirty="0">
                <a:solidFill>
                  <a:schemeClr val="tx2"/>
                </a:solidFill>
              </a:rPr>
              <a:t>I_b_UserMemory_UID 	:= False (not relevant)</a:t>
            </a:r>
          </a:p>
          <a:p>
            <a:pPr defTabSz="360000"/>
            <a:r>
              <a:rPr lang="en-US" sz="900" dirty="0">
                <a:solidFill>
                  <a:schemeClr val="tx2"/>
                </a:solidFill>
                <a:sym typeface="Wingdings" panose="05000000000000000000" pitchFamily="2" charset="2"/>
              </a:rPr>
              <a:t>I_b_EPC 			:= True (access to UII/EPC Code)</a:t>
            </a:r>
          </a:p>
          <a:p>
            <a:pPr defTabSz="360000"/>
            <a:r>
              <a:rPr lang="en-US" sz="900" dirty="0">
                <a:solidFill>
                  <a:schemeClr val="tx2"/>
                </a:solidFill>
                <a:sym typeface="Wingdings" panose="05000000000000000000" pitchFamily="2" charset="2"/>
              </a:rPr>
              <a:t>I_b_StartWrite 		:= True (Start write process with positive edge)</a:t>
            </a:r>
          </a:p>
          <a:p>
            <a:pPr defTabSz="360000"/>
            <a:r>
              <a:rPr lang="en-US" sz="900" dirty="0">
                <a:solidFill>
                  <a:schemeClr val="tx2"/>
                </a:solidFill>
                <a:sym typeface="Wingdings" panose="05000000000000000000" pitchFamily="2" charset="2"/>
              </a:rPr>
              <a:t>O_b_Busy			= False (no command active)</a:t>
            </a:r>
          </a:p>
          <a:p>
            <a:pPr defTabSz="360000"/>
            <a:r>
              <a:rPr lang="en-US" sz="900" dirty="0">
                <a:solidFill>
                  <a:schemeClr val="tx2"/>
                </a:solidFill>
                <a:sym typeface="Wingdings" panose="05000000000000000000" pitchFamily="2" charset="2"/>
              </a:rPr>
              <a:t>O_b_Done 			= True</a:t>
            </a:r>
          </a:p>
          <a:p>
            <a:pPr defTabSz="360000"/>
            <a:r>
              <a:rPr lang="en-US" sz="900" dirty="0" err="1">
                <a:solidFill>
                  <a:schemeClr val="tx2"/>
                </a:solidFill>
                <a:sym typeface="Wingdings" panose="05000000000000000000" pitchFamily="2" charset="2"/>
              </a:rPr>
              <a:t>O_b_Finish</a:t>
            </a:r>
            <a:r>
              <a:rPr lang="en-US" sz="900" dirty="0">
                <a:solidFill>
                  <a:schemeClr val="tx2"/>
                </a:solidFill>
                <a:sym typeface="Wingdings" panose="05000000000000000000" pitchFamily="2" charset="2"/>
              </a:rPr>
              <a:t> 			= True</a:t>
            </a:r>
          </a:p>
          <a:p>
            <a:pPr defTabSz="360000"/>
            <a:r>
              <a:rPr lang="en-US" sz="900" dirty="0">
                <a:solidFill>
                  <a:schemeClr val="tx2"/>
                </a:solidFill>
                <a:sym typeface="Wingdings" panose="05000000000000000000" pitchFamily="2" charset="2"/>
              </a:rPr>
              <a:t>O_b_NoDataCarrier		= True</a:t>
            </a:r>
          </a:p>
          <a:p>
            <a:pPr defTabSz="360000"/>
            <a:r>
              <a:rPr lang="en-US" sz="900" dirty="0" err="1">
                <a:solidFill>
                  <a:schemeClr val="tx2"/>
                </a:solidFill>
                <a:sym typeface="Wingdings" panose="05000000000000000000" pitchFamily="2" charset="2"/>
              </a:rPr>
              <a:t>O_b_Error</a:t>
            </a:r>
            <a:r>
              <a:rPr lang="en-US" sz="900" dirty="0">
                <a:solidFill>
                  <a:schemeClr val="tx2"/>
                </a:solidFill>
                <a:sym typeface="Wingdings" panose="05000000000000000000" pitchFamily="2" charset="2"/>
              </a:rPr>
              <a:t>			= False</a:t>
            </a:r>
          </a:p>
        </p:txBody>
      </p:sp>
      <p:pic>
        <p:nvPicPr>
          <p:cNvPr id="8" name="Grafik 7">
            <a:extLst>
              <a:ext uri="{FF2B5EF4-FFF2-40B4-BE49-F238E27FC236}">
                <a16:creationId xmlns:a16="http://schemas.microsoft.com/office/drawing/2014/main" id="{FC79D1BF-F578-4B75-AEBC-E5E658B299AD}"/>
              </a:ext>
            </a:extLst>
          </p:cNvPr>
          <p:cNvPicPr>
            <a:picLocks noChangeAspect="1"/>
          </p:cNvPicPr>
          <p:nvPr/>
        </p:nvPicPr>
        <p:blipFill rotWithShape="1">
          <a:blip r:embed="rId3">
            <a:extLst>
              <a:ext uri="{28A0092B-C50C-407E-A947-70E740481C1C}">
                <a14:useLocalDpi xmlns:a14="http://schemas.microsoft.com/office/drawing/2010/main" val="0"/>
              </a:ext>
            </a:extLst>
          </a:blip>
          <a:srcRect t="14001"/>
          <a:stretch/>
        </p:blipFill>
        <p:spPr>
          <a:xfrm>
            <a:off x="146585" y="1909660"/>
            <a:ext cx="4320000" cy="2224869"/>
          </a:xfrm>
          <a:prstGeom prst="rect">
            <a:avLst/>
          </a:prstGeom>
        </p:spPr>
      </p:pic>
      <p:sp>
        <p:nvSpPr>
          <p:cNvPr id="23" name="Textfeld 22">
            <a:extLst>
              <a:ext uri="{FF2B5EF4-FFF2-40B4-BE49-F238E27FC236}">
                <a16:creationId xmlns:a16="http://schemas.microsoft.com/office/drawing/2014/main" id="{669EBCFF-0433-4E88-AD14-5B52F4FC4ED0}"/>
              </a:ext>
            </a:extLst>
          </p:cNvPr>
          <p:cNvSpPr txBox="1"/>
          <p:nvPr/>
        </p:nvSpPr>
        <p:spPr>
          <a:xfrm>
            <a:off x="147929" y="4347162"/>
            <a:ext cx="1467045" cy="765200"/>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Start write process:</a:t>
            </a:r>
          </a:p>
          <a:p>
            <a:r>
              <a:rPr lang="en-US" sz="900" dirty="0">
                <a:solidFill>
                  <a:schemeClr val="tx2"/>
                </a:solidFill>
              </a:rPr>
              <a:t>SingleEnhanced 	:= False</a:t>
            </a:r>
          </a:p>
          <a:p>
            <a:r>
              <a:rPr lang="en-US" sz="900" dirty="0">
                <a:solidFill>
                  <a:schemeClr val="tx2"/>
                </a:solidFill>
              </a:rPr>
              <a:t>User_UID 	:= False</a:t>
            </a:r>
          </a:p>
          <a:p>
            <a:r>
              <a:rPr lang="en-US" sz="900" dirty="0">
                <a:solidFill>
                  <a:schemeClr val="tx2"/>
                </a:solidFill>
              </a:rPr>
              <a:t>EPC 	:= True</a:t>
            </a:r>
          </a:p>
          <a:p>
            <a:r>
              <a:rPr lang="en-US" sz="900" dirty="0">
                <a:solidFill>
                  <a:schemeClr val="tx2"/>
                </a:solidFill>
              </a:rPr>
              <a:t>StartWrite 	:= True</a:t>
            </a:r>
          </a:p>
        </p:txBody>
      </p:sp>
      <p:sp>
        <p:nvSpPr>
          <p:cNvPr id="25" name="Textfeld 24">
            <a:extLst>
              <a:ext uri="{FF2B5EF4-FFF2-40B4-BE49-F238E27FC236}">
                <a16:creationId xmlns:a16="http://schemas.microsoft.com/office/drawing/2014/main" id="{BB4D4BB8-36F8-4160-BDB5-4A13429DC850}"/>
              </a:ext>
            </a:extLst>
          </p:cNvPr>
          <p:cNvSpPr txBox="1"/>
          <p:nvPr/>
        </p:nvSpPr>
        <p:spPr>
          <a:xfrm>
            <a:off x="1979712" y="4362693"/>
            <a:ext cx="1980862" cy="10421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End write process:</a:t>
            </a:r>
          </a:p>
          <a:p>
            <a:r>
              <a:rPr lang="en-US" sz="900" dirty="0">
                <a:solidFill>
                  <a:schemeClr val="tx2"/>
                </a:solidFill>
              </a:rPr>
              <a:t>Busy 	= False</a:t>
            </a:r>
          </a:p>
          <a:p>
            <a:r>
              <a:rPr lang="en-US" sz="900" dirty="0">
                <a:solidFill>
                  <a:schemeClr val="tx2"/>
                </a:solidFill>
              </a:rPr>
              <a:t>Done 	= True</a:t>
            </a:r>
          </a:p>
          <a:p>
            <a:r>
              <a:rPr lang="en-US" sz="900" dirty="0">
                <a:solidFill>
                  <a:schemeClr val="tx2"/>
                </a:solidFill>
              </a:rPr>
              <a:t>Finish	= True</a:t>
            </a:r>
          </a:p>
          <a:p>
            <a:r>
              <a:rPr lang="en-US" sz="900" dirty="0">
                <a:solidFill>
                  <a:schemeClr val="tx2"/>
                </a:solidFill>
              </a:rPr>
              <a:t>NoDataCarrier 	= True</a:t>
            </a:r>
          </a:p>
          <a:p>
            <a:r>
              <a:rPr lang="en-US" sz="900" dirty="0">
                <a:solidFill>
                  <a:schemeClr val="tx2"/>
                </a:solidFill>
              </a:rPr>
              <a:t>Status 	= 16#0F</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cxnSp>
        <p:nvCxnSpPr>
          <p:cNvPr id="33" name="Gerade Verbindung mit Pfeil 32">
            <a:extLst>
              <a:ext uri="{FF2B5EF4-FFF2-40B4-BE49-F238E27FC236}">
                <a16:creationId xmlns:a16="http://schemas.microsoft.com/office/drawing/2014/main" id="{FC8E01A1-A1A0-4B5E-99A9-4D0C31F0FFB1}"/>
              </a:ext>
            </a:extLst>
          </p:cNvPr>
          <p:cNvCxnSpPr>
            <a:cxnSpLocks/>
            <a:stCxn id="23" idx="0"/>
          </p:cNvCxnSpPr>
          <p:nvPr/>
        </p:nvCxnSpPr>
        <p:spPr>
          <a:xfrm flipV="1">
            <a:off x="881452" y="2780928"/>
            <a:ext cx="954244" cy="156623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9" name="Gerade Verbindung mit Pfeil 38">
            <a:extLst>
              <a:ext uri="{FF2B5EF4-FFF2-40B4-BE49-F238E27FC236}">
                <a16:creationId xmlns:a16="http://schemas.microsoft.com/office/drawing/2014/main" id="{45E30890-BA27-4493-8083-B1FFC4C6D2E6}"/>
              </a:ext>
            </a:extLst>
          </p:cNvPr>
          <p:cNvCxnSpPr>
            <a:cxnSpLocks/>
            <a:stCxn id="25" idx="0"/>
          </p:cNvCxnSpPr>
          <p:nvPr/>
        </p:nvCxnSpPr>
        <p:spPr>
          <a:xfrm flipV="1">
            <a:off x="2970143" y="4005065"/>
            <a:ext cx="1169810" cy="35762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7" name="Gerade Verbindung mit Pfeil 36">
            <a:extLst>
              <a:ext uri="{FF2B5EF4-FFF2-40B4-BE49-F238E27FC236}">
                <a16:creationId xmlns:a16="http://schemas.microsoft.com/office/drawing/2014/main" id="{C76DFE2F-8CD1-441E-9899-5EA7BFCAB07D}"/>
              </a:ext>
            </a:extLst>
          </p:cNvPr>
          <p:cNvCxnSpPr>
            <a:cxnSpLocks/>
            <a:stCxn id="25" idx="0"/>
          </p:cNvCxnSpPr>
          <p:nvPr/>
        </p:nvCxnSpPr>
        <p:spPr>
          <a:xfrm flipV="1">
            <a:off x="2970143" y="3510701"/>
            <a:ext cx="1169810" cy="85199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Gerade Verbindung mit Pfeil 33">
            <a:extLst>
              <a:ext uri="{FF2B5EF4-FFF2-40B4-BE49-F238E27FC236}">
                <a16:creationId xmlns:a16="http://schemas.microsoft.com/office/drawing/2014/main" id="{F2364871-A6FB-4405-8307-CFEC845A1225}"/>
              </a:ext>
            </a:extLst>
          </p:cNvPr>
          <p:cNvCxnSpPr>
            <a:cxnSpLocks/>
            <a:stCxn id="25" idx="0"/>
          </p:cNvCxnSpPr>
          <p:nvPr/>
        </p:nvCxnSpPr>
        <p:spPr>
          <a:xfrm flipV="1">
            <a:off x="2970143" y="3789040"/>
            <a:ext cx="1169810" cy="57365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9612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FDC3468A-020D-4650-9FDF-59EA79B87C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3" y="1845527"/>
            <a:ext cx="3808599" cy="4692993"/>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63</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5: Single Write UII/EPC</a:t>
            </a:r>
          </a:p>
        </p:txBody>
      </p:sp>
      <p:sp>
        <p:nvSpPr>
          <p:cNvPr id="12" name="Textfeld 11"/>
          <p:cNvSpPr txBox="1"/>
          <p:nvPr/>
        </p:nvSpPr>
        <p:spPr>
          <a:xfrm>
            <a:off x="4067945" y="1845528"/>
            <a:ext cx="4896056" cy="2677656"/>
          </a:xfrm>
          <a:prstGeom prst="rect">
            <a:avLst/>
          </a:prstGeom>
          <a:noFill/>
          <a:ln>
            <a:solidFill>
              <a:schemeClr val="tx2"/>
            </a:solidFill>
          </a:ln>
        </p:spPr>
        <p:txBody>
          <a:bodyPr wrap="square" rtlCol="0">
            <a:spAutoFit/>
          </a:bodyPr>
          <a:lstStyle/>
          <a:p>
            <a:r>
              <a:rPr lang="en-US" sz="1400" dirty="0"/>
              <a:t>Write data:</a:t>
            </a:r>
          </a:p>
          <a:p>
            <a:pPr marL="285750" indent="-285750">
              <a:buFont typeface="Arial" panose="020B0604020202020204" pitchFamily="34" charset="0"/>
              <a:buChar char="•"/>
            </a:pPr>
            <a:r>
              <a:rPr lang="en-US" sz="1400" dirty="0"/>
              <a:t>Assignment before the start of command execution</a:t>
            </a:r>
          </a:p>
          <a:p>
            <a:pPr marL="285750" indent="-285750">
              <a:buFont typeface="Arial" panose="020B0604020202020204" pitchFamily="34" charset="0"/>
              <a:buChar char="•"/>
            </a:pPr>
            <a:r>
              <a:rPr lang="en-US" sz="1400" dirty="0"/>
              <a:t>Assignment within the DB Head1Data.WriteData.WriteData[x]</a:t>
            </a:r>
          </a:p>
          <a:p>
            <a:pPr marL="285750" indent="-285750">
              <a:buFont typeface="Arial" panose="020B0604020202020204" pitchFamily="34" charset="0"/>
              <a:buChar char="•"/>
            </a:pPr>
            <a:r>
              <a:rPr lang="en-US" sz="1400" dirty="0"/>
              <a:t>Byte[0]...[1] </a:t>
            </a:r>
            <a:r>
              <a:rPr lang="en-US" sz="1400" dirty="0">
                <a:sym typeface="Wingdings" panose="05000000000000000000" pitchFamily="2" charset="2"/>
              </a:rPr>
              <a:t></a:t>
            </a:r>
            <a:r>
              <a:rPr lang="en-US" sz="1400" dirty="0"/>
              <a:t> PC word</a:t>
            </a:r>
          </a:p>
          <a:p>
            <a:pPr marL="285750" indent="-285750">
              <a:buFont typeface="Arial" panose="020B0604020202020204" pitchFamily="34" charset="0"/>
              <a:buChar char="•"/>
            </a:pPr>
            <a:r>
              <a:rPr lang="en-US" sz="1400" dirty="0"/>
              <a:t>Byte[2]...[x] </a:t>
            </a:r>
            <a:r>
              <a:rPr lang="en-US" sz="1400" dirty="0">
                <a:sym typeface="Wingdings" panose="05000000000000000000" pitchFamily="2" charset="2"/>
              </a:rPr>
              <a:t></a:t>
            </a:r>
            <a:r>
              <a:rPr lang="en-US" sz="1400" dirty="0"/>
              <a:t> UII/EPC Code</a:t>
            </a:r>
          </a:p>
          <a:p>
            <a:pPr marL="285750" indent="-285750">
              <a:buFont typeface="Arial" panose="020B0604020202020204" pitchFamily="34" charset="0"/>
              <a:buChar char="•"/>
            </a:pPr>
            <a:r>
              <a:rPr lang="en-US" sz="1400" dirty="0"/>
              <a:t>The parameter "</a:t>
            </a:r>
            <a:r>
              <a:rPr lang="en-US" sz="1400" dirty="0" err="1"/>
              <a:t>I_i_NumberWords</a:t>
            </a:r>
            <a:r>
              <a:rPr lang="en-US" sz="1400" dirty="0"/>
              <a:t>" describes the number of bytes for the write data</a:t>
            </a:r>
          </a:p>
          <a:p>
            <a:pPr marL="285750" indent="-285750">
              <a:buFont typeface="Arial" panose="020B0604020202020204" pitchFamily="34" charset="0"/>
              <a:buChar char="•"/>
            </a:pPr>
            <a:r>
              <a:rPr lang="en-US" sz="1400" dirty="0"/>
              <a:t>The write data consists of the PC word and the UII/EPC code</a:t>
            </a:r>
          </a:p>
          <a:p>
            <a:pPr marL="285750" indent="-285750">
              <a:buFont typeface="Arial" panose="020B0604020202020204" pitchFamily="34" charset="0"/>
              <a:buChar char="•"/>
            </a:pPr>
            <a:r>
              <a:rPr lang="en-US" sz="1400" dirty="0"/>
              <a:t>The PC word has a different value depending on the length of the UII/EPC code</a:t>
            </a:r>
          </a:p>
        </p:txBody>
      </p:sp>
      <p:sp>
        <p:nvSpPr>
          <p:cNvPr id="9" name="Rechteck 8"/>
          <p:cNvSpPr/>
          <p:nvPr/>
        </p:nvSpPr>
        <p:spPr>
          <a:xfrm>
            <a:off x="2987825" y="2420888"/>
            <a:ext cx="928277" cy="381642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3" action="ppaction://hlinksldjump" highlightClick="1"/>
            <a:extLst>
              <a:ext uri="{FF2B5EF4-FFF2-40B4-BE49-F238E27FC236}">
                <a16:creationId xmlns:a16="http://schemas.microsoft.com/office/drawing/2014/main" id="{29AF6697-F1B1-4046-AF88-DFD73A726C8F}"/>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74267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64</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5: Single Write UII/EPC</a:t>
            </a:r>
          </a:p>
        </p:txBody>
      </p:sp>
      <p:sp>
        <p:nvSpPr>
          <p:cNvPr id="15" name="Textfeld 14"/>
          <p:cNvSpPr txBox="1"/>
          <p:nvPr/>
        </p:nvSpPr>
        <p:spPr>
          <a:xfrm>
            <a:off x="101574" y="5346000"/>
            <a:ext cx="4320000" cy="1200329"/>
          </a:xfrm>
          <a:prstGeom prst="rect">
            <a:avLst/>
          </a:prstGeom>
          <a:noFill/>
          <a:ln>
            <a:solidFill>
              <a:schemeClr val="tx2"/>
            </a:solidFill>
          </a:ln>
        </p:spPr>
        <p:txBody>
          <a:bodyPr wrap="square" rtlCol="0">
            <a:spAutoFit/>
          </a:bodyPr>
          <a:lstStyle/>
          <a:p>
            <a:r>
              <a:rPr lang="en-US" sz="1200" dirty="0"/>
              <a:t>Data carrier identified and UII/EPC written:</a:t>
            </a:r>
          </a:p>
          <a:p>
            <a:r>
              <a:rPr lang="en-US" sz="1200" dirty="0"/>
              <a:t>O_b_Done		= True</a:t>
            </a:r>
          </a:p>
          <a:p>
            <a:r>
              <a:rPr lang="en-US" sz="1200" dirty="0"/>
              <a:t>O_b_NoDataCarrier	= False</a:t>
            </a:r>
          </a:p>
          <a:p>
            <a:r>
              <a:rPr lang="en-US" sz="1200" dirty="0"/>
              <a:t>O_b_Busy		= False</a:t>
            </a:r>
          </a:p>
          <a:p>
            <a:r>
              <a:rPr lang="en-US" sz="1200" dirty="0" err="1"/>
              <a:t>O_b_Finish</a:t>
            </a:r>
            <a:r>
              <a:rPr lang="en-US" sz="1200" dirty="0"/>
              <a:t>		= True</a:t>
            </a:r>
          </a:p>
          <a:p>
            <a:r>
              <a:rPr lang="en-US" sz="1200" dirty="0" err="1"/>
              <a:t>O_B_Status</a:t>
            </a:r>
            <a:r>
              <a:rPr lang="en-US" sz="1200" dirty="0"/>
              <a:t> 		= 16#0F</a:t>
            </a:r>
          </a:p>
        </p:txBody>
      </p:sp>
      <p:sp>
        <p:nvSpPr>
          <p:cNvPr id="16" name="Textfeld 15"/>
          <p:cNvSpPr txBox="1"/>
          <p:nvPr/>
        </p:nvSpPr>
        <p:spPr>
          <a:xfrm>
            <a:off x="4708280" y="5345999"/>
            <a:ext cx="4320000" cy="1200329"/>
          </a:xfrm>
          <a:prstGeom prst="rect">
            <a:avLst/>
          </a:prstGeom>
          <a:noFill/>
          <a:ln>
            <a:solidFill>
              <a:schemeClr val="tx2"/>
            </a:solidFill>
          </a:ln>
        </p:spPr>
        <p:txBody>
          <a:bodyPr wrap="square" rtlCol="0">
            <a:spAutoFit/>
          </a:bodyPr>
          <a:lstStyle/>
          <a:p>
            <a:r>
              <a:rPr lang="en-US" sz="1200" dirty="0"/>
              <a:t>No data carrier identified:</a:t>
            </a:r>
          </a:p>
          <a:p>
            <a:r>
              <a:rPr lang="en-US" sz="1200" dirty="0"/>
              <a:t>O_b_Done		= True</a:t>
            </a:r>
          </a:p>
          <a:p>
            <a:r>
              <a:rPr lang="en-US" sz="1200" dirty="0"/>
              <a:t>O_b_NoDataCarrier	= True</a:t>
            </a:r>
          </a:p>
          <a:p>
            <a:r>
              <a:rPr lang="en-US" sz="1200" dirty="0"/>
              <a:t>O_b_Busy		= False</a:t>
            </a:r>
          </a:p>
          <a:p>
            <a:r>
              <a:rPr lang="en-US" sz="1200" dirty="0" err="1"/>
              <a:t>O_b_Finish</a:t>
            </a:r>
            <a:r>
              <a:rPr lang="en-US" sz="1200" dirty="0"/>
              <a:t>		= True</a:t>
            </a:r>
          </a:p>
          <a:p>
            <a:r>
              <a:rPr lang="en-US" sz="1200" dirty="0" err="1"/>
              <a:t>O_B_Status</a:t>
            </a:r>
            <a:r>
              <a:rPr lang="en-US" sz="1200" dirty="0"/>
              <a:t> 		= 16#0F</a:t>
            </a:r>
          </a:p>
        </p:txBody>
      </p:sp>
      <p:sp>
        <p:nvSpPr>
          <p:cNvPr id="12" name="Interaktive Schaltfläche: Zur Startseite wechseln 11">
            <a:hlinkClick r:id="rId2" action="ppaction://hlinksldjump" highlightClick="1"/>
            <a:extLst>
              <a:ext uri="{FF2B5EF4-FFF2-40B4-BE49-F238E27FC236}">
                <a16:creationId xmlns:a16="http://schemas.microsoft.com/office/drawing/2014/main" id="{8E564BFC-E2C1-4DFA-9008-3F6CEFD0A3D8}"/>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fik 8">
            <a:extLst>
              <a:ext uri="{FF2B5EF4-FFF2-40B4-BE49-F238E27FC236}">
                <a16:creationId xmlns:a16="http://schemas.microsoft.com/office/drawing/2014/main" id="{641DFD15-164D-4225-9A27-8F7958A8BD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574" y="1847595"/>
            <a:ext cx="3403112" cy="3422411"/>
          </a:xfrm>
          <a:prstGeom prst="rect">
            <a:avLst/>
          </a:prstGeom>
        </p:spPr>
      </p:pic>
      <p:pic>
        <p:nvPicPr>
          <p:cNvPr id="13" name="Grafik 12">
            <a:extLst>
              <a:ext uri="{FF2B5EF4-FFF2-40B4-BE49-F238E27FC236}">
                <a16:creationId xmlns:a16="http://schemas.microsoft.com/office/drawing/2014/main" id="{2AEE0C82-23A4-4703-9D98-AB6E642555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63658" y="1847595"/>
            <a:ext cx="3364622" cy="3422411"/>
          </a:xfrm>
          <a:prstGeom prst="rect">
            <a:avLst/>
          </a:prstGeom>
        </p:spPr>
      </p:pic>
    </p:spTree>
    <p:extLst>
      <p:ext uri="{BB962C8B-B14F-4D97-AF65-F5344CB8AC3E}">
        <p14:creationId xmlns:p14="http://schemas.microsoft.com/office/powerpoint/2010/main" val="480040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6BB3537F-B0B7-4602-89A1-B97905BCED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306" y="1859339"/>
            <a:ext cx="3665354" cy="4541583"/>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65</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5: Single Write UII/EPC</a:t>
            </a:r>
          </a:p>
        </p:txBody>
      </p:sp>
      <p:sp>
        <p:nvSpPr>
          <p:cNvPr id="15" name="Textfeld 14"/>
          <p:cNvSpPr txBox="1"/>
          <p:nvPr/>
        </p:nvSpPr>
        <p:spPr>
          <a:xfrm>
            <a:off x="3923928" y="1859340"/>
            <a:ext cx="5051520" cy="2862322"/>
          </a:xfrm>
          <a:prstGeom prst="rect">
            <a:avLst/>
          </a:prstGeom>
          <a:noFill/>
          <a:ln>
            <a:solidFill>
              <a:schemeClr val="tx2"/>
            </a:solidFill>
          </a:ln>
        </p:spPr>
        <p:txBody>
          <a:bodyPr wrap="square" rtlCol="0">
            <a:spAutoFit/>
          </a:bodyPr>
          <a:lstStyle/>
          <a:p>
            <a:r>
              <a:rPr lang="en-US" sz="1200" dirty="0"/>
              <a:t>Data carrier identified and UII/EPC successfully written</a:t>
            </a:r>
          </a:p>
          <a:p>
            <a:r>
              <a:rPr lang="en-US" sz="1200" dirty="0"/>
              <a:t>DB Head1Data.EPC_WrittenTag.EPC_WrittenTaga[x]</a:t>
            </a:r>
          </a:p>
          <a:p>
            <a:r>
              <a:rPr lang="en-US" sz="1200" dirty="0" err="1"/>
              <a:t>EPC_WrittenTag</a:t>
            </a:r>
            <a:r>
              <a:rPr lang="en-US" sz="1200" dirty="0"/>
              <a:t>[0] ...[1] 	</a:t>
            </a:r>
            <a:r>
              <a:rPr lang="en-US" sz="1200" dirty="0">
                <a:sym typeface="Wingdings" panose="05000000000000000000" pitchFamily="2" charset="2"/>
              </a:rPr>
              <a:t></a:t>
            </a:r>
            <a:r>
              <a:rPr lang="en-US" sz="1200" dirty="0"/>
              <a:t> Length of UII/EPC information; 16#000E = 		14 bytes (2 bytes PC word + 12 bytes 			UII/EPC code)</a:t>
            </a:r>
          </a:p>
          <a:p>
            <a:r>
              <a:rPr lang="en-US" sz="1200" dirty="0"/>
              <a:t>EPC_WrittenTag[2] ...[3] 	</a:t>
            </a:r>
            <a:r>
              <a:rPr lang="en-US" sz="1200" dirty="0">
                <a:sym typeface="Wingdings" panose="05000000000000000000" pitchFamily="2" charset="2"/>
              </a:rPr>
              <a:t></a:t>
            </a:r>
            <a:r>
              <a:rPr lang="en-US" sz="1200" dirty="0"/>
              <a:t> PC Word (contains additional information 		about the UII/EPC code)</a:t>
            </a:r>
          </a:p>
          <a:p>
            <a:r>
              <a:rPr lang="en-US" sz="1200" dirty="0"/>
              <a:t>EPC_WrittenTag[4] ...[15] 	</a:t>
            </a:r>
            <a:r>
              <a:rPr lang="en-US" sz="1200" dirty="0">
                <a:sym typeface="Wingdings" panose="05000000000000000000" pitchFamily="2" charset="2"/>
              </a:rPr>
              <a:t></a:t>
            </a:r>
            <a:r>
              <a:rPr lang="en-US" sz="1200" dirty="0"/>
              <a:t> UII/EPC code of the written data carrier; 		length variable and dependent on the initial 		programming of the data carrier</a:t>
            </a:r>
          </a:p>
          <a:p>
            <a:endParaRPr lang="en-US" sz="1200" dirty="0">
              <a:sym typeface="Wingdings" panose="05000000000000000000" pitchFamily="2" charset="2"/>
            </a:endParaRPr>
          </a:p>
          <a:p>
            <a:r>
              <a:rPr lang="en-US" sz="1200" dirty="0">
                <a:sym typeface="Wingdings" panose="05000000000000000000" pitchFamily="2" charset="2"/>
              </a:rPr>
              <a:t>When using the MultiFrame protocol, the UII/EPC code of the programmed transponder is sent back when a write access to a data carrier is successfully executed. This makes it possible to clearly assign the write process to a data carrier.</a:t>
            </a:r>
          </a:p>
        </p:txBody>
      </p:sp>
      <p:sp>
        <p:nvSpPr>
          <p:cNvPr id="13" name="Rechteck 12"/>
          <p:cNvSpPr/>
          <p:nvPr/>
        </p:nvSpPr>
        <p:spPr>
          <a:xfrm>
            <a:off x="2987824" y="2348881"/>
            <a:ext cx="805836" cy="381642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teraktive Schaltfläche: Zur Startseite wechseln 9">
            <a:hlinkClick r:id="rId3" action="ppaction://hlinksldjump" highlightClick="1"/>
            <a:extLst>
              <a:ext uri="{FF2B5EF4-FFF2-40B4-BE49-F238E27FC236}">
                <a16:creationId xmlns:a16="http://schemas.microsoft.com/office/drawing/2014/main" id="{514C70E1-FBFB-4A52-9CC5-00337D0B2114}"/>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20057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95DF5C1C-40BA-4AA7-9739-5A694FC83F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894" y="1859340"/>
            <a:ext cx="3077232" cy="1433231"/>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66</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5: Single Write UII/EPC</a:t>
            </a:r>
          </a:p>
        </p:txBody>
      </p:sp>
      <p:sp>
        <p:nvSpPr>
          <p:cNvPr id="15" name="Textfeld 14"/>
          <p:cNvSpPr txBox="1"/>
          <p:nvPr/>
        </p:nvSpPr>
        <p:spPr>
          <a:xfrm>
            <a:off x="3275856" y="1859340"/>
            <a:ext cx="5699592" cy="4339650"/>
          </a:xfrm>
          <a:prstGeom prst="rect">
            <a:avLst/>
          </a:prstGeom>
          <a:noFill/>
          <a:ln>
            <a:solidFill>
              <a:schemeClr val="tx2"/>
            </a:solidFill>
          </a:ln>
        </p:spPr>
        <p:txBody>
          <a:bodyPr wrap="square" rtlCol="0">
            <a:spAutoFit/>
          </a:bodyPr>
          <a:lstStyle/>
          <a:p>
            <a:r>
              <a:rPr lang="en-US" sz="1200" dirty="0"/>
              <a:t>Data carrier identified and UII/EPC written; additional information about data carrier access</a:t>
            </a:r>
          </a:p>
          <a:p>
            <a:r>
              <a:rPr lang="en-US" sz="1200" dirty="0"/>
              <a:t>DB Head1Data.TagInformation.TagInformation[x]</a:t>
            </a:r>
          </a:p>
          <a:p>
            <a:r>
              <a:rPr lang="en-US" sz="1200" dirty="0"/>
              <a:t>TagInformation[0] 	</a:t>
            </a:r>
            <a:r>
              <a:rPr lang="en-US" sz="1200" dirty="0">
                <a:sym typeface="Wingdings" panose="05000000000000000000" pitchFamily="2" charset="2"/>
              </a:rPr>
              <a:t></a:t>
            </a:r>
            <a:r>
              <a:rPr lang="en-US" sz="1200" dirty="0"/>
              <a:t> Information type; always 16#01</a:t>
            </a:r>
          </a:p>
          <a:p>
            <a:r>
              <a:rPr lang="en-US" sz="1200" dirty="0"/>
              <a:t>TagInformation[1] 	</a:t>
            </a:r>
            <a:r>
              <a:rPr lang="en-US" sz="1200" dirty="0">
                <a:sym typeface="Wingdings" panose="05000000000000000000" pitchFamily="2" charset="2"/>
              </a:rPr>
              <a:t></a:t>
            </a:r>
            <a:r>
              <a:rPr lang="en-US" sz="1200" dirty="0"/>
              <a:t> RSSI value; signal strength between 16#00 (weak) 			and 16#64 (good); value range between 0 and 100</a:t>
            </a:r>
          </a:p>
          <a:p>
            <a:r>
              <a:rPr lang="en-US" sz="1200" dirty="0"/>
              <a:t>TagInformation[2] 	</a:t>
            </a:r>
            <a:r>
              <a:rPr lang="en-US" sz="1200" dirty="0">
                <a:sym typeface="Wingdings" panose="05000000000000000000" pitchFamily="2" charset="2"/>
              </a:rPr>
              <a:t></a:t>
            </a:r>
            <a:r>
              <a:rPr lang="en-US" sz="1200" dirty="0"/>
              <a:t> Channel number of the transmission channels on 			which the data carrier was accessed (parameters CD 			and NC)</a:t>
            </a:r>
          </a:p>
          <a:p>
            <a:r>
              <a:rPr lang="en-US" sz="1200" dirty="0"/>
              <a:t>TagInformation[3]...[4] 	</a:t>
            </a:r>
            <a:r>
              <a:rPr lang="en-US" sz="1200" dirty="0">
                <a:sym typeface="Wingdings" panose="05000000000000000000" pitchFamily="2" charset="2"/>
              </a:rPr>
              <a:t></a:t>
            </a:r>
            <a:r>
              <a:rPr lang="en-US" sz="1200" dirty="0"/>
              <a:t> Transmission line level at which the data carrier 			was accessed</a:t>
            </a:r>
          </a:p>
          <a:p>
            <a:endParaRPr lang="en-US" sz="1200" dirty="0">
              <a:sym typeface="Wingdings" panose="05000000000000000000" pitchFamily="2" charset="2"/>
            </a:endParaRPr>
          </a:p>
          <a:p>
            <a:r>
              <a:rPr lang="en-US" sz="1200" dirty="0">
                <a:sym typeface="Wingdings" panose="05000000000000000000" pitchFamily="2" charset="2"/>
              </a:rPr>
              <a:t>When using the MultiFrame protocol, the transmission of additional information about the data carrier access must be activated via the IF parameter (IF := 16#01). The additional information is transmitted in a separate telegram with the status value 16#0B directly after the information received from the data carrier (status 16#00).</a:t>
            </a:r>
          </a:p>
          <a:p>
            <a:endParaRPr lang="en-US" sz="1200" dirty="0">
              <a:sym typeface="Wingdings" panose="05000000000000000000" pitchFamily="2" charset="2"/>
            </a:endParaRPr>
          </a:p>
          <a:p>
            <a:r>
              <a:rPr lang="en-US" sz="1200" dirty="0">
                <a:sym typeface="Wingdings" panose="05000000000000000000" pitchFamily="2" charset="2"/>
              </a:rPr>
              <a:t>The additional information can be used to estimate the quality of data carrier access. Small values of the RSSI mean a lower quality or a greater distance.</a:t>
            </a:r>
          </a:p>
          <a:p>
            <a:endParaRPr lang="en-US" sz="1200" dirty="0">
              <a:sym typeface="Wingdings" panose="05000000000000000000" pitchFamily="2" charset="2"/>
            </a:endParaRPr>
          </a:p>
          <a:p>
            <a:r>
              <a:rPr lang="en-US" sz="1200" dirty="0">
                <a:sym typeface="Wingdings" panose="05000000000000000000" pitchFamily="2" charset="2"/>
              </a:rPr>
              <a:t>When using several power levels (parameter PT), the additional information can be used to find out at which power level the data carrier was recognized.</a:t>
            </a:r>
          </a:p>
        </p:txBody>
      </p:sp>
      <p:sp>
        <p:nvSpPr>
          <p:cNvPr id="13" name="Rechteck 12"/>
          <p:cNvSpPr/>
          <p:nvPr/>
        </p:nvSpPr>
        <p:spPr>
          <a:xfrm>
            <a:off x="2555776" y="2221002"/>
            <a:ext cx="656350" cy="10715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3" action="ppaction://hlinksldjump" highlightClick="1"/>
            <a:extLst>
              <a:ext uri="{FF2B5EF4-FFF2-40B4-BE49-F238E27FC236}">
                <a16:creationId xmlns:a16="http://schemas.microsoft.com/office/drawing/2014/main" id="{33AF24CB-9F94-49F3-97EF-E01C38911F2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57223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FBE236CE-1EAA-4900-9EEC-2D7DB387F9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3428999"/>
            <a:ext cx="3096344" cy="1312581"/>
          </a:xfrm>
          <a:prstGeom prst="rect">
            <a:avLst/>
          </a:prstGeom>
        </p:spPr>
      </p:pic>
      <p:pic>
        <p:nvPicPr>
          <p:cNvPr id="8" name="Grafik 7">
            <a:extLst>
              <a:ext uri="{FF2B5EF4-FFF2-40B4-BE49-F238E27FC236}">
                <a16:creationId xmlns:a16="http://schemas.microsoft.com/office/drawing/2014/main" id="{30FD2586-FD61-4FC0-914B-100D071EE4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4" y="1859339"/>
            <a:ext cx="3096344" cy="1372243"/>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67</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5: Single Write UII/EPC</a:t>
            </a:r>
          </a:p>
        </p:txBody>
      </p:sp>
      <p:sp>
        <p:nvSpPr>
          <p:cNvPr id="15" name="Textfeld 14"/>
          <p:cNvSpPr txBox="1"/>
          <p:nvPr/>
        </p:nvSpPr>
        <p:spPr>
          <a:xfrm>
            <a:off x="3275856" y="1859340"/>
            <a:ext cx="5699592" cy="2123658"/>
          </a:xfrm>
          <a:prstGeom prst="rect">
            <a:avLst/>
          </a:prstGeom>
          <a:noFill/>
          <a:ln>
            <a:solidFill>
              <a:schemeClr val="tx2"/>
            </a:solidFill>
          </a:ln>
        </p:spPr>
        <p:txBody>
          <a:bodyPr wrap="square" rtlCol="0">
            <a:spAutoFit/>
          </a:bodyPr>
          <a:lstStyle/>
          <a:p>
            <a:r>
              <a:rPr lang="en-US" sz="1200" dirty="0"/>
              <a:t>Data carrier identified and UII/EPC written; number of data carriers identified during the execution of the single command</a:t>
            </a:r>
          </a:p>
          <a:p>
            <a:r>
              <a:rPr lang="en-US" sz="1200" dirty="0"/>
              <a:t>DB Head1Data.NumberTags.NumberTags[x]</a:t>
            </a:r>
          </a:p>
          <a:p>
            <a:r>
              <a:rPr lang="en-US" sz="1200" dirty="0"/>
              <a:t>NumberTags[0]...[3] 	</a:t>
            </a:r>
            <a:r>
              <a:rPr lang="en-US" sz="1200" dirty="0">
                <a:sym typeface="Wingdings" panose="05000000000000000000" pitchFamily="2" charset="2"/>
              </a:rPr>
              <a:t></a:t>
            </a:r>
            <a:r>
              <a:rPr lang="en-US" sz="1200" dirty="0"/>
              <a:t> Number of data carriers in ASCII</a:t>
            </a:r>
          </a:p>
          <a:p>
            <a:endParaRPr lang="en-US" sz="1200" dirty="0"/>
          </a:p>
          <a:p>
            <a:r>
              <a:rPr lang="en-US" sz="1200" dirty="0"/>
              <a:t>NumberTags[0]...[3] 	= 16#30303031 = "0001" = 1 data carrier</a:t>
            </a:r>
          </a:p>
          <a:p>
            <a:endParaRPr lang="en-US" sz="1200" dirty="0"/>
          </a:p>
          <a:p>
            <a:r>
              <a:rPr lang="en-US" sz="1200" dirty="0"/>
              <a:t>NumberTags[0]...[3] 	= 16#30303030 = "0000" = no data carrier</a:t>
            </a:r>
          </a:p>
          <a:p>
            <a:endParaRPr lang="en-US" sz="1200" dirty="0"/>
          </a:p>
          <a:p>
            <a:r>
              <a:rPr lang="en-US" sz="1200" dirty="0"/>
              <a:t>When executing a write access to the UII/EPC code of a data carrier, only one data carrier may be in the detection zone at any one time</a:t>
            </a:r>
          </a:p>
        </p:txBody>
      </p:sp>
      <p:sp>
        <p:nvSpPr>
          <p:cNvPr id="13" name="Rechteck 12"/>
          <p:cNvSpPr/>
          <p:nvPr/>
        </p:nvSpPr>
        <p:spPr>
          <a:xfrm>
            <a:off x="2555776" y="2288021"/>
            <a:ext cx="648072" cy="94356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4" action="ppaction://hlinksldjump" highlightClick="1"/>
            <a:extLst>
              <a:ext uri="{FF2B5EF4-FFF2-40B4-BE49-F238E27FC236}">
                <a16:creationId xmlns:a16="http://schemas.microsoft.com/office/drawing/2014/main" id="{33AF24CB-9F94-49F3-97EF-E01C38911F2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hteck 15">
            <a:extLst>
              <a:ext uri="{FF2B5EF4-FFF2-40B4-BE49-F238E27FC236}">
                <a16:creationId xmlns:a16="http://schemas.microsoft.com/office/drawing/2014/main" id="{2D3E70B9-C959-49B2-98EA-F927B283C180}"/>
              </a:ext>
            </a:extLst>
          </p:cNvPr>
          <p:cNvSpPr/>
          <p:nvPr/>
        </p:nvSpPr>
        <p:spPr>
          <a:xfrm>
            <a:off x="2555776" y="3798018"/>
            <a:ext cx="648072" cy="94356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015434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1B95E085-3342-46AA-930C-714F7D53A0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936" y="1878249"/>
            <a:ext cx="2256063" cy="4647104"/>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68</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5: Single Write UII/EPC</a:t>
            </a:r>
          </a:p>
        </p:txBody>
      </p:sp>
      <p:sp>
        <p:nvSpPr>
          <p:cNvPr id="15" name="Textfeld 14"/>
          <p:cNvSpPr txBox="1"/>
          <p:nvPr/>
        </p:nvSpPr>
        <p:spPr>
          <a:xfrm>
            <a:off x="2555776" y="1878249"/>
            <a:ext cx="6476754" cy="2308324"/>
          </a:xfrm>
          <a:prstGeom prst="rect">
            <a:avLst/>
          </a:prstGeom>
          <a:noFill/>
          <a:ln>
            <a:solidFill>
              <a:schemeClr val="tx2"/>
            </a:solidFill>
          </a:ln>
        </p:spPr>
        <p:txBody>
          <a:bodyPr wrap="square" rtlCol="0">
            <a:spAutoFit/>
          </a:bodyPr>
          <a:lstStyle/>
          <a:p>
            <a:r>
              <a:rPr lang="en-US" sz="1200" dirty="0"/>
              <a:t>Output data field: Single Program Special Fixcode command</a:t>
            </a:r>
          </a:p>
          <a:p>
            <a:r>
              <a:rPr lang="en-US" sz="1200" dirty="0"/>
              <a:t>OUTDATA.OUTDATA[x]</a:t>
            </a:r>
          </a:p>
          <a:p>
            <a:r>
              <a:rPr lang="en-US" sz="1200" dirty="0"/>
              <a:t>Output data field:</a:t>
            </a:r>
          </a:p>
          <a:p>
            <a:r>
              <a:rPr lang="en-US" sz="1200" dirty="0"/>
              <a:t>OUTDATA[0] </a:t>
            </a:r>
            <a:r>
              <a:rPr lang="en-US" sz="1200" dirty="0">
                <a:sym typeface="Wingdings" panose="05000000000000000000" pitchFamily="2" charset="2"/>
              </a:rPr>
              <a:t></a:t>
            </a:r>
            <a:r>
              <a:rPr lang="en-US" sz="1200" dirty="0"/>
              <a:t> Control Byte</a:t>
            </a:r>
          </a:p>
          <a:p>
            <a:r>
              <a:rPr lang="en-US" sz="1200" dirty="0"/>
              <a:t>OUTDATA[1] </a:t>
            </a:r>
            <a:r>
              <a:rPr lang="en-US" sz="1200" dirty="0">
                <a:sym typeface="Wingdings" panose="05000000000000000000" pitchFamily="2" charset="2"/>
              </a:rPr>
              <a:t></a:t>
            </a:r>
            <a:r>
              <a:rPr lang="en-US" sz="1200" dirty="0"/>
              <a:t> not used</a:t>
            </a:r>
          </a:p>
          <a:p>
            <a:r>
              <a:rPr lang="en-US" sz="1200" dirty="0"/>
              <a:t>OUTDATA[2] </a:t>
            </a:r>
            <a:r>
              <a:rPr lang="en-US" sz="1200" dirty="0">
                <a:sym typeface="Wingdings" panose="05000000000000000000" pitchFamily="2" charset="2"/>
              </a:rPr>
              <a:t></a:t>
            </a:r>
            <a:r>
              <a:rPr lang="en-US" sz="1200" dirty="0"/>
              <a:t> Command code; 16#0D = Single Program Special Fixcode</a:t>
            </a:r>
          </a:p>
          <a:p>
            <a:r>
              <a:rPr lang="en-US" sz="1200" dirty="0"/>
              <a:t>OUTDATA[3] </a:t>
            </a:r>
            <a:r>
              <a:rPr lang="en-US" sz="1200" dirty="0">
                <a:sym typeface="Wingdings" panose="05000000000000000000" pitchFamily="2" charset="2"/>
              </a:rPr>
              <a:t></a:t>
            </a:r>
            <a:r>
              <a:rPr lang="en-US" sz="1200" dirty="0"/>
              <a:t> not used</a:t>
            </a:r>
          </a:p>
          <a:p>
            <a:r>
              <a:rPr lang="en-US" sz="1200" dirty="0"/>
              <a:t>OUTDATA[4]...[5] </a:t>
            </a:r>
            <a:r>
              <a:rPr lang="en-US" sz="1200" dirty="0">
                <a:sym typeface="Wingdings" panose="05000000000000000000" pitchFamily="2" charset="2"/>
              </a:rPr>
              <a:t></a:t>
            </a:r>
            <a:r>
              <a:rPr lang="en-US" sz="1200" dirty="0"/>
              <a:t> not used</a:t>
            </a:r>
          </a:p>
          <a:p>
            <a:r>
              <a:rPr lang="en-US" sz="1200" dirty="0"/>
              <a:t>OUTDATA[6]...[7] </a:t>
            </a:r>
            <a:r>
              <a:rPr lang="en-US" sz="1200" dirty="0">
                <a:sym typeface="Wingdings" panose="05000000000000000000" pitchFamily="2" charset="2"/>
              </a:rPr>
              <a:t></a:t>
            </a:r>
            <a:r>
              <a:rPr lang="en-US" sz="1200" dirty="0"/>
              <a:t> Number of bytes (I_i_WordNumber)</a:t>
            </a:r>
          </a:p>
          <a:p>
            <a:r>
              <a:rPr lang="en-US" sz="1200" dirty="0"/>
              <a:t>OUTDATA[8]...[9] </a:t>
            </a:r>
            <a:r>
              <a:rPr lang="en-US" sz="1200" dirty="0">
                <a:sym typeface="Wingdings" panose="05000000000000000000" pitchFamily="2" charset="2"/>
              </a:rPr>
              <a:t></a:t>
            </a:r>
            <a:r>
              <a:rPr lang="en-US" sz="1200" dirty="0"/>
              <a:t> PC word</a:t>
            </a:r>
          </a:p>
          <a:p>
            <a:r>
              <a:rPr lang="en-US" sz="1200" dirty="0"/>
              <a:t>OUTDATA[10]...[21] </a:t>
            </a:r>
            <a:r>
              <a:rPr lang="en-US" sz="1200" dirty="0">
                <a:sym typeface="Wingdings" panose="05000000000000000000" pitchFamily="2" charset="2"/>
              </a:rPr>
              <a:t></a:t>
            </a:r>
            <a:r>
              <a:rPr lang="en-US" sz="1200" dirty="0"/>
              <a:t> UII/EPC Code</a:t>
            </a:r>
          </a:p>
          <a:p>
            <a:r>
              <a:rPr lang="en-US" sz="1200" dirty="0"/>
              <a:t>OUTDATA[22]...[x] </a:t>
            </a:r>
            <a:r>
              <a:rPr lang="en-US" sz="1200" dirty="0">
                <a:sym typeface="Wingdings" panose="05000000000000000000" pitchFamily="2" charset="2"/>
              </a:rPr>
              <a:t></a:t>
            </a:r>
            <a:r>
              <a:rPr lang="en-US" sz="1200" dirty="0"/>
              <a:t> not used</a:t>
            </a:r>
          </a:p>
        </p:txBody>
      </p:sp>
      <p:sp>
        <p:nvSpPr>
          <p:cNvPr id="13" name="Rechteck 12"/>
          <p:cNvSpPr/>
          <p:nvPr/>
        </p:nvSpPr>
        <p:spPr>
          <a:xfrm>
            <a:off x="1907704" y="2276872"/>
            <a:ext cx="504295" cy="409512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teraktive Schaltfläche: Zur Startseite wechseln 9">
            <a:hlinkClick r:id="rId3" action="ppaction://hlinksldjump" highlightClick="1"/>
            <a:extLst>
              <a:ext uri="{FF2B5EF4-FFF2-40B4-BE49-F238E27FC236}">
                <a16:creationId xmlns:a16="http://schemas.microsoft.com/office/drawing/2014/main" id="{E36E703F-3CD8-4EBA-A788-B86C30038B62}"/>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51675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327B5FF1-0E38-4C97-B2E9-7F446E1525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27638"/>
            <a:ext cx="8784000" cy="4693091"/>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69</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5: Single Write UII/EPC</a:t>
            </a:r>
          </a:p>
        </p:txBody>
      </p:sp>
      <p:sp>
        <p:nvSpPr>
          <p:cNvPr id="12" name="Rechteck 11">
            <a:extLst>
              <a:ext uri="{FF2B5EF4-FFF2-40B4-BE49-F238E27FC236}">
                <a16:creationId xmlns:a16="http://schemas.microsoft.com/office/drawing/2014/main" id="{84EB6058-94EE-45C7-B044-0D42F727F121}"/>
              </a:ext>
            </a:extLst>
          </p:cNvPr>
          <p:cNvSpPr/>
          <p:nvPr/>
        </p:nvSpPr>
        <p:spPr>
          <a:xfrm>
            <a:off x="415683" y="3650596"/>
            <a:ext cx="987966" cy="62583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a:extLst>
              <a:ext uri="{FF2B5EF4-FFF2-40B4-BE49-F238E27FC236}">
                <a16:creationId xmlns:a16="http://schemas.microsoft.com/office/drawing/2014/main" id="{F4F8E8F0-57DE-46C2-AC48-BCCE388010F9}"/>
              </a:ext>
            </a:extLst>
          </p:cNvPr>
          <p:cNvSpPr/>
          <p:nvPr/>
        </p:nvSpPr>
        <p:spPr>
          <a:xfrm>
            <a:off x="415683" y="4276431"/>
            <a:ext cx="1708045" cy="97186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6" name="Gerade Verbindung mit Pfeil 15">
            <a:extLst>
              <a:ext uri="{FF2B5EF4-FFF2-40B4-BE49-F238E27FC236}">
                <a16:creationId xmlns:a16="http://schemas.microsoft.com/office/drawing/2014/main" id="{DF0A29D8-6931-4021-8E18-8C0264A103AF}"/>
              </a:ext>
            </a:extLst>
          </p:cNvPr>
          <p:cNvCxnSpPr>
            <a:cxnSpLocks/>
          </p:cNvCxnSpPr>
          <p:nvPr/>
        </p:nvCxnSpPr>
        <p:spPr>
          <a:xfrm flipH="1">
            <a:off x="827584" y="2924944"/>
            <a:ext cx="504056"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Rechteck 16">
            <a:extLst>
              <a:ext uri="{FF2B5EF4-FFF2-40B4-BE49-F238E27FC236}">
                <a16:creationId xmlns:a16="http://schemas.microsoft.com/office/drawing/2014/main" id="{B5C3370A-329E-4A1D-8297-6E1193E86E7C}"/>
              </a:ext>
            </a:extLst>
          </p:cNvPr>
          <p:cNvSpPr/>
          <p:nvPr/>
        </p:nvSpPr>
        <p:spPr>
          <a:xfrm>
            <a:off x="4949737" y="2648984"/>
            <a:ext cx="773901" cy="171611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a:extLst>
              <a:ext uri="{FF2B5EF4-FFF2-40B4-BE49-F238E27FC236}">
                <a16:creationId xmlns:a16="http://schemas.microsoft.com/office/drawing/2014/main" id="{52A980EC-2F81-43C7-9C56-7079E26F80AD}"/>
              </a:ext>
            </a:extLst>
          </p:cNvPr>
          <p:cNvSpPr/>
          <p:nvPr/>
        </p:nvSpPr>
        <p:spPr>
          <a:xfrm>
            <a:off x="4029074" y="1837553"/>
            <a:ext cx="1623533" cy="55442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hteck 14">
            <a:extLst>
              <a:ext uri="{FF2B5EF4-FFF2-40B4-BE49-F238E27FC236}">
                <a16:creationId xmlns:a16="http://schemas.microsoft.com/office/drawing/2014/main" id="{B1E4AD9D-40CB-4A17-AF11-6ABE06684409}"/>
              </a:ext>
            </a:extLst>
          </p:cNvPr>
          <p:cNvSpPr/>
          <p:nvPr/>
        </p:nvSpPr>
        <p:spPr>
          <a:xfrm>
            <a:off x="1708251" y="2500836"/>
            <a:ext cx="648071" cy="3521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Interaktive Schaltfläche: Zur Startseite wechseln 18">
            <a:hlinkClick r:id="rId3" action="ppaction://hlinksldjump" highlightClick="1"/>
            <a:extLst>
              <a:ext uri="{FF2B5EF4-FFF2-40B4-BE49-F238E27FC236}">
                <a16:creationId xmlns:a16="http://schemas.microsoft.com/office/drawing/2014/main" id="{50044DFC-971B-480B-A55A-5A55109BF397}"/>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hteck 19">
            <a:extLst>
              <a:ext uri="{FF2B5EF4-FFF2-40B4-BE49-F238E27FC236}">
                <a16:creationId xmlns:a16="http://schemas.microsoft.com/office/drawing/2014/main" id="{633A5A55-FF4C-4BBF-89CE-0FFDFE5179AE}"/>
              </a:ext>
            </a:extLst>
          </p:cNvPr>
          <p:cNvSpPr/>
          <p:nvPr/>
        </p:nvSpPr>
        <p:spPr>
          <a:xfrm>
            <a:off x="5796135" y="2648985"/>
            <a:ext cx="666259" cy="13560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Rechteck 20">
            <a:extLst>
              <a:ext uri="{FF2B5EF4-FFF2-40B4-BE49-F238E27FC236}">
                <a16:creationId xmlns:a16="http://schemas.microsoft.com/office/drawing/2014/main" id="{D5EE5F82-8EF6-4782-8069-794DED006BEC}"/>
              </a:ext>
            </a:extLst>
          </p:cNvPr>
          <p:cNvSpPr/>
          <p:nvPr/>
        </p:nvSpPr>
        <p:spPr>
          <a:xfrm>
            <a:off x="7316909" y="2648985"/>
            <a:ext cx="720080" cy="193214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085487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7</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a:xfrm>
            <a:off x="180000" y="1512000"/>
            <a:ext cx="5472120" cy="1514000"/>
          </a:xfrm>
        </p:spPr>
        <p:txBody>
          <a:bodyPr/>
          <a:lstStyle/>
          <a:p>
            <a:pPr marL="0" indent="0">
              <a:buNone/>
            </a:pPr>
            <a:r>
              <a:rPr lang="en-US" dirty="0"/>
              <a:t>Link process data field input data</a:t>
            </a:r>
          </a:p>
          <a:p>
            <a:pPr marL="285750" indent="-285750">
              <a:buFont typeface="Arial" panose="020B0604020202020204" pitchFamily="34" charset="0"/>
              <a:buChar char="•"/>
            </a:pPr>
            <a:r>
              <a:rPr lang="en-US" sz="1400" b="0" dirty="0"/>
              <a:t>Activate Config Mode</a:t>
            </a:r>
          </a:p>
          <a:p>
            <a:pPr marL="285750" indent="-285750">
              <a:buFont typeface="Arial" panose="020B0604020202020204" pitchFamily="34" charset="0"/>
              <a:buChar char="•"/>
            </a:pPr>
            <a:r>
              <a:rPr lang="en-US" sz="1400" b="0" dirty="0"/>
              <a:t>Right-click on "IN_CH1" </a:t>
            </a:r>
            <a:r>
              <a:rPr lang="en-US" sz="1400" b="0" dirty="0">
                <a:sym typeface="Wingdings" panose="05000000000000000000" pitchFamily="2" charset="2"/>
              </a:rPr>
              <a:t></a:t>
            </a:r>
            <a:r>
              <a:rPr lang="en-US" sz="1400" b="0" dirty="0"/>
              <a:t> Change link </a:t>
            </a:r>
            <a:r>
              <a:rPr lang="en-US" sz="1400" b="0" dirty="0">
                <a:sym typeface="Wingdings" panose="05000000000000000000" pitchFamily="2" charset="2"/>
              </a:rPr>
              <a:t></a:t>
            </a:r>
            <a:r>
              <a:rPr lang="en-US" sz="1400" b="0" dirty="0"/>
              <a:t> Activate array mode </a:t>
            </a:r>
          </a:p>
          <a:p>
            <a:pPr marL="0" indent="0">
              <a:buNone/>
            </a:pPr>
            <a:r>
              <a:rPr lang="en-US" sz="1400" b="0" dirty="0">
                <a:sym typeface="Wingdings" panose="05000000000000000000" pitchFamily="2" charset="2"/>
              </a:rPr>
              <a:t>      </a:t>
            </a:r>
            <a:r>
              <a:rPr lang="en-US" sz="1400" b="0" dirty="0"/>
              <a:t> </a:t>
            </a:r>
            <a:r>
              <a:rPr lang="en-US" sz="1400" b="0" dirty="0" err="1"/>
              <a:t>GVL_IDENTControl.BUS_INPUT</a:t>
            </a:r>
            <a:r>
              <a:rPr lang="en-US" sz="1400" b="0" dirty="0"/>
              <a:t>[1] </a:t>
            </a:r>
            <a:r>
              <a:rPr lang="en-US" sz="1400" b="0" dirty="0">
                <a:sym typeface="Wingdings" panose="05000000000000000000" pitchFamily="2" charset="2"/>
              </a:rPr>
              <a:t></a:t>
            </a:r>
            <a:r>
              <a:rPr lang="en-US" sz="1400" b="0" dirty="0"/>
              <a:t> Link from byte 0 </a:t>
            </a:r>
          </a:p>
          <a:p>
            <a:pPr marL="0" indent="0">
              <a:buNone/>
            </a:pPr>
            <a:r>
              <a:rPr lang="en-US" sz="1400" b="0" dirty="0"/>
              <a:t>      to byte 63</a:t>
            </a:r>
          </a:p>
        </p:txBody>
      </p:sp>
      <p:sp>
        <p:nvSpPr>
          <p:cNvPr id="7" name="Interaktive Schaltfläche: Zur Startseite wechseln 6">
            <a:hlinkClick r:id="rId2" action="ppaction://hlinksldjump" highlightClick="1"/>
            <a:extLst>
              <a:ext uri="{FF2B5EF4-FFF2-40B4-BE49-F238E27FC236}">
                <a16:creationId xmlns:a16="http://schemas.microsoft.com/office/drawing/2014/main" id="{1B9FAED0-4D72-4AAC-8CC0-9AECE1E2D0CF}"/>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fik 9">
            <a:extLst>
              <a:ext uri="{FF2B5EF4-FFF2-40B4-BE49-F238E27FC236}">
                <a16:creationId xmlns:a16="http://schemas.microsoft.com/office/drawing/2014/main" id="{833C4438-D24A-475A-B471-2696D74017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697" y="3140967"/>
            <a:ext cx="2174733" cy="3422066"/>
          </a:xfrm>
          <a:prstGeom prst="rect">
            <a:avLst/>
          </a:prstGeom>
        </p:spPr>
      </p:pic>
      <p:pic>
        <p:nvPicPr>
          <p:cNvPr id="13" name="Grafik 12">
            <a:extLst>
              <a:ext uri="{FF2B5EF4-FFF2-40B4-BE49-F238E27FC236}">
                <a16:creationId xmlns:a16="http://schemas.microsoft.com/office/drawing/2014/main" id="{070534CD-386F-4404-A012-4E961C9AC7C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9752" y="3832001"/>
            <a:ext cx="3295297" cy="2731033"/>
          </a:xfrm>
          <a:prstGeom prst="rect">
            <a:avLst/>
          </a:prstGeom>
        </p:spPr>
      </p:pic>
      <p:pic>
        <p:nvPicPr>
          <p:cNvPr id="16" name="Grafik 15">
            <a:extLst>
              <a:ext uri="{FF2B5EF4-FFF2-40B4-BE49-F238E27FC236}">
                <a16:creationId xmlns:a16="http://schemas.microsoft.com/office/drawing/2014/main" id="{68CBF7ED-9774-440B-993B-1DDB856B141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24128" y="1512000"/>
            <a:ext cx="3316421" cy="2496342"/>
          </a:xfrm>
          <a:prstGeom prst="rect">
            <a:avLst/>
          </a:prstGeom>
        </p:spPr>
      </p:pic>
      <p:pic>
        <p:nvPicPr>
          <p:cNvPr id="18" name="Grafik 17">
            <a:extLst>
              <a:ext uri="{FF2B5EF4-FFF2-40B4-BE49-F238E27FC236}">
                <a16:creationId xmlns:a16="http://schemas.microsoft.com/office/drawing/2014/main" id="{02E4DD52-6862-4CBB-9F9C-E4E95C0999C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24128" y="4062360"/>
            <a:ext cx="3322175" cy="2500673"/>
          </a:xfrm>
          <a:prstGeom prst="rect">
            <a:avLst/>
          </a:prstGeom>
        </p:spPr>
      </p:pic>
      <p:cxnSp>
        <p:nvCxnSpPr>
          <p:cNvPr id="26" name="Gerade Verbindung mit Pfeil 25">
            <a:extLst>
              <a:ext uri="{FF2B5EF4-FFF2-40B4-BE49-F238E27FC236}">
                <a16:creationId xmlns:a16="http://schemas.microsoft.com/office/drawing/2014/main" id="{A031BCCA-0863-409B-8480-D242BDF128CD}"/>
              </a:ext>
            </a:extLst>
          </p:cNvPr>
          <p:cNvCxnSpPr>
            <a:cxnSpLocks/>
          </p:cNvCxnSpPr>
          <p:nvPr/>
        </p:nvCxnSpPr>
        <p:spPr>
          <a:xfrm flipH="1" flipV="1">
            <a:off x="1185063" y="3573016"/>
            <a:ext cx="288032" cy="36003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Gerade Verbindung mit Pfeil 26">
            <a:extLst>
              <a:ext uri="{FF2B5EF4-FFF2-40B4-BE49-F238E27FC236}">
                <a16:creationId xmlns:a16="http://schemas.microsoft.com/office/drawing/2014/main" id="{D58A2FA5-A049-4267-80C8-BAD064094D5B}"/>
              </a:ext>
            </a:extLst>
          </p:cNvPr>
          <p:cNvCxnSpPr>
            <a:cxnSpLocks/>
          </p:cNvCxnSpPr>
          <p:nvPr/>
        </p:nvCxnSpPr>
        <p:spPr>
          <a:xfrm flipH="1" flipV="1">
            <a:off x="1619672" y="5589240"/>
            <a:ext cx="288032" cy="36003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Gerade Verbindung mit Pfeil 27">
            <a:extLst>
              <a:ext uri="{FF2B5EF4-FFF2-40B4-BE49-F238E27FC236}">
                <a16:creationId xmlns:a16="http://schemas.microsoft.com/office/drawing/2014/main" id="{67ABF0B2-6B24-4C48-BB1B-7939D7B642CC}"/>
              </a:ext>
            </a:extLst>
          </p:cNvPr>
          <p:cNvCxnSpPr>
            <a:cxnSpLocks/>
          </p:cNvCxnSpPr>
          <p:nvPr/>
        </p:nvCxnSpPr>
        <p:spPr>
          <a:xfrm>
            <a:off x="180000" y="5346000"/>
            <a:ext cx="258563" cy="17123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Gerade Verbindung mit Pfeil 28">
            <a:extLst>
              <a:ext uri="{FF2B5EF4-FFF2-40B4-BE49-F238E27FC236}">
                <a16:creationId xmlns:a16="http://schemas.microsoft.com/office/drawing/2014/main" id="{9F28D56A-FF6C-4B7F-92F4-0FC502105998}"/>
              </a:ext>
            </a:extLst>
          </p:cNvPr>
          <p:cNvCxnSpPr>
            <a:cxnSpLocks/>
          </p:cNvCxnSpPr>
          <p:nvPr/>
        </p:nvCxnSpPr>
        <p:spPr>
          <a:xfrm flipH="1">
            <a:off x="3729415" y="4365104"/>
            <a:ext cx="254410" cy="23312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Gerade Verbindung mit Pfeil 30">
            <a:extLst>
              <a:ext uri="{FF2B5EF4-FFF2-40B4-BE49-F238E27FC236}">
                <a16:creationId xmlns:a16="http://schemas.microsoft.com/office/drawing/2014/main" id="{B282CE8D-700D-410F-A6CE-D5781DFA4923}"/>
              </a:ext>
            </a:extLst>
          </p:cNvPr>
          <p:cNvCxnSpPr>
            <a:cxnSpLocks/>
          </p:cNvCxnSpPr>
          <p:nvPr/>
        </p:nvCxnSpPr>
        <p:spPr>
          <a:xfrm flipV="1">
            <a:off x="4394362" y="5517233"/>
            <a:ext cx="393662" cy="18327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3" name="Rechteck 32">
            <a:extLst>
              <a:ext uri="{FF2B5EF4-FFF2-40B4-BE49-F238E27FC236}">
                <a16:creationId xmlns:a16="http://schemas.microsoft.com/office/drawing/2014/main" id="{AE67596B-0DE4-4F1D-AF29-6F7C8BBD30AC}"/>
              </a:ext>
            </a:extLst>
          </p:cNvPr>
          <p:cNvSpPr/>
          <p:nvPr/>
        </p:nvSpPr>
        <p:spPr>
          <a:xfrm>
            <a:off x="5940152" y="2060849"/>
            <a:ext cx="2088232" cy="187220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 name="Rechteck 33">
            <a:extLst>
              <a:ext uri="{FF2B5EF4-FFF2-40B4-BE49-F238E27FC236}">
                <a16:creationId xmlns:a16="http://schemas.microsoft.com/office/drawing/2014/main" id="{E104FC84-2C6E-4C2D-AC3B-B62E96BDB7C1}"/>
              </a:ext>
            </a:extLst>
          </p:cNvPr>
          <p:cNvSpPr/>
          <p:nvPr/>
        </p:nvSpPr>
        <p:spPr>
          <a:xfrm>
            <a:off x="5940152" y="4409897"/>
            <a:ext cx="2088232" cy="187220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337048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4233CAE8-3B35-40AB-8280-F52CDADA7E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549" y="1837553"/>
            <a:ext cx="8771238" cy="4714948"/>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70</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5: Single Write UII/EPC</a:t>
            </a:r>
          </a:p>
        </p:txBody>
      </p:sp>
      <p:sp>
        <p:nvSpPr>
          <p:cNvPr id="12" name="Rechteck 11">
            <a:extLst>
              <a:ext uri="{FF2B5EF4-FFF2-40B4-BE49-F238E27FC236}">
                <a16:creationId xmlns:a16="http://schemas.microsoft.com/office/drawing/2014/main" id="{84EB6058-94EE-45C7-B044-0D42F727F121}"/>
              </a:ext>
            </a:extLst>
          </p:cNvPr>
          <p:cNvSpPr/>
          <p:nvPr/>
        </p:nvSpPr>
        <p:spPr>
          <a:xfrm>
            <a:off x="415683" y="3650596"/>
            <a:ext cx="987966" cy="62583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a:extLst>
              <a:ext uri="{FF2B5EF4-FFF2-40B4-BE49-F238E27FC236}">
                <a16:creationId xmlns:a16="http://schemas.microsoft.com/office/drawing/2014/main" id="{F4F8E8F0-57DE-46C2-AC48-BCCE388010F9}"/>
              </a:ext>
            </a:extLst>
          </p:cNvPr>
          <p:cNvSpPr/>
          <p:nvPr/>
        </p:nvSpPr>
        <p:spPr>
          <a:xfrm>
            <a:off x="415683" y="4276431"/>
            <a:ext cx="1708045" cy="97186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6" name="Gerade Verbindung mit Pfeil 15">
            <a:extLst>
              <a:ext uri="{FF2B5EF4-FFF2-40B4-BE49-F238E27FC236}">
                <a16:creationId xmlns:a16="http://schemas.microsoft.com/office/drawing/2014/main" id="{DF0A29D8-6931-4021-8E18-8C0264A103AF}"/>
              </a:ext>
            </a:extLst>
          </p:cNvPr>
          <p:cNvCxnSpPr>
            <a:cxnSpLocks/>
          </p:cNvCxnSpPr>
          <p:nvPr/>
        </p:nvCxnSpPr>
        <p:spPr>
          <a:xfrm flipH="1">
            <a:off x="827584" y="2924944"/>
            <a:ext cx="504056"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Rechteck 16">
            <a:extLst>
              <a:ext uri="{FF2B5EF4-FFF2-40B4-BE49-F238E27FC236}">
                <a16:creationId xmlns:a16="http://schemas.microsoft.com/office/drawing/2014/main" id="{B5C3370A-329E-4A1D-8297-6E1193E86E7C}"/>
              </a:ext>
            </a:extLst>
          </p:cNvPr>
          <p:cNvSpPr/>
          <p:nvPr/>
        </p:nvSpPr>
        <p:spPr>
          <a:xfrm>
            <a:off x="4949737" y="2648984"/>
            <a:ext cx="773901" cy="171611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a:extLst>
              <a:ext uri="{FF2B5EF4-FFF2-40B4-BE49-F238E27FC236}">
                <a16:creationId xmlns:a16="http://schemas.microsoft.com/office/drawing/2014/main" id="{52A980EC-2F81-43C7-9C56-7079E26F80AD}"/>
              </a:ext>
            </a:extLst>
          </p:cNvPr>
          <p:cNvSpPr/>
          <p:nvPr/>
        </p:nvSpPr>
        <p:spPr>
          <a:xfrm>
            <a:off x="4029074" y="1837553"/>
            <a:ext cx="1623533" cy="55442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hteck 14">
            <a:extLst>
              <a:ext uri="{FF2B5EF4-FFF2-40B4-BE49-F238E27FC236}">
                <a16:creationId xmlns:a16="http://schemas.microsoft.com/office/drawing/2014/main" id="{B1E4AD9D-40CB-4A17-AF11-6ABE06684409}"/>
              </a:ext>
            </a:extLst>
          </p:cNvPr>
          <p:cNvSpPr/>
          <p:nvPr/>
        </p:nvSpPr>
        <p:spPr>
          <a:xfrm>
            <a:off x="1708251" y="2500836"/>
            <a:ext cx="648071" cy="3521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Interaktive Schaltfläche: Zur Startseite wechseln 18">
            <a:hlinkClick r:id="rId3" action="ppaction://hlinksldjump" highlightClick="1"/>
            <a:extLst>
              <a:ext uri="{FF2B5EF4-FFF2-40B4-BE49-F238E27FC236}">
                <a16:creationId xmlns:a16="http://schemas.microsoft.com/office/drawing/2014/main" id="{50044DFC-971B-480B-A55A-5A55109BF397}"/>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hteck 19">
            <a:extLst>
              <a:ext uri="{FF2B5EF4-FFF2-40B4-BE49-F238E27FC236}">
                <a16:creationId xmlns:a16="http://schemas.microsoft.com/office/drawing/2014/main" id="{633A5A55-FF4C-4BBF-89CE-0FFDFE5179AE}"/>
              </a:ext>
            </a:extLst>
          </p:cNvPr>
          <p:cNvSpPr/>
          <p:nvPr/>
        </p:nvSpPr>
        <p:spPr>
          <a:xfrm>
            <a:off x="5796135" y="2648985"/>
            <a:ext cx="666259" cy="63599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88774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71</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6: Single Write Words</a:t>
            </a:r>
          </a:p>
          <a:p>
            <a:pPr marL="285750" indent="-285750">
              <a:buFont typeface="Arial" panose="020B0604020202020204" pitchFamily="34" charset="0"/>
              <a:buChar char="•"/>
            </a:pPr>
            <a:r>
              <a:rPr lang="en-US" sz="1200" b="0" dirty="0"/>
              <a:t>Single write attempt to the user data area (User Memory) of a data carrier; access to 2-byte data blocks</a:t>
            </a:r>
          </a:p>
          <a:p>
            <a:pPr marL="285750" indent="-285750">
              <a:buFont typeface="Arial" panose="020B0604020202020204" pitchFamily="34" charset="0"/>
              <a:buChar char="•"/>
            </a:pPr>
            <a:r>
              <a:rPr lang="en-US" sz="1200" b="0" dirty="0"/>
              <a:t>I_b_UserMemory_UID := False and I_b_EPC := False and I_b_SingleEnhanced := False</a:t>
            </a:r>
          </a:p>
          <a:p>
            <a:pPr marL="285750" indent="-285750">
              <a:buFont typeface="Arial" panose="020B0604020202020204" pitchFamily="34" charset="0"/>
              <a:buChar char="•"/>
            </a:pPr>
            <a:r>
              <a:rPr lang="en-US" sz="1200" b="0" dirty="0"/>
              <a:t>I_w_StartAddress := 16#0000 (variable) and I_i_WordNumber := 4 (variable)</a:t>
            </a:r>
          </a:p>
          <a:p>
            <a:pPr marL="285750" indent="-285750">
              <a:buFont typeface="Arial" panose="020B0604020202020204" pitchFamily="34" charset="0"/>
              <a:buChar char="•"/>
            </a:pPr>
            <a:r>
              <a:rPr lang="en-US" sz="1200" b="0" dirty="0"/>
              <a:t>Set write data in WriteData; start by positive edge on I_b_StartWrite</a:t>
            </a:r>
          </a:p>
          <a:p>
            <a:pPr marL="285750" indent="-285750">
              <a:buFont typeface="Arial" panose="020B0604020202020204" pitchFamily="34" charset="0"/>
              <a:buChar char="•"/>
            </a:pPr>
            <a:r>
              <a:rPr lang="en-US" sz="1200" b="0" dirty="0"/>
              <a:t>Receipt of new data is signaled via signal change 0 </a:t>
            </a:r>
            <a:r>
              <a:rPr lang="en-US" sz="1200" b="0" dirty="0">
                <a:sym typeface="Wingdings" panose="05000000000000000000" pitchFamily="2" charset="2"/>
              </a:rPr>
              <a:t></a:t>
            </a:r>
            <a:r>
              <a:rPr lang="en-US" sz="1200" b="0" dirty="0"/>
              <a:t> 1 at IO_b_NewData</a:t>
            </a:r>
          </a:p>
          <a:p>
            <a:pPr marL="285750" indent="-285750">
              <a:buFont typeface="Arial" panose="020B0604020202020204" pitchFamily="34" charset="0"/>
              <a:buChar char="•"/>
            </a:pPr>
            <a:r>
              <a:rPr lang="en-US" sz="1200" b="0" dirty="0"/>
              <a:t>Reset of IO_b_NewData by the user</a:t>
            </a:r>
          </a:p>
        </p:txBody>
      </p:sp>
      <p:sp>
        <p:nvSpPr>
          <p:cNvPr id="17" name="Interaktive Schaltfläche: Zur Startseite wechseln 16">
            <a:hlinkClick r:id="rId2" action="ppaction://hlinksldjump" highlightClick="1"/>
            <a:extLst>
              <a:ext uri="{FF2B5EF4-FFF2-40B4-BE49-F238E27FC236}">
                <a16:creationId xmlns:a16="http://schemas.microsoft.com/office/drawing/2014/main" id="{37DF428A-CB02-4D58-A23D-B548AFFF03C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feld 18">
            <a:extLst>
              <a:ext uri="{FF2B5EF4-FFF2-40B4-BE49-F238E27FC236}">
                <a16:creationId xmlns:a16="http://schemas.microsoft.com/office/drawing/2014/main" id="{EF1E601B-91BE-4FEE-8336-1B321F19AA7E}"/>
              </a:ext>
            </a:extLst>
          </p:cNvPr>
          <p:cNvSpPr txBox="1"/>
          <p:nvPr/>
        </p:nvSpPr>
        <p:spPr>
          <a:xfrm>
            <a:off x="4539929" y="3356992"/>
            <a:ext cx="4424071" cy="1596197"/>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Write successful, user memory programmed; no transfer of additional information; command completed:</a:t>
            </a:r>
          </a:p>
          <a:p>
            <a:pPr defTabSz="360000"/>
            <a:r>
              <a:rPr lang="en-US" sz="900" dirty="0">
                <a:solidFill>
                  <a:schemeClr val="tx2"/>
                </a:solidFill>
                <a:sym typeface="Wingdings" panose="05000000000000000000" pitchFamily="2" charset="2"/>
              </a:rPr>
              <a:t>I_b_SingleEnhanced 	:= False (one-time command)</a:t>
            </a:r>
            <a:endParaRPr lang="en-US" sz="900" dirty="0">
              <a:solidFill>
                <a:schemeClr val="tx2"/>
              </a:solidFill>
            </a:endParaRPr>
          </a:p>
          <a:p>
            <a:pPr defTabSz="360000"/>
            <a:r>
              <a:rPr lang="en-US" sz="900" dirty="0">
                <a:solidFill>
                  <a:schemeClr val="tx2"/>
                </a:solidFill>
              </a:rPr>
              <a:t>I_b_UserMemory_UID 	:= False (access to User Memory)</a:t>
            </a:r>
          </a:p>
          <a:p>
            <a:pPr defTabSz="360000"/>
            <a:r>
              <a:rPr lang="en-US" sz="900" dirty="0">
                <a:solidFill>
                  <a:schemeClr val="tx2"/>
                </a:solidFill>
                <a:sym typeface="Wingdings" panose="05000000000000000000" pitchFamily="2" charset="2"/>
              </a:rPr>
              <a:t>I_b_EPC 			:= False (not relevant)</a:t>
            </a:r>
          </a:p>
          <a:p>
            <a:pPr defTabSz="360000"/>
            <a:r>
              <a:rPr lang="en-US" sz="900" dirty="0">
                <a:solidFill>
                  <a:schemeClr val="tx2"/>
                </a:solidFill>
                <a:sym typeface="Wingdings" panose="05000000000000000000" pitchFamily="2" charset="2"/>
              </a:rPr>
              <a:t>I_b_StartWrite 		:= True (Start write process with positive edge)</a:t>
            </a:r>
          </a:p>
          <a:p>
            <a:pPr defTabSz="360000"/>
            <a:r>
              <a:rPr lang="en-US" sz="900" dirty="0">
                <a:solidFill>
                  <a:schemeClr val="tx2"/>
                </a:solidFill>
                <a:sym typeface="Wingdings" panose="05000000000000000000" pitchFamily="2" charset="2"/>
              </a:rPr>
              <a:t>O_b_Busy			= False (no command active)</a:t>
            </a:r>
          </a:p>
          <a:p>
            <a:pPr defTabSz="360000"/>
            <a:r>
              <a:rPr lang="en-US" sz="900" dirty="0">
                <a:solidFill>
                  <a:schemeClr val="tx2"/>
                </a:solidFill>
                <a:sym typeface="Wingdings" panose="05000000000000000000" pitchFamily="2" charset="2"/>
              </a:rPr>
              <a:t>O_b_Done 			= True</a:t>
            </a:r>
          </a:p>
          <a:p>
            <a:pPr defTabSz="360000"/>
            <a:r>
              <a:rPr lang="en-US" sz="900" dirty="0">
                <a:solidFill>
                  <a:schemeClr val="tx2"/>
                </a:solidFill>
                <a:sym typeface="Wingdings" panose="05000000000000000000" pitchFamily="2" charset="2"/>
              </a:rPr>
              <a:t>O_b_Finish 			= True</a:t>
            </a:r>
          </a:p>
          <a:p>
            <a:pPr defTabSz="360000"/>
            <a:r>
              <a:rPr lang="en-US" sz="900" dirty="0">
                <a:solidFill>
                  <a:schemeClr val="tx2"/>
                </a:solidFill>
                <a:sym typeface="Wingdings" panose="05000000000000000000" pitchFamily="2" charset="2"/>
              </a:rPr>
              <a:t>O_b_NoDataCarrier		= False</a:t>
            </a:r>
          </a:p>
          <a:p>
            <a:pPr defTabSz="360000"/>
            <a:r>
              <a:rPr lang="en-US" sz="900" dirty="0" err="1">
                <a:solidFill>
                  <a:schemeClr val="tx2"/>
                </a:solidFill>
                <a:sym typeface="Wingdings" panose="05000000000000000000" pitchFamily="2" charset="2"/>
              </a:rPr>
              <a:t>O_b_Error</a:t>
            </a:r>
            <a:r>
              <a:rPr lang="en-US" sz="900" dirty="0">
                <a:solidFill>
                  <a:schemeClr val="tx2"/>
                </a:solidFill>
                <a:sym typeface="Wingdings" panose="05000000000000000000" pitchFamily="2" charset="2"/>
              </a:rPr>
              <a:t>			= False</a:t>
            </a:r>
          </a:p>
        </p:txBody>
      </p:sp>
      <p:pic>
        <p:nvPicPr>
          <p:cNvPr id="8" name="Grafik 7">
            <a:extLst>
              <a:ext uri="{FF2B5EF4-FFF2-40B4-BE49-F238E27FC236}">
                <a16:creationId xmlns:a16="http://schemas.microsoft.com/office/drawing/2014/main" id="{2DB65197-4746-4659-8B9D-E0763D1D64FB}"/>
              </a:ext>
            </a:extLst>
          </p:cNvPr>
          <p:cNvPicPr>
            <a:picLocks noChangeAspect="1"/>
          </p:cNvPicPr>
          <p:nvPr/>
        </p:nvPicPr>
        <p:blipFill rotWithShape="1">
          <a:blip r:embed="rId3">
            <a:extLst>
              <a:ext uri="{28A0092B-C50C-407E-A947-70E740481C1C}">
                <a14:useLocalDpi xmlns:a14="http://schemas.microsoft.com/office/drawing/2010/main" val="0"/>
              </a:ext>
            </a:extLst>
          </a:blip>
          <a:srcRect t="14001"/>
          <a:stretch/>
        </p:blipFill>
        <p:spPr>
          <a:xfrm>
            <a:off x="165845" y="3356992"/>
            <a:ext cx="4320000" cy="2224869"/>
          </a:xfrm>
          <a:prstGeom prst="rect">
            <a:avLst/>
          </a:prstGeom>
        </p:spPr>
      </p:pic>
      <p:sp>
        <p:nvSpPr>
          <p:cNvPr id="20" name="Textfeld 19">
            <a:extLst>
              <a:ext uri="{FF2B5EF4-FFF2-40B4-BE49-F238E27FC236}">
                <a16:creationId xmlns:a16="http://schemas.microsoft.com/office/drawing/2014/main" id="{1E5FF2A3-57EF-4ACA-955D-0330C637B98B}"/>
              </a:ext>
            </a:extLst>
          </p:cNvPr>
          <p:cNvSpPr txBox="1"/>
          <p:nvPr/>
        </p:nvSpPr>
        <p:spPr>
          <a:xfrm>
            <a:off x="6797576" y="5012720"/>
            <a:ext cx="1980862" cy="10421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End write process:</a:t>
            </a:r>
          </a:p>
          <a:p>
            <a:r>
              <a:rPr lang="en-US" sz="900" dirty="0">
                <a:solidFill>
                  <a:schemeClr val="tx2"/>
                </a:solidFill>
              </a:rPr>
              <a:t>Busy 	= False</a:t>
            </a:r>
          </a:p>
          <a:p>
            <a:r>
              <a:rPr lang="en-US" sz="900" dirty="0">
                <a:solidFill>
                  <a:schemeClr val="tx2"/>
                </a:solidFill>
              </a:rPr>
              <a:t>Done 	= True</a:t>
            </a:r>
          </a:p>
          <a:p>
            <a:r>
              <a:rPr lang="en-US" sz="900" dirty="0">
                <a:solidFill>
                  <a:schemeClr val="tx2"/>
                </a:solidFill>
              </a:rPr>
              <a:t>Finish	= True</a:t>
            </a:r>
          </a:p>
          <a:p>
            <a:r>
              <a:rPr lang="en-US" sz="900" dirty="0">
                <a:solidFill>
                  <a:schemeClr val="tx2"/>
                </a:solidFill>
              </a:rPr>
              <a:t>NoDataCarrier 	= False</a:t>
            </a:r>
          </a:p>
          <a:p>
            <a:r>
              <a:rPr lang="en-US" sz="900" dirty="0">
                <a:solidFill>
                  <a:schemeClr val="tx2"/>
                </a:solidFill>
              </a:rPr>
              <a:t>Status 	= 16#0F</a:t>
            </a:r>
          </a:p>
          <a:p>
            <a:r>
              <a:rPr lang="en-US" sz="900" dirty="0">
                <a:solidFill>
                  <a:schemeClr val="tx2"/>
                </a:solidFill>
              </a:rPr>
              <a:t>NewData 	= True (0 </a:t>
            </a:r>
            <a:r>
              <a:rPr lang="en-US" sz="900" dirty="0">
                <a:solidFill>
                  <a:schemeClr val="tx2"/>
                </a:solidFill>
                <a:sym typeface="Wingdings" panose="05000000000000000000" pitchFamily="2" charset="2"/>
              </a:rPr>
              <a:t> 1</a:t>
            </a:r>
            <a:r>
              <a:rPr lang="de-DE" sz="900" dirty="0">
                <a:solidFill>
                  <a:schemeClr val="tx2"/>
                </a:solidFill>
                <a:sym typeface="Wingdings" panose="05000000000000000000" pitchFamily="2" charset="2"/>
              </a:rPr>
              <a:t>)</a:t>
            </a:r>
            <a:endParaRPr lang="de-DE" sz="900" dirty="0">
              <a:solidFill>
                <a:schemeClr val="tx2"/>
              </a:solidFill>
            </a:endParaRPr>
          </a:p>
        </p:txBody>
      </p:sp>
      <p:sp>
        <p:nvSpPr>
          <p:cNvPr id="21" name="Textfeld 20">
            <a:extLst>
              <a:ext uri="{FF2B5EF4-FFF2-40B4-BE49-F238E27FC236}">
                <a16:creationId xmlns:a16="http://schemas.microsoft.com/office/drawing/2014/main" id="{47B7FA89-CF43-47F9-816C-D08AAF9C4866}"/>
              </a:ext>
            </a:extLst>
          </p:cNvPr>
          <p:cNvSpPr txBox="1"/>
          <p:nvPr/>
        </p:nvSpPr>
        <p:spPr>
          <a:xfrm>
            <a:off x="156147" y="5787301"/>
            <a:ext cx="1467045" cy="765200"/>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Start write process:</a:t>
            </a:r>
          </a:p>
          <a:p>
            <a:r>
              <a:rPr lang="en-US" sz="900" dirty="0">
                <a:solidFill>
                  <a:schemeClr val="tx2"/>
                </a:solidFill>
              </a:rPr>
              <a:t>SingleEnhanced 	:= False</a:t>
            </a:r>
          </a:p>
          <a:p>
            <a:r>
              <a:rPr lang="en-US" sz="900" dirty="0">
                <a:solidFill>
                  <a:schemeClr val="tx2"/>
                </a:solidFill>
              </a:rPr>
              <a:t>User_UID 	:= False</a:t>
            </a:r>
          </a:p>
          <a:p>
            <a:r>
              <a:rPr lang="en-US" sz="900" dirty="0">
                <a:solidFill>
                  <a:schemeClr val="tx2"/>
                </a:solidFill>
              </a:rPr>
              <a:t>EPC 	:= False</a:t>
            </a:r>
          </a:p>
          <a:p>
            <a:r>
              <a:rPr lang="en-US" sz="900" dirty="0">
                <a:solidFill>
                  <a:schemeClr val="tx2"/>
                </a:solidFill>
              </a:rPr>
              <a:t>StartWrite 	:= True</a:t>
            </a:r>
          </a:p>
        </p:txBody>
      </p:sp>
      <p:sp>
        <p:nvSpPr>
          <p:cNvPr id="22" name="Textfeld 21">
            <a:extLst>
              <a:ext uri="{FF2B5EF4-FFF2-40B4-BE49-F238E27FC236}">
                <a16:creationId xmlns:a16="http://schemas.microsoft.com/office/drawing/2014/main" id="{FFD4E7D5-3A19-4D6F-8711-3B9CB2444E53}"/>
              </a:ext>
            </a:extLst>
          </p:cNvPr>
          <p:cNvSpPr txBox="1"/>
          <p:nvPr/>
        </p:nvSpPr>
        <p:spPr>
          <a:xfrm>
            <a:off x="4572000" y="5509401"/>
            <a:ext cx="1980862" cy="10421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Receive of read in data Tag A:</a:t>
            </a:r>
          </a:p>
          <a:p>
            <a:r>
              <a:rPr lang="en-US" sz="900" dirty="0">
                <a:solidFill>
                  <a:schemeClr val="tx2"/>
                </a:solidFill>
              </a:rPr>
              <a:t>Busy 	= True</a:t>
            </a:r>
          </a:p>
          <a:p>
            <a:r>
              <a:rPr lang="en-US" sz="900" dirty="0">
                <a:solidFill>
                  <a:schemeClr val="tx2"/>
                </a:solidFill>
              </a:rPr>
              <a:t>Done 	= True</a:t>
            </a:r>
          </a:p>
          <a:p>
            <a:r>
              <a:rPr lang="en-US" sz="900" dirty="0">
                <a:solidFill>
                  <a:schemeClr val="tx2"/>
                </a:solidFill>
              </a:rPr>
              <a:t>Finish	= False</a:t>
            </a:r>
          </a:p>
          <a:p>
            <a:r>
              <a:rPr lang="en-US" sz="900" dirty="0">
                <a:solidFill>
                  <a:schemeClr val="tx2"/>
                </a:solidFill>
              </a:rPr>
              <a:t>NoDataCarrier 	= False</a:t>
            </a:r>
          </a:p>
          <a:p>
            <a:r>
              <a:rPr lang="en-US" sz="900" dirty="0">
                <a:solidFill>
                  <a:schemeClr val="tx2"/>
                </a:solidFill>
              </a:rPr>
              <a:t>Status 	= 16#00</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cxnSp>
        <p:nvCxnSpPr>
          <p:cNvPr id="14" name="Gerade Verbindung mit Pfeil 13"/>
          <p:cNvCxnSpPr>
            <a:cxnSpLocks/>
            <a:stCxn id="21" idx="0"/>
          </p:cNvCxnSpPr>
          <p:nvPr/>
        </p:nvCxnSpPr>
        <p:spPr>
          <a:xfrm flipV="1">
            <a:off x="889670" y="4221088"/>
            <a:ext cx="946026" cy="156621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Gerade Verbindung mit Pfeil 23">
            <a:extLst>
              <a:ext uri="{FF2B5EF4-FFF2-40B4-BE49-F238E27FC236}">
                <a16:creationId xmlns:a16="http://schemas.microsoft.com/office/drawing/2014/main" id="{F6D9776D-F288-46DC-92A9-2C684C37F1D0}"/>
              </a:ext>
            </a:extLst>
          </p:cNvPr>
          <p:cNvCxnSpPr>
            <a:cxnSpLocks/>
            <a:stCxn id="22" idx="1"/>
          </p:cNvCxnSpPr>
          <p:nvPr/>
        </p:nvCxnSpPr>
        <p:spPr>
          <a:xfrm flipH="1" flipV="1">
            <a:off x="2699792" y="5445224"/>
            <a:ext cx="1872208" cy="58527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Gerade Verbindung mit Pfeil 27">
            <a:extLst>
              <a:ext uri="{FF2B5EF4-FFF2-40B4-BE49-F238E27FC236}">
                <a16:creationId xmlns:a16="http://schemas.microsoft.com/office/drawing/2014/main" id="{7E479A64-0EDC-4BD9-A392-02326C852586}"/>
              </a:ext>
            </a:extLst>
          </p:cNvPr>
          <p:cNvCxnSpPr>
            <a:cxnSpLocks/>
            <a:stCxn id="22" idx="1"/>
          </p:cNvCxnSpPr>
          <p:nvPr/>
        </p:nvCxnSpPr>
        <p:spPr>
          <a:xfrm flipH="1" flipV="1">
            <a:off x="2699792" y="4725145"/>
            <a:ext cx="1872208" cy="130535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Gerade Verbindung mit Pfeil 30">
            <a:extLst>
              <a:ext uri="{FF2B5EF4-FFF2-40B4-BE49-F238E27FC236}">
                <a16:creationId xmlns:a16="http://schemas.microsoft.com/office/drawing/2014/main" id="{CCD729B1-2E3C-47FC-B074-A51B8DF2B837}"/>
              </a:ext>
            </a:extLst>
          </p:cNvPr>
          <p:cNvCxnSpPr>
            <a:cxnSpLocks/>
            <a:stCxn id="20" idx="1"/>
          </p:cNvCxnSpPr>
          <p:nvPr/>
        </p:nvCxnSpPr>
        <p:spPr>
          <a:xfrm flipH="1" flipV="1">
            <a:off x="4139952" y="4953189"/>
            <a:ext cx="2657624" cy="58063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Gerade Verbindung mit Pfeil 33">
            <a:extLst>
              <a:ext uri="{FF2B5EF4-FFF2-40B4-BE49-F238E27FC236}">
                <a16:creationId xmlns:a16="http://schemas.microsoft.com/office/drawing/2014/main" id="{E672D7FD-C818-4C46-B6D4-6BCD9F187F7B}"/>
              </a:ext>
            </a:extLst>
          </p:cNvPr>
          <p:cNvCxnSpPr>
            <a:cxnSpLocks/>
            <a:stCxn id="20" idx="1"/>
          </p:cNvCxnSpPr>
          <p:nvPr/>
        </p:nvCxnSpPr>
        <p:spPr>
          <a:xfrm flipH="1" flipV="1">
            <a:off x="4139952" y="5445226"/>
            <a:ext cx="2657624" cy="8859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8358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72</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6: Single Write Words</a:t>
            </a:r>
          </a:p>
        </p:txBody>
      </p:sp>
      <p:sp>
        <p:nvSpPr>
          <p:cNvPr id="17" name="Interaktive Schaltfläche: Zur Startseite wechseln 16">
            <a:hlinkClick r:id="rId2" action="ppaction://hlinksldjump" highlightClick="1"/>
            <a:extLst>
              <a:ext uri="{FF2B5EF4-FFF2-40B4-BE49-F238E27FC236}">
                <a16:creationId xmlns:a16="http://schemas.microsoft.com/office/drawing/2014/main" id="{37DF428A-CB02-4D58-A23D-B548AFFF03C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feld 17">
            <a:extLst>
              <a:ext uri="{FF2B5EF4-FFF2-40B4-BE49-F238E27FC236}">
                <a16:creationId xmlns:a16="http://schemas.microsoft.com/office/drawing/2014/main" id="{5FCC0B32-6B1B-45B5-86CA-17C0FE651076}"/>
              </a:ext>
            </a:extLst>
          </p:cNvPr>
          <p:cNvSpPr txBox="1"/>
          <p:nvPr/>
        </p:nvSpPr>
        <p:spPr>
          <a:xfrm>
            <a:off x="4572000" y="1914503"/>
            <a:ext cx="4424071" cy="1596197"/>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Write successful, user memory programmed; transfer of additional information; command completed:</a:t>
            </a:r>
          </a:p>
          <a:p>
            <a:pPr defTabSz="360000"/>
            <a:r>
              <a:rPr lang="en-US" sz="900" dirty="0">
                <a:solidFill>
                  <a:schemeClr val="tx2"/>
                </a:solidFill>
                <a:sym typeface="Wingdings" panose="05000000000000000000" pitchFamily="2" charset="2"/>
              </a:rPr>
              <a:t>I_b_SingleEnhanced 	:= False (one-time command)</a:t>
            </a:r>
            <a:endParaRPr lang="en-US" sz="900" dirty="0">
              <a:solidFill>
                <a:schemeClr val="tx2"/>
              </a:solidFill>
            </a:endParaRPr>
          </a:p>
          <a:p>
            <a:pPr defTabSz="360000"/>
            <a:r>
              <a:rPr lang="en-US" sz="900" dirty="0">
                <a:solidFill>
                  <a:schemeClr val="tx2"/>
                </a:solidFill>
              </a:rPr>
              <a:t>I_b_UserMemory_UID 	:= False (access to User Memory)</a:t>
            </a:r>
          </a:p>
          <a:p>
            <a:pPr defTabSz="360000"/>
            <a:r>
              <a:rPr lang="en-US" sz="900" dirty="0">
                <a:solidFill>
                  <a:schemeClr val="tx2"/>
                </a:solidFill>
                <a:sym typeface="Wingdings" panose="05000000000000000000" pitchFamily="2" charset="2"/>
              </a:rPr>
              <a:t>I_b_EPC 			:= False (not relevant)</a:t>
            </a:r>
          </a:p>
          <a:p>
            <a:pPr defTabSz="360000"/>
            <a:r>
              <a:rPr lang="en-US" sz="900" dirty="0">
                <a:solidFill>
                  <a:schemeClr val="tx2"/>
                </a:solidFill>
                <a:sym typeface="Wingdings" panose="05000000000000000000" pitchFamily="2" charset="2"/>
              </a:rPr>
              <a:t>I_b_StartWrite 		:= True (Start write process with positive edge)</a:t>
            </a:r>
          </a:p>
          <a:p>
            <a:pPr defTabSz="360000"/>
            <a:r>
              <a:rPr lang="en-US" sz="900" dirty="0">
                <a:solidFill>
                  <a:schemeClr val="tx2"/>
                </a:solidFill>
                <a:sym typeface="Wingdings" panose="05000000000000000000" pitchFamily="2" charset="2"/>
              </a:rPr>
              <a:t>O_b_Busy			= False (no command active)</a:t>
            </a:r>
          </a:p>
          <a:p>
            <a:pPr defTabSz="360000"/>
            <a:r>
              <a:rPr lang="en-US" sz="900" dirty="0">
                <a:solidFill>
                  <a:schemeClr val="tx2"/>
                </a:solidFill>
                <a:sym typeface="Wingdings" panose="05000000000000000000" pitchFamily="2" charset="2"/>
              </a:rPr>
              <a:t>O_b_Done 			= True</a:t>
            </a:r>
          </a:p>
          <a:p>
            <a:pPr defTabSz="360000"/>
            <a:r>
              <a:rPr lang="en-US" sz="900" dirty="0">
                <a:solidFill>
                  <a:schemeClr val="tx2"/>
                </a:solidFill>
                <a:sym typeface="Wingdings" panose="05000000000000000000" pitchFamily="2" charset="2"/>
              </a:rPr>
              <a:t>O_b_Finish 			= True</a:t>
            </a:r>
          </a:p>
          <a:p>
            <a:pPr defTabSz="360000"/>
            <a:r>
              <a:rPr lang="en-US" sz="900" dirty="0">
                <a:solidFill>
                  <a:schemeClr val="tx2"/>
                </a:solidFill>
                <a:sym typeface="Wingdings" panose="05000000000000000000" pitchFamily="2" charset="2"/>
              </a:rPr>
              <a:t>O_b_NoDataCarrier		= False</a:t>
            </a:r>
          </a:p>
          <a:p>
            <a:pPr defTabSz="360000"/>
            <a:r>
              <a:rPr lang="en-US" sz="900" dirty="0" err="1">
                <a:solidFill>
                  <a:schemeClr val="tx2"/>
                </a:solidFill>
                <a:sym typeface="Wingdings" panose="05000000000000000000" pitchFamily="2" charset="2"/>
              </a:rPr>
              <a:t>O_b_Error</a:t>
            </a:r>
            <a:r>
              <a:rPr lang="en-US" sz="900" dirty="0">
                <a:solidFill>
                  <a:schemeClr val="tx2"/>
                </a:solidFill>
                <a:sym typeface="Wingdings" panose="05000000000000000000" pitchFamily="2" charset="2"/>
              </a:rPr>
              <a:t>			= False</a:t>
            </a:r>
          </a:p>
        </p:txBody>
      </p:sp>
      <p:pic>
        <p:nvPicPr>
          <p:cNvPr id="9" name="Grafik 8">
            <a:extLst>
              <a:ext uri="{FF2B5EF4-FFF2-40B4-BE49-F238E27FC236}">
                <a16:creationId xmlns:a16="http://schemas.microsoft.com/office/drawing/2014/main" id="{DF440852-46B2-458B-8A64-2F8EBC6DC728}"/>
              </a:ext>
            </a:extLst>
          </p:cNvPr>
          <p:cNvPicPr>
            <a:picLocks noChangeAspect="1"/>
          </p:cNvPicPr>
          <p:nvPr/>
        </p:nvPicPr>
        <p:blipFill rotWithShape="1">
          <a:blip r:embed="rId3">
            <a:extLst>
              <a:ext uri="{28A0092B-C50C-407E-A947-70E740481C1C}">
                <a14:useLocalDpi xmlns:a14="http://schemas.microsoft.com/office/drawing/2010/main" val="0"/>
              </a:ext>
            </a:extLst>
          </a:blip>
          <a:srcRect t="14001"/>
          <a:stretch/>
        </p:blipFill>
        <p:spPr>
          <a:xfrm>
            <a:off x="147929" y="1914503"/>
            <a:ext cx="4320000" cy="2224869"/>
          </a:xfrm>
          <a:prstGeom prst="rect">
            <a:avLst/>
          </a:prstGeom>
        </p:spPr>
      </p:pic>
      <p:sp>
        <p:nvSpPr>
          <p:cNvPr id="19" name="Textfeld 18">
            <a:extLst>
              <a:ext uri="{FF2B5EF4-FFF2-40B4-BE49-F238E27FC236}">
                <a16:creationId xmlns:a16="http://schemas.microsoft.com/office/drawing/2014/main" id="{E86E537B-ED25-46B7-9180-9D8365652F32}"/>
              </a:ext>
            </a:extLst>
          </p:cNvPr>
          <p:cNvSpPr txBox="1"/>
          <p:nvPr/>
        </p:nvSpPr>
        <p:spPr>
          <a:xfrm>
            <a:off x="147929" y="4347162"/>
            <a:ext cx="1467045" cy="765200"/>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Start write process:</a:t>
            </a:r>
          </a:p>
          <a:p>
            <a:r>
              <a:rPr lang="en-US" sz="900" dirty="0">
                <a:solidFill>
                  <a:schemeClr val="tx2"/>
                </a:solidFill>
              </a:rPr>
              <a:t>SingleEnhanced 	:= False</a:t>
            </a:r>
          </a:p>
          <a:p>
            <a:r>
              <a:rPr lang="en-US" sz="900" dirty="0">
                <a:solidFill>
                  <a:schemeClr val="tx2"/>
                </a:solidFill>
              </a:rPr>
              <a:t>User_UID 	:= False</a:t>
            </a:r>
          </a:p>
          <a:p>
            <a:r>
              <a:rPr lang="en-US" sz="900" dirty="0">
                <a:solidFill>
                  <a:schemeClr val="tx2"/>
                </a:solidFill>
              </a:rPr>
              <a:t>EPC 	:= False</a:t>
            </a:r>
          </a:p>
          <a:p>
            <a:r>
              <a:rPr lang="en-US" sz="900" dirty="0">
                <a:solidFill>
                  <a:schemeClr val="tx2"/>
                </a:solidFill>
              </a:rPr>
              <a:t>StartWrite 	:= True</a:t>
            </a:r>
          </a:p>
        </p:txBody>
      </p:sp>
      <p:sp>
        <p:nvSpPr>
          <p:cNvPr id="23" name="Textfeld 22">
            <a:extLst>
              <a:ext uri="{FF2B5EF4-FFF2-40B4-BE49-F238E27FC236}">
                <a16:creationId xmlns:a16="http://schemas.microsoft.com/office/drawing/2014/main" id="{BFA91BA7-454B-4D95-B7C2-B66F7DC6AD36}"/>
              </a:ext>
            </a:extLst>
          </p:cNvPr>
          <p:cNvSpPr txBox="1"/>
          <p:nvPr/>
        </p:nvSpPr>
        <p:spPr>
          <a:xfrm>
            <a:off x="323528" y="5292985"/>
            <a:ext cx="2398975"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Receive of read-in data (UII/EPC code of the programmed data carrier) Tag A:</a:t>
            </a:r>
          </a:p>
          <a:p>
            <a:r>
              <a:rPr lang="en-US" sz="900" dirty="0">
                <a:solidFill>
                  <a:schemeClr val="tx2"/>
                </a:solidFill>
              </a:rPr>
              <a:t>Busy 	= True</a:t>
            </a:r>
          </a:p>
          <a:p>
            <a:r>
              <a:rPr lang="en-US" sz="900" dirty="0">
                <a:solidFill>
                  <a:schemeClr val="tx2"/>
                </a:solidFill>
              </a:rPr>
              <a:t>Done 	= True</a:t>
            </a:r>
          </a:p>
          <a:p>
            <a:r>
              <a:rPr lang="en-US" sz="900" dirty="0">
                <a:solidFill>
                  <a:schemeClr val="tx2"/>
                </a:solidFill>
              </a:rPr>
              <a:t>Finish	= False</a:t>
            </a:r>
          </a:p>
          <a:p>
            <a:r>
              <a:rPr lang="en-US" sz="900" dirty="0">
                <a:solidFill>
                  <a:schemeClr val="tx2"/>
                </a:solidFill>
              </a:rPr>
              <a:t>NoDataCarrier 	= False</a:t>
            </a:r>
          </a:p>
          <a:p>
            <a:r>
              <a:rPr lang="en-US" sz="900" dirty="0">
                <a:solidFill>
                  <a:schemeClr val="tx2"/>
                </a:solidFill>
              </a:rPr>
              <a:t>Status 	= 16#00</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sp>
        <p:nvSpPr>
          <p:cNvPr id="25" name="Textfeld 24">
            <a:extLst>
              <a:ext uri="{FF2B5EF4-FFF2-40B4-BE49-F238E27FC236}">
                <a16:creationId xmlns:a16="http://schemas.microsoft.com/office/drawing/2014/main" id="{9DA0EE7E-1791-4EB3-B5F7-316B2D3469BB}"/>
              </a:ext>
            </a:extLst>
          </p:cNvPr>
          <p:cNvSpPr txBox="1"/>
          <p:nvPr/>
        </p:nvSpPr>
        <p:spPr>
          <a:xfrm>
            <a:off x="5431066" y="4721571"/>
            <a:ext cx="1980862" cy="10421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End write process:</a:t>
            </a:r>
          </a:p>
          <a:p>
            <a:r>
              <a:rPr lang="en-US" sz="900" dirty="0">
                <a:solidFill>
                  <a:schemeClr val="tx2"/>
                </a:solidFill>
              </a:rPr>
              <a:t>Busy 	= False</a:t>
            </a:r>
          </a:p>
          <a:p>
            <a:r>
              <a:rPr lang="en-US" sz="900" dirty="0">
                <a:solidFill>
                  <a:schemeClr val="tx2"/>
                </a:solidFill>
              </a:rPr>
              <a:t>Done 	= True</a:t>
            </a:r>
          </a:p>
          <a:p>
            <a:r>
              <a:rPr lang="en-US" sz="900" dirty="0">
                <a:solidFill>
                  <a:schemeClr val="tx2"/>
                </a:solidFill>
              </a:rPr>
              <a:t>Finish	= True</a:t>
            </a:r>
          </a:p>
          <a:p>
            <a:r>
              <a:rPr lang="en-US" sz="900" dirty="0">
                <a:solidFill>
                  <a:schemeClr val="tx2"/>
                </a:solidFill>
              </a:rPr>
              <a:t>NoDataCarrier 	= False</a:t>
            </a:r>
          </a:p>
          <a:p>
            <a:r>
              <a:rPr lang="en-US" sz="900" dirty="0">
                <a:solidFill>
                  <a:schemeClr val="tx2"/>
                </a:solidFill>
              </a:rPr>
              <a:t>Status 	= 16#0F</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sp>
        <p:nvSpPr>
          <p:cNvPr id="26" name="Textfeld 25">
            <a:extLst>
              <a:ext uri="{FF2B5EF4-FFF2-40B4-BE49-F238E27FC236}">
                <a16:creationId xmlns:a16="http://schemas.microsoft.com/office/drawing/2014/main" id="{D8D76447-017C-4D73-AF3B-A4BCCB746B05}"/>
              </a:ext>
            </a:extLst>
          </p:cNvPr>
          <p:cNvSpPr txBox="1"/>
          <p:nvPr/>
        </p:nvSpPr>
        <p:spPr>
          <a:xfrm>
            <a:off x="2905104" y="5292984"/>
            <a:ext cx="2314967" cy="10421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Receive additional information Tag A:</a:t>
            </a:r>
          </a:p>
          <a:p>
            <a:r>
              <a:rPr lang="en-US" sz="900" dirty="0">
                <a:solidFill>
                  <a:schemeClr val="tx2"/>
                </a:solidFill>
              </a:rPr>
              <a:t>Busy 	= True</a:t>
            </a:r>
          </a:p>
          <a:p>
            <a:r>
              <a:rPr lang="en-US" sz="900" dirty="0">
                <a:solidFill>
                  <a:schemeClr val="tx2"/>
                </a:solidFill>
              </a:rPr>
              <a:t>Done 	= True</a:t>
            </a:r>
          </a:p>
          <a:p>
            <a:r>
              <a:rPr lang="en-US" sz="900" dirty="0">
                <a:solidFill>
                  <a:schemeClr val="tx2"/>
                </a:solidFill>
              </a:rPr>
              <a:t>Finish	= False</a:t>
            </a:r>
          </a:p>
          <a:p>
            <a:r>
              <a:rPr lang="en-US" sz="900" dirty="0">
                <a:solidFill>
                  <a:schemeClr val="tx2"/>
                </a:solidFill>
              </a:rPr>
              <a:t>NoDataCarrier 	= False</a:t>
            </a:r>
          </a:p>
          <a:p>
            <a:r>
              <a:rPr lang="en-US" sz="900" dirty="0">
                <a:solidFill>
                  <a:schemeClr val="tx2"/>
                </a:solidFill>
              </a:rPr>
              <a:t>Status 	= 16#0B</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cxnSp>
        <p:nvCxnSpPr>
          <p:cNvPr id="27" name="Gerade Verbindung mit Pfeil 26">
            <a:extLst>
              <a:ext uri="{FF2B5EF4-FFF2-40B4-BE49-F238E27FC236}">
                <a16:creationId xmlns:a16="http://schemas.microsoft.com/office/drawing/2014/main" id="{74E59C18-FDD5-4EE0-B444-E2CCD8AD1FE8}"/>
              </a:ext>
            </a:extLst>
          </p:cNvPr>
          <p:cNvCxnSpPr>
            <a:cxnSpLocks/>
            <a:stCxn id="19" idx="0"/>
          </p:cNvCxnSpPr>
          <p:nvPr/>
        </p:nvCxnSpPr>
        <p:spPr>
          <a:xfrm flipV="1">
            <a:off x="881452" y="2780930"/>
            <a:ext cx="954244" cy="156623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Gerade Verbindung mit Pfeil 28">
            <a:extLst>
              <a:ext uri="{FF2B5EF4-FFF2-40B4-BE49-F238E27FC236}">
                <a16:creationId xmlns:a16="http://schemas.microsoft.com/office/drawing/2014/main" id="{F5769AEA-A5F5-4381-B4FA-7A3BAB351973}"/>
              </a:ext>
            </a:extLst>
          </p:cNvPr>
          <p:cNvCxnSpPr>
            <a:cxnSpLocks/>
          </p:cNvCxnSpPr>
          <p:nvPr/>
        </p:nvCxnSpPr>
        <p:spPr>
          <a:xfrm flipV="1">
            <a:off x="1523016" y="3284984"/>
            <a:ext cx="1199487" cy="200800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Gerade Verbindung mit Pfeil 29">
            <a:extLst>
              <a:ext uri="{FF2B5EF4-FFF2-40B4-BE49-F238E27FC236}">
                <a16:creationId xmlns:a16="http://schemas.microsoft.com/office/drawing/2014/main" id="{CB274B91-1BBE-4E55-8D55-CB409575F7BD}"/>
              </a:ext>
            </a:extLst>
          </p:cNvPr>
          <p:cNvCxnSpPr>
            <a:cxnSpLocks/>
          </p:cNvCxnSpPr>
          <p:nvPr/>
        </p:nvCxnSpPr>
        <p:spPr>
          <a:xfrm flipV="1">
            <a:off x="1523016" y="4005064"/>
            <a:ext cx="1199487" cy="128792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2" name="Gerade Verbindung mit Pfeil 31">
            <a:extLst>
              <a:ext uri="{FF2B5EF4-FFF2-40B4-BE49-F238E27FC236}">
                <a16:creationId xmlns:a16="http://schemas.microsoft.com/office/drawing/2014/main" id="{319E4FC8-B5E6-4C1C-ACBC-50D2F51D7DAA}"/>
              </a:ext>
            </a:extLst>
          </p:cNvPr>
          <p:cNvCxnSpPr>
            <a:cxnSpLocks/>
          </p:cNvCxnSpPr>
          <p:nvPr/>
        </p:nvCxnSpPr>
        <p:spPr>
          <a:xfrm flipH="1" flipV="1">
            <a:off x="3384000" y="4005064"/>
            <a:ext cx="678588" cy="128792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3" name="Gerade Verbindung mit Pfeil 32">
            <a:extLst>
              <a:ext uri="{FF2B5EF4-FFF2-40B4-BE49-F238E27FC236}">
                <a16:creationId xmlns:a16="http://schemas.microsoft.com/office/drawing/2014/main" id="{ADCD377C-1EBC-48C7-8CE7-44CEF5C94953}"/>
              </a:ext>
            </a:extLst>
          </p:cNvPr>
          <p:cNvCxnSpPr>
            <a:cxnSpLocks/>
          </p:cNvCxnSpPr>
          <p:nvPr/>
        </p:nvCxnSpPr>
        <p:spPr>
          <a:xfrm flipH="1" flipV="1">
            <a:off x="4139952" y="3510700"/>
            <a:ext cx="2281545" cy="121087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5" name="Gerade Verbindung mit Pfeil 34">
            <a:extLst>
              <a:ext uri="{FF2B5EF4-FFF2-40B4-BE49-F238E27FC236}">
                <a16:creationId xmlns:a16="http://schemas.microsoft.com/office/drawing/2014/main" id="{B2F877D2-EBE9-4677-9820-7C6E20BAFA41}"/>
              </a:ext>
            </a:extLst>
          </p:cNvPr>
          <p:cNvCxnSpPr>
            <a:cxnSpLocks/>
          </p:cNvCxnSpPr>
          <p:nvPr/>
        </p:nvCxnSpPr>
        <p:spPr>
          <a:xfrm flipH="1" flipV="1">
            <a:off x="4139953" y="4005065"/>
            <a:ext cx="2281544" cy="71650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97473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F7AA788E-6B08-4DD9-86FD-980CC2999FA8}"/>
              </a:ext>
            </a:extLst>
          </p:cNvPr>
          <p:cNvPicPr>
            <a:picLocks noChangeAspect="1"/>
          </p:cNvPicPr>
          <p:nvPr/>
        </p:nvPicPr>
        <p:blipFill rotWithShape="1">
          <a:blip r:embed="rId2">
            <a:extLst>
              <a:ext uri="{28A0092B-C50C-407E-A947-70E740481C1C}">
                <a14:useLocalDpi xmlns:a14="http://schemas.microsoft.com/office/drawing/2010/main" val="0"/>
              </a:ext>
            </a:extLst>
          </a:blip>
          <a:srcRect t="14001"/>
          <a:stretch/>
        </p:blipFill>
        <p:spPr>
          <a:xfrm>
            <a:off x="147929" y="1914503"/>
            <a:ext cx="4320000" cy="2224869"/>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73</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6: Single Write Words</a:t>
            </a:r>
          </a:p>
          <a:p>
            <a:pPr marL="285750" indent="-285750">
              <a:buFont typeface="Arial" panose="020B0604020202020204" pitchFamily="34" charset="0"/>
              <a:buChar char="•"/>
            </a:pPr>
            <a:endParaRPr lang="de-DE" sz="1200" b="0" dirty="0"/>
          </a:p>
          <a:p>
            <a:pPr marL="0" indent="0">
              <a:buNone/>
            </a:pPr>
            <a:endParaRPr lang="de-DE" dirty="0"/>
          </a:p>
        </p:txBody>
      </p:sp>
      <p:sp>
        <p:nvSpPr>
          <p:cNvPr id="17" name="Interaktive Schaltfläche: Zur Startseite wechseln 16">
            <a:hlinkClick r:id="rId3" action="ppaction://hlinksldjump" highlightClick="1"/>
            <a:extLst>
              <a:ext uri="{FF2B5EF4-FFF2-40B4-BE49-F238E27FC236}">
                <a16:creationId xmlns:a16="http://schemas.microsoft.com/office/drawing/2014/main" id="{37DF428A-CB02-4D58-A23D-B548AFFF03C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feld 19">
            <a:extLst>
              <a:ext uri="{FF2B5EF4-FFF2-40B4-BE49-F238E27FC236}">
                <a16:creationId xmlns:a16="http://schemas.microsoft.com/office/drawing/2014/main" id="{95C25703-2BD2-4E5F-B048-7A4301134ECE}"/>
              </a:ext>
            </a:extLst>
          </p:cNvPr>
          <p:cNvSpPr txBox="1"/>
          <p:nvPr/>
        </p:nvSpPr>
        <p:spPr>
          <a:xfrm>
            <a:off x="4572000" y="1914503"/>
            <a:ext cx="4424071" cy="1457698"/>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Write not successful, user memory not programmed; command completed:</a:t>
            </a:r>
          </a:p>
          <a:p>
            <a:pPr defTabSz="360000"/>
            <a:r>
              <a:rPr lang="en-US" sz="900" dirty="0">
                <a:solidFill>
                  <a:schemeClr val="tx2"/>
                </a:solidFill>
                <a:sym typeface="Wingdings" panose="05000000000000000000" pitchFamily="2" charset="2"/>
              </a:rPr>
              <a:t>I_b_SingleEnhanced 	:= False (one-time command)</a:t>
            </a:r>
            <a:endParaRPr lang="en-US" sz="900" dirty="0">
              <a:solidFill>
                <a:schemeClr val="tx2"/>
              </a:solidFill>
            </a:endParaRPr>
          </a:p>
          <a:p>
            <a:pPr defTabSz="360000"/>
            <a:r>
              <a:rPr lang="en-US" sz="900" dirty="0">
                <a:solidFill>
                  <a:schemeClr val="tx2"/>
                </a:solidFill>
              </a:rPr>
              <a:t>I_b_UserMemory_UID 	:= False (access to User Memory)</a:t>
            </a:r>
          </a:p>
          <a:p>
            <a:pPr defTabSz="360000"/>
            <a:r>
              <a:rPr lang="en-US" sz="900" dirty="0">
                <a:solidFill>
                  <a:schemeClr val="tx2"/>
                </a:solidFill>
                <a:sym typeface="Wingdings" panose="05000000000000000000" pitchFamily="2" charset="2"/>
              </a:rPr>
              <a:t>I_b_EPC 			:= False (not relevant)</a:t>
            </a:r>
          </a:p>
          <a:p>
            <a:pPr defTabSz="360000"/>
            <a:r>
              <a:rPr lang="en-US" sz="900" dirty="0">
                <a:solidFill>
                  <a:schemeClr val="tx2"/>
                </a:solidFill>
                <a:sym typeface="Wingdings" panose="05000000000000000000" pitchFamily="2" charset="2"/>
              </a:rPr>
              <a:t>I_b_StartWrite 		:= True (Start write process with positive edge)</a:t>
            </a:r>
          </a:p>
          <a:p>
            <a:pPr defTabSz="360000"/>
            <a:r>
              <a:rPr lang="en-US" sz="900" dirty="0">
                <a:solidFill>
                  <a:schemeClr val="tx2"/>
                </a:solidFill>
                <a:sym typeface="Wingdings" panose="05000000000000000000" pitchFamily="2" charset="2"/>
              </a:rPr>
              <a:t>O_b_Busy			= False (no command active)</a:t>
            </a:r>
          </a:p>
          <a:p>
            <a:pPr defTabSz="360000"/>
            <a:r>
              <a:rPr lang="en-US" sz="900" dirty="0">
                <a:solidFill>
                  <a:schemeClr val="tx2"/>
                </a:solidFill>
                <a:sym typeface="Wingdings" panose="05000000000000000000" pitchFamily="2" charset="2"/>
              </a:rPr>
              <a:t>O_b_Done 			= True</a:t>
            </a:r>
          </a:p>
          <a:p>
            <a:pPr defTabSz="360000"/>
            <a:r>
              <a:rPr lang="en-US" sz="900" dirty="0">
                <a:solidFill>
                  <a:schemeClr val="tx2"/>
                </a:solidFill>
                <a:sym typeface="Wingdings" panose="05000000000000000000" pitchFamily="2" charset="2"/>
              </a:rPr>
              <a:t>O_b_Finish 			= True</a:t>
            </a:r>
          </a:p>
          <a:p>
            <a:pPr defTabSz="360000"/>
            <a:r>
              <a:rPr lang="en-US" sz="900" dirty="0">
                <a:solidFill>
                  <a:schemeClr val="tx2"/>
                </a:solidFill>
                <a:sym typeface="Wingdings" panose="05000000000000000000" pitchFamily="2" charset="2"/>
              </a:rPr>
              <a:t>O_b_NoDataCarrier		= True</a:t>
            </a:r>
          </a:p>
          <a:p>
            <a:pPr defTabSz="360000"/>
            <a:r>
              <a:rPr lang="en-US" sz="900" dirty="0" err="1">
                <a:solidFill>
                  <a:schemeClr val="tx2"/>
                </a:solidFill>
                <a:sym typeface="Wingdings" panose="05000000000000000000" pitchFamily="2" charset="2"/>
              </a:rPr>
              <a:t>O_b_Error</a:t>
            </a:r>
            <a:r>
              <a:rPr lang="en-US" sz="900" dirty="0">
                <a:solidFill>
                  <a:schemeClr val="tx2"/>
                </a:solidFill>
                <a:sym typeface="Wingdings" panose="05000000000000000000" pitchFamily="2" charset="2"/>
              </a:rPr>
              <a:t>			= False</a:t>
            </a:r>
          </a:p>
        </p:txBody>
      </p:sp>
      <p:sp>
        <p:nvSpPr>
          <p:cNvPr id="23" name="Textfeld 22">
            <a:extLst>
              <a:ext uri="{FF2B5EF4-FFF2-40B4-BE49-F238E27FC236}">
                <a16:creationId xmlns:a16="http://schemas.microsoft.com/office/drawing/2014/main" id="{669EBCFF-0433-4E88-AD14-5B52F4FC4ED0}"/>
              </a:ext>
            </a:extLst>
          </p:cNvPr>
          <p:cNvSpPr txBox="1"/>
          <p:nvPr/>
        </p:nvSpPr>
        <p:spPr>
          <a:xfrm>
            <a:off x="147929" y="4347162"/>
            <a:ext cx="1467045" cy="765200"/>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Start write process:</a:t>
            </a:r>
          </a:p>
          <a:p>
            <a:r>
              <a:rPr lang="en-US" sz="900" dirty="0">
                <a:solidFill>
                  <a:schemeClr val="tx2"/>
                </a:solidFill>
              </a:rPr>
              <a:t>SingleEnhanced 	:= False</a:t>
            </a:r>
          </a:p>
          <a:p>
            <a:r>
              <a:rPr lang="en-US" sz="900" dirty="0">
                <a:solidFill>
                  <a:schemeClr val="tx2"/>
                </a:solidFill>
              </a:rPr>
              <a:t>User_UID 	:= False</a:t>
            </a:r>
          </a:p>
          <a:p>
            <a:r>
              <a:rPr lang="en-US" sz="900" dirty="0">
                <a:solidFill>
                  <a:schemeClr val="tx2"/>
                </a:solidFill>
              </a:rPr>
              <a:t>EPC 	:= False</a:t>
            </a:r>
          </a:p>
          <a:p>
            <a:r>
              <a:rPr lang="en-US" sz="900" dirty="0">
                <a:solidFill>
                  <a:schemeClr val="tx2"/>
                </a:solidFill>
              </a:rPr>
              <a:t>StartWrite 	:= True</a:t>
            </a:r>
          </a:p>
        </p:txBody>
      </p:sp>
      <p:sp>
        <p:nvSpPr>
          <p:cNvPr id="25" name="Textfeld 24">
            <a:extLst>
              <a:ext uri="{FF2B5EF4-FFF2-40B4-BE49-F238E27FC236}">
                <a16:creationId xmlns:a16="http://schemas.microsoft.com/office/drawing/2014/main" id="{BB4D4BB8-36F8-4160-BDB5-4A13429DC850}"/>
              </a:ext>
            </a:extLst>
          </p:cNvPr>
          <p:cNvSpPr txBox="1"/>
          <p:nvPr/>
        </p:nvSpPr>
        <p:spPr>
          <a:xfrm>
            <a:off x="1979712" y="4362693"/>
            <a:ext cx="1980862" cy="10421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End write process:</a:t>
            </a:r>
          </a:p>
          <a:p>
            <a:r>
              <a:rPr lang="en-US" sz="900" dirty="0">
                <a:solidFill>
                  <a:schemeClr val="tx2"/>
                </a:solidFill>
              </a:rPr>
              <a:t>Busy 	= False</a:t>
            </a:r>
          </a:p>
          <a:p>
            <a:r>
              <a:rPr lang="en-US" sz="900" dirty="0">
                <a:solidFill>
                  <a:schemeClr val="tx2"/>
                </a:solidFill>
              </a:rPr>
              <a:t>Done 	= True</a:t>
            </a:r>
          </a:p>
          <a:p>
            <a:r>
              <a:rPr lang="en-US" sz="900" dirty="0">
                <a:solidFill>
                  <a:schemeClr val="tx2"/>
                </a:solidFill>
              </a:rPr>
              <a:t>Finish	= True</a:t>
            </a:r>
          </a:p>
          <a:p>
            <a:r>
              <a:rPr lang="en-US" sz="900" dirty="0">
                <a:solidFill>
                  <a:schemeClr val="tx2"/>
                </a:solidFill>
              </a:rPr>
              <a:t>NoDataCarrier 	= True</a:t>
            </a:r>
          </a:p>
          <a:p>
            <a:r>
              <a:rPr lang="en-US" sz="900" dirty="0">
                <a:solidFill>
                  <a:schemeClr val="tx2"/>
                </a:solidFill>
              </a:rPr>
              <a:t>Status 	= 16#0F</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cxnSp>
        <p:nvCxnSpPr>
          <p:cNvPr id="33" name="Gerade Verbindung mit Pfeil 32">
            <a:extLst>
              <a:ext uri="{FF2B5EF4-FFF2-40B4-BE49-F238E27FC236}">
                <a16:creationId xmlns:a16="http://schemas.microsoft.com/office/drawing/2014/main" id="{FC8E01A1-A1A0-4B5E-99A9-4D0C31F0FFB1}"/>
              </a:ext>
            </a:extLst>
          </p:cNvPr>
          <p:cNvCxnSpPr>
            <a:cxnSpLocks/>
            <a:stCxn id="23" idx="0"/>
          </p:cNvCxnSpPr>
          <p:nvPr/>
        </p:nvCxnSpPr>
        <p:spPr>
          <a:xfrm flipV="1">
            <a:off x="881452" y="2780928"/>
            <a:ext cx="954244" cy="156623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9" name="Gerade Verbindung mit Pfeil 38">
            <a:extLst>
              <a:ext uri="{FF2B5EF4-FFF2-40B4-BE49-F238E27FC236}">
                <a16:creationId xmlns:a16="http://schemas.microsoft.com/office/drawing/2014/main" id="{45E30890-BA27-4493-8083-B1FFC4C6D2E6}"/>
              </a:ext>
            </a:extLst>
          </p:cNvPr>
          <p:cNvCxnSpPr>
            <a:cxnSpLocks/>
            <a:stCxn id="25" idx="0"/>
          </p:cNvCxnSpPr>
          <p:nvPr/>
        </p:nvCxnSpPr>
        <p:spPr>
          <a:xfrm flipV="1">
            <a:off x="2970143" y="4005065"/>
            <a:ext cx="1169810" cy="35762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7" name="Gerade Verbindung mit Pfeil 36">
            <a:extLst>
              <a:ext uri="{FF2B5EF4-FFF2-40B4-BE49-F238E27FC236}">
                <a16:creationId xmlns:a16="http://schemas.microsoft.com/office/drawing/2014/main" id="{C76DFE2F-8CD1-441E-9899-5EA7BFCAB07D}"/>
              </a:ext>
            </a:extLst>
          </p:cNvPr>
          <p:cNvCxnSpPr>
            <a:cxnSpLocks/>
            <a:stCxn id="25" idx="0"/>
          </p:cNvCxnSpPr>
          <p:nvPr/>
        </p:nvCxnSpPr>
        <p:spPr>
          <a:xfrm flipV="1">
            <a:off x="2970143" y="3510701"/>
            <a:ext cx="1169810" cy="85199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Gerade Verbindung mit Pfeil 33">
            <a:extLst>
              <a:ext uri="{FF2B5EF4-FFF2-40B4-BE49-F238E27FC236}">
                <a16:creationId xmlns:a16="http://schemas.microsoft.com/office/drawing/2014/main" id="{F2364871-A6FB-4405-8307-CFEC845A1225}"/>
              </a:ext>
            </a:extLst>
          </p:cNvPr>
          <p:cNvCxnSpPr>
            <a:cxnSpLocks/>
            <a:stCxn id="25" idx="0"/>
          </p:cNvCxnSpPr>
          <p:nvPr/>
        </p:nvCxnSpPr>
        <p:spPr>
          <a:xfrm flipV="1">
            <a:off x="2970143" y="3789040"/>
            <a:ext cx="1169810" cy="57365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53702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0FE45C1D-E786-4F40-82A8-9686A36C3B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000" y="1845528"/>
            <a:ext cx="4442000" cy="4585870"/>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74</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6: Single Write Words</a:t>
            </a:r>
          </a:p>
          <a:p>
            <a:pPr marL="0" indent="0">
              <a:buNone/>
            </a:pPr>
            <a:endParaRPr lang="de-DE" dirty="0"/>
          </a:p>
        </p:txBody>
      </p:sp>
      <p:sp>
        <p:nvSpPr>
          <p:cNvPr id="12" name="Textfeld 11"/>
          <p:cNvSpPr txBox="1"/>
          <p:nvPr/>
        </p:nvSpPr>
        <p:spPr>
          <a:xfrm>
            <a:off x="5155401" y="1845528"/>
            <a:ext cx="3808599" cy="2031325"/>
          </a:xfrm>
          <a:prstGeom prst="rect">
            <a:avLst/>
          </a:prstGeom>
          <a:noFill/>
          <a:ln>
            <a:solidFill>
              <a:schemeClr val="tx2"/>
            </a:solidFill>
          </a:ln>
        </p:spPr>
        <p:txBody>
          <a:bodyPr wrap="square" rtlCol="0">
            <a:spAutoFit/>
          </a:bodyPr>
          <a:lstStyle/>
          <a:p>
            <a:r>
              <a:rPr lang="en-US" sz="1400" dirty="0"/>
              <a:t>Write data:</a:t>
            </a:r>
          </a:p>
          <a:p>
            <a:pPr marL="285750" indent="-285750">
              <a:buFont typeface="Arial" panose="020B0604020202020204" pitchFamily="34" charset="0"/>
              <a:buChar char="•"/>
            </a:pPr>
            <a:r>
              <a:rPr lang="en-US" sz="1400" dirty="0"/>
              <a:t>Assignment before the start of command execution</a:t>
            </a:r>
          </a:p>
          <a:p>
            <a:pPr marL="285750" indent="-285750">
              <a:buFont typeface="Arial" panose="020B0604020202020204" pitchFamily="34" charset="0"/>
              <a:buChar char="•"/>
            </a:pPr>
            <a:r>
              <a:rPr lang="en-US" sz="1400" dirty="0"/>
              <a:t>Assignment within the DB Head1Data.WriteData.WriteData[x]</a:t>
            </a:r>
          </a:p>
          <a:p>
            <a:pPr marL="285750" indent="-285750">
              <a:buFont typeface="Arial" panose="020B0604020202020204" pitchFamily="34" charset="0"/>
              <a:buChar char="•"/>
            </a:pPr>
            <a:r>
              <a:rPr lang="en-US" sz="1400" dirty="0"/>
              <a:t>Byte[0] to [x] </a:t>
            </a:r>
            <a:r>
              <a:rPr lang="en-US" sz="1400" dirty="0">
                <a:sym typeface="Wingdings" panose="05000000000000000000" pitchFamily="2" charset="2"/>
              </a:rPr>
              <a:t></a:t>
            </a:r>
            <a:r>
              <a:rPr lang="en-US" sz="1400" dirty="0"/>
              <a:t> Write data</a:t>
            </a:r>
          </a:p>
          <a:p>
            <a:pPr marL="285750" indent="-285750">
              <a:buFont typeface="Arial" panose="020B0604020202020204" pitchFamily="34" charset="0"/>
              <a:buChar char="•"/>
            </a:pPr>
            <a:r>
              <a:rPr lang="en-US" sz="1400" dirty="0"/>
              <a:t>Number of write data depending on parameter </a:t>
            </a:r>
            <a:r>
              <a:rPr lang="en-US" sz="1400" dirty="0" err="1"/>
              <a:t>I_i_NumberWords</a:t>
            </a:r>
            <a:r>
              <a:rPr lang="en-US" sz="1400" dirty="0"/>
              <a:t> and the telegram length</a:t>
            </a:r>
          </a:p>
        </p:txBody>
      </p:sp>
      <p:sp>
        <p:nvSpPr>
          <p:cNvPr id="9" name="Rechteck 8"/>
          <p:cNvSpPr/>
          <p:nvPr/>
        </p:nvSpPr>
        <p:spPr>
          <a:xfrm>
            <a:off x="3707903" y="3284984"/>
            <a:ext cx="864097" cy="280831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3" action="ppaction://hlinksldjump" highlightClick="1"/>
            <a:extLst>
              <a:ext uri="{FF2B5EF4-FFF2-40B4-BE49-F238E27FC236}">
                <a16:creationId xmlns:a16="http://schemas.microsoft.com/office/drawing/2014/main" id="{29AF6697-F1B1-4046-AF88-DFD73A726C8F}"/>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876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75</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6: Single Write Words</a:t>
            </a:r>
          </a:p>
        </p:txBody>
      </p:sp>
      <p:sp>
        <p:nvSpPr>
          <p:cNvPr id="15" name="Textfeld 14"/>
          <p:cNvSpPr txBox="1"/>
          <p:nvPr/>
        </p:nvSpPr>
        <p:spPr>
          <a:xfrm>
            <a:off x="101574" y="5346000"/>
            <a:ext cx="4320000" cy="1200329"/>
          </a:xfrm>
          <a:prstGeom prst="rect">
            <a:avLst/>
          </a:prstGeom>
          <a:noFill/>
          <a:ln>
            <a:solidFill>
              <a:schemeClr val="tx2"/>
            </a:solidFill>
          </a:ln>
        </p:spPr>
        <p:txBody>
          <a:bodyPr wrap="square" rtlCol="0">
            <a:spAutoFit/>
          </a:bodyPr>
          <a:lstStyle/>
          <a:p>
            <a:r>
              <a:rPr lang="en-US" sz="1200" dirty="0"/>
              <a:t>Data carrier identified and user data written:</a:t>
            </a:r>
          </a:p>
          <a:p>
            <a:r>
              <a:rPr lang="en-US" sz="1200" dirty="0"/>
              <a:t>O_b_Done		= True</a:t>
            </a:r>
          </a:p>
          <a:p>
            <a:r>
              <a:rPr lang="en-US" sz="1200" dirty="0"/>
              <a:t>O_b_NoDataCarrier	= False</a:t>
            </a:r>
          </a:p>
          <a:p>
            <a:r>
              <a:rPr lang="en-US" sz="1200" dirty="0"/>
              <a:t>O_b_Busy		= False</a:t>
            </a:r>
          </a:p>
          <a:p>
            <a:r>
              <a:rPr lang="en-US" sz="1200" dirty="0"/>
              <a:t>O_b_Finish		= True</a:t>
            </a:r>
          </a:p>
          <a:p>
            <a:r>
              <a:rPr lang="en-US" sz="1200" dirty="0"/>
              <a:t>O_B_Status 		= 16#0F</a:t>
            </a:r>
          </a:p>
        </p:txBody>
      </p:sp>
      <p:sp>
        <p:nvSpPr>
          <p:cNvPr id="16" name="Textfeld 15"/>
          <p:cNvSpPr txBox="1"/>
          <p:nvPr/>
        </p:nvSpPr>
        <p:spPr>
          <a:xfrm>
            <a:off x="4708280" y="5345999"/>
            <a:ext cx="4320000" cy="1200329"/>
          </a:xfrm>
          <a:prstGeom prst="rect">
            <a:avLst/>
          </a:prstGeom>
          <a:noFill/>
          <a:ln>
            <a:solidFill>
              <a:schemeClr val="tx2"/>
            </a:solidFill>
          </a:ln>
        </p:spPr>
        <p:txBody>
          <a:bodyPr wrap="square" rtlCol="0">
            <a:spAutoFit/>
          </a:bodyPr>
          <a:lstStyle/>
          <a:p>
            <a:r>
              <a:rPr lang="en-US" sz="1200" dirty="0"/>
              <a:t>No data carrier identified:</a:t>
            </a:r>
          </a:p>
          <a:p>
            <a:r>
              <a:rPr lang="en-US" sz="1200" dirty="0"/>
              <a:t>O_b_Done		= True</a:t>
            </a:r>
          </a:p>
          <a:p>
            <a:r>
              <a:rPr lang="en-US" sz="1200" dirty="0"/>
              <a:t>O_b_NoDataCarrier	= True</a:t>
            </a:r>
          </a:p>
          <a:p>
            <a:r>
              <a:rPr lang="en-US" sz="1200" dirty="0"/>
              <a:t>O_b_Busy		= False</a:t>
            </a:r>
          </a:p>
          <a:p>
            <a:r>
              <a:rPr lang="en-US" sz="1200" dirty="0"/>
              <a:t>O_b_Finish		= True</a:t>
            </a:r>
          </a:p>
          <a:p>
            <a:r>
              <a:rPr lang="en-US" sz="1200" dirty="0"/>
              <a:t>O_B_Status 		= 16#0F</a:t>
            </a:r>
          </a:p>
        </p:txBody>
      </p:sp>
      <p:sp>
        <p:nvSpPr>
          <p:cNvPr id="12" name="Interaktive Schaltfläche: Zur Startseite wechseln 11">
            <a:hlinkClick r:id="rId2" action="ppaction://hlinksldjump" highlightClick="1"/>
            <a:extLst>
              <a:ext uri="{FF2B5EF4-FFF2-40B4-BE49-F238E27FC236}">
                <a16:creationId xmlns:a16="http://schemas.microsoft.com/office/drawing/2014/main" id="{8E564BFC-E2C1-4DFA-9008-3F6CEFD0A3D8}"/>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fik 7">
            <a:extLst>
              <a:ext uri="{FF2B5EF4-FFF2-40B4-BE49-F238E27FC236}">
                <a16:creationId xmlns:a16="http://schemas.microsoft.com/office/drawing/2014/main" id="{7774D26F-D246-4878-85C1-32910B11BF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574" y="1847595"/>
            <a:ext cx="3390306" cy="3422411"/>
          </a:xfrm>
          <a:prstGeom prst="rect">
            <a:avLst/>
          </a:prstGeom>
        </p:spPr>
      </p:pic>
      <p:pic>
        <p:nvPicPr>
          <p:cNvPr id="11" name="Grafik 10">
            <a:extLst>
              <a:ext uri="{FF2B5EF4-FFF2-40B4-BE49-F238E27FC236}">
                <a16:creationId xmlns:a16="http://schemas.microsoft.com/office/drawing/2014/main" id="{A8523CB1-2844-4E73-8109-E54559E85C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63766" y="1847595"/>
            <a:ext cx="3364513" cy="3422411"/>
          </a:xfrm>
          <a:prstGeom prst="rect">
            <a:avLst/>
          </a:prstGeom>
        </p:spPr>
      </p:pic>
    </p:spTree>
    <p:extLst>
      <p:ext uri="{BB962C8B-B14F-4D97-AF65-F5344CB8AC3E}">
        <p14:creationId xmlns:p14="http://schemas.microsoft.com/office/powerpoint/2010/main" val="2338225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Grafik 15">
            <a:extLst>
              <a:ext uri="{FF2B5EF4-FFF2-40B4-BE49-F238E27FC236}">
                <a16:creationId xmlns:a16="http://schemas.microsoft.com/office/drawing/2014/main" id="{13A9EDD9-9D70-4781-9B57-3F7777A109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9340" y="1859339"/>
            <a:ext cx="3674320" cy="4666005"/>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76</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6: Single Write Words</a:t>
            </a:r>
          </a:p>
        </p:txBody>
      </p:sp>
      <p:sp>
        <p:nvSpPr>
          <p:cNvPr id="15" name="Textfeld 14"/>
          <p:cNvSpPr txBox="1"/>
          <p:nvPr/>
        </p:nvSpPr>
        <p:spPr>
          <a:xfrm>
            <a:off x="3923928" y="1859340"/>
            <a:ext cx="5051520" cy="2862322"/>
          </a:xfrm>
          <a:prstGeom prst="rect">
            <a:avLst/>
          </a:prstGeom>
          <a:noFill/>
          <a:ln>
            <a:solidFill>
              <a:schemeClr val="tx2"/>
            </a:solidFill>
          </a:ln>
        </p:spPr>
        <p:txBody>
          <a:bodyPr wrap="square" rtlCol="0">
            <a:spAutoFit/>
          </a:bodyPr>
          <a:lstStyle/>
          <a:p>
            <a:r>
              <a:rPr lang="en-US" sz="1200" dirty="0"/>
              <a:t>Data carrier identified and user memory successfully written</a:t>
            </a:r>
          </a:p>
          <a:p>
            <a:r>
              <a:rPr lang="en-US" sz="1200" dirty="0"/>
              <a:t>DB Head1Data.EPC_WrittenTag.EPC_WrittenTaga[x]</a:t>
            </a:r>
          </a:p>
          <a:p>
            <a:r>
              <a:rPr lang="en-US" sz="1200" dirty="0"/>
              <a:t>EPC_WrittenTag[0] ...[1] 	</a:t>
            </a:r>
            <a:r>
              <a:rPr lang="en-US" sz="1200" dirty="0">
                <a:sym typeface="Wingdings" panose="05000000000000000000" pitchFamily="2" charset="2"/>
              </a:rPr>
              <a:t></a:t>
            </a:r>
            <a:r>
              <a:rPr lang="en-US" sz="1200" dirty="0"/>
              <a:t> Length of UII/EPC information; 16#000E = 		14 bytes (2 bytes PC word + 12 bytes 			UII/EPC code)</a:t>
            </a:r>
          </a:p>
          <a:p>
            <a:r>
              <a:rPr lang="en-US" sz="1200" dirty="0"/>
              <a:t>EPC_WrittenTag[2] ...[3] 	</a:t>
            </a:r>
            <a:r>
              <a:rPr lang="en-US" sz="1200" dirty="0">
                <a:sym typeface="Wingdings" panose="05000000000000000000" pitchFamily="2" charset="2"/>
              </a:rPr>
              <a:t></a:t>
            </a:r>
            <a:r>
              <a:rPr lang="en-US" sz="1200" dirty="0"/>
              <a:t> PC Word (contains additional information 		about the UII/EPC code)</a:t>
            </a:r>
          </a:p>
          <a:p>
            <a:r>
              <a:rPr lang="en-US" sz="1200" dirty="0"/>
              <a:t>EPC_WrittenTag[4] ...[15] 	</a:t>
            </a:r>
            <a:r>
              <a:rPr lang="en-US" sz="1200" dirty="0">
                <a:sym typeface="Wingdings" panose="05000000000000000000" pitchFamily="2" charset="2"/>
              </a:rPr>
              <a:t></a:t>
            </a:r>
            <a:r>
              <a:rPr lang="en-US" sz="1200" dirty="0"/>
              <a:t> UII/EPC code of the written data carrier; 		length variable and dependent on the initial 		programming of the data carrier</a:t>
            </a:r>
          </a:p>
          <a:p>
            <a:endParaRPr lang="en-US" sz="1200" dirty="0">
              <a:sym typeface="Wingdings" panose="05000000000000000000" pitchFamily="2" charset="2"/>
            </a:endParaRPr>
          </a:p>
          <a:p>
            <a:r>
              <a:rPr lang="en-US" sz="1200" dirty="0">
                <a:sym typeface="Wingdings" panose="05000000000000000000" pitchFamily="2" charset="2"/>
              </a:rPr>
              <a:t>When using the MultiFrame protocol, the UII/EPC code of the programmed transponder is sent back when a write access to a data carrier is successfully executed. This makes it possible to clearly assign the write process to a data carrier.</a:t>
            </a:r>
          </a:p>
        </p:txBody>
      </p:sp>
      <p:sp>
        <p:nvSpPr>
          <p:cNvPr id="13" name="Rechteck 12"/>
          <p:cNvSpPr/>
          <p:nvPr/>
        </p:nvSpPr>
        <p:spPr>
          <a:xfrm>
            <a:off x="3059832" y="2348880"/>
            <a:ext cx="733828" cy="395283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teraktive Schaltfläche: Zur Startseite wechseln 9">
            <a:hlinkClick r:id="rId3" action="ppaction://hlinksldjump" highlightClick="1"/>
            <a:extLst>
              <a:ext uri="{FF2B5EF4-FFF2-40B4-BE49-F238E27FC236}">
                <a16:creationId xmlns:a16="http://schemas.microsoft.com/office/drawing/2014/main" id="{514C70E1-FBFB-4A52-9CC5-00337D0B2114}"/>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12941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0F7D7B55-8B9F-4420-AAFE-EF3F4AAC851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600" y="1859339"/>
            <a:ext cx="3137526" cy="1551649"/>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77</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6: Single Write Words</a:t>
            </a:r>
          </a:p>
        </p:txBody>
      </p:sp>
      <p:sp>
        <p:nvSpPr>
          <p:cNvPr id="15" name="Textfeld 14"/>
          <p:cNvSpPr txBox="1"/>
          <p:nvPr/>
        </p:nvSpPr>
        <p:spPr>
          <a:xfrm>
            <a:off x="3275856" y="1859340"/>
            <a:ext cx="5699592" cy="4339650"/>
          </a:xfrm>
          <a:prstGeom prst="rect">
            <a:avLst/>
          </a:prstGeom>
          <a:noFill/>
          <a:ln>
            <a:solidFill>
              <a:schemeClr val="tx2"/>
            </a:solidFill>
          </a:ln>
        </p:spPr>
        <p:txBody>
          <a:bodyPr wrap="square" rtlCol="0">
            <a:spAutoFit/>
          </a:bodyPr>
          <a:lstStyle/>
          <a:p>
            <a:r>
              <a:rPr lang="en-US" sz="1200" dirty="0"/>
              <a:t>Data carrier identified and user memory written; additional information about data carrier access</a:t>
            </a:r>
          </a:p>
          <a:p>
            <a:r>
              <a:rPr lang="en-US" sz="1200" dirty="0"/>
              <a:t>DB Head1Data.TagInformation.TagInformation[x]</a:t>
            </a:r>
          </a:p>
          <a:p>
            <a:r>
              <a:rPr lang="en-US" sz="1200" dirty="0"/>
              <a:t>TagInformation[0] 	</a:t>
            </a:r>
            <a:r>
              <a:rPr lang="en-US" sz="1200" dirty="0">
                <a:sym typeface="Wingdings" panose="05000000000000000000" pitchFamily="2" charset="2"/>
              </a:rPr>
              <a:t></a:t>
            </a:r>
            <a:r>
              <a:rPr lang="en-US" sz="1200" dirty="0"/>
              <a:t> Information type; always 16#01</a:t>
            </a:r>
          </a:p>
          <a:p>
            <a:r>
              <a:rPr lang="en-US" sz="1200" dirty="0"/>
              <a:t>TagInformation[1] 	</a:t>
            </a:r>
            <a:r>
              <a:rPr lang="en-US" sz="1200" dirty="0">
                <a:sym typeface="Wingdings" panose="05000000000000000000" pitchFamily="2" charset="2"/>
              </a:rPr>
              <a:t></a:t>
            </a:r>
            <a:r>
              <a:rPr lang="en-US" sz="1200" dirty="0"/>
              <a:t> RSSI value; signal strength between 16#00 (weak) 			and 16#64 (good); value range between 0 and 100</a:t>
            </a:r>
          </a:p>
          <a:p>
            <a:r>
              <a:rPr lang="en-US" sz="1200" dirty="0"/>
              <a:t>TagInformation[2] 	</a:t>
            </a:r>
            <a:r>
              <a:rPr lang="en-US" sz="1200" dirty="0">
                <a:sym typeface="Wingdings" panose="05000000000000000000" pitchFamily="2" charset="2"/>
              </a:rPr>
              <a:t></a:t>
            </a:r>
            <a:r>
              <a:rPr lang="en-US" sz="1200" dirty="0"/>
              <a:t> Channel number of the transmission channels on 			which the data carrier was accessed (parameters CD 			and NC)</a:t>
            </a:r>
          </a:p>
          <a:p>
            <a:r>
              <a:rPr lang="en-US" sz="1200" dirty="0"/>
              <a:t>TagInformation[3]...[4] 	</a:t>
            </a:r>
            <a:r>
              <a:rPr lang="en-US" sz="1200" dirty="0">
                <a:sym typeface="Wingdings" panose="05000000000000000000" pitchFamily="2" charset="2"/>
              </a:rPr>
              <a:t></a:t>
            </a:r>
            <a:r>
              <a:rPr lang="en-US" sz="1200" dirty="0"/>
              <a:t> Transmission line level at which the data carrier 			was accessed</a:t>
            </a:r>
          </a:p>
          <a:p>
            <a:endParaRPr lang="en-US" sz="1200" dirty="0">
              <a:sym typeface="Wingdings" panose="05000000000000000000" pitchFamily="2" charset="2"/>
            </a:endParaRPr>
          </a:p>
          <a:p>
            <a:r>
              <a:rPr lang="en-US" sz="1200" dirty="0">
                <a:sym typeface="Wingdings" panose="05000000000000000000" pitchFamily="2" charset="2"/>
              </a:rPr>
              <a:t>When using the MultiFrame protocol, the transmission of additional information about the data carrier access must be activated via the IF parameter (IF := 16#01). The additional information is transmitted in a separate telegram with the status value 16#0B directly after the information received from the data carrier (status 16#00).</a:t>
            </a:r>
          </a:p>
          <a:p>
            <a:endParaRPr lang="en-US" sz="1200" dirty="0">
              <a:sym typeface="Wingdings" panose="05000000000000000000" pitchFamily="2" charset="2"/>
            </a:endParaRPr>
          </a:p>
          <a:p>
            <a:r>
              <a:rPr lang="en-US" sz="1200" dirty="0">
                <a:sym typeface="Wingdings" panose="05000000000000000000" pitchFamily="2" charset="2"/>
              </a:rPr>
              <a:t>The additional information can be used to estimate the quality of data carrier access. Small values of the RSSI mean a lower quality or a greater distance.</a:t>
            </a:r>
          </a:p>
          <a:p>
            <a:endParaRPr lang="en-US" sz="1200" dirty="0">
              <a:sym typeface="Wingdings" panose="05000000000000000000" pitchFamily="2" charset="2"/>
            </a:endParaRPr>
          </a:p>
          <a:p>
            <a:r>
              <a:rPr lang="en-US" sz="1200" dirty="0">
                <a:sym typeface="Wingdings" panose="05000000000000000000" pitchFamily="2" charset="2"/>
              </a:rPr>
              <a:t>When using several power levels (parameter PT), the additional information can be used to find out at which power level the data carrier was recognized.</a:t>
            </a:r>
          </a:p>
        </p:txBody>
      </p:sp>
      <p:sp>
        <p:nvSpPr>
          <p:cNvPr id="13" name="Rechteck 12"/>
          <p:cNvSpPr/>
          <p:nvPr/>
        </p:nvSpPr>
        <p:spPr>
          <a:xfrm>
            <a:off x="2627784" y="2276872"/>
            <a:ext cx="584342" cy="11341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3" action="ppaction://hlinksldjump" highlightClick="1"/>
            <a:extLst>
              <a:ext uri="{FF2B5EF4-FFF2-40B4-BE49-F238E27FC236}">
                <a16:creationId xmlns:a16="http://schemas.microsoft.com/office/drawing/2014/main" id="{33AF24CB-9F94-49F3-97EF-E01C38911F2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77188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FBE236CE-1EAA-4900-9EEC-2D7DB387F9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3428999"/>
            <a:ext cx="3096344" cy="1312581"/>
          </a:xfrm>
          <a:prstGeom prst="rect">
            <a:avLst/>
          </a:prstGeom>
        </p:spPr>
      </p:pic>
      <p:pic>
        <p:nvPicPr>
          <p:cNvPr id="8" name="Grafik 7">
            <a:extLst>
              <a:ext uri="{FF2B5EF4-FFF2-40B4-BE49-F238E27FC236}">
                <a16:creationId xmlns:a16="http://schemas.microsoft.com/office/drawing/2014/main" id="{30FD2586-FD61-4FC0-914B-100D071EE4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4" y="1859339"/>
            <a:ext cx="3096344" cy="1372243"/>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78</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6: Single Write Words</a:t>
            </a:r>
          </a:p>
        </p:txBody>
      </p:sp>
      <p:sp>
        <p:nvSpPr>
          <p:cNvPr id="15" name="Textfeld 14"/>
          <p:cNvSpPr txBox="1"/>
          <p:nvPr/>
        </p:nvSpPr>
        <p:spPr>
          <a:xfrm>
            <a:off x="3275856" y="1859340"/>
            <a:ext cx="5699592" cy="2308324"/>
          </a:xfrm>
          <a:prstGeom prst="rect">
            <a:avLst/>
          </a:prstGeom>
          <a:noFill/>
          <a:ln>
            <a:solidFill>
              <a:schemeClr val="tx2"/>
            </a:solidFill>
          </a:ln>
        </p:spPr>
        <p:txBody>
          <a:bodyPr wrap="square" rtlCol="0">
            <a:spAutoFit/>
          </a:bodyPr>
          <a:lstStyle/>
          <a:p>
            <a:r>
              <a:rPr lang="en-US" sz="1200" dirty="0"/>
              <a:t>Data carrier detected and user memory written; number of data carriers identified during the execution of the single command</a:t>
            </a:r>
          </a:p>
          <a:p>
            <a:r>
              <a:rPr lang="en-US" sz="1200" dirty="0"/>
              <a:t>DB Head1Data.NumberTags.NumberTags[x]</a:t>
            </a:r>
          </a:p>
          <a:p>
            <a:r>
              <a:rPr lang="en-US" sz="1200" dirty="0"/>
              <a:t>NumberTags[0]...[3] 	</a:t>
            </a:r>
            <a:r>
              <a:rPr lang="en-US" sz="1200" dirty="0">
                <a:sym typeface="Wingdings" panose="05000000000000000000" pitchFamily="2" charset="2"/>
              </a:rPr>
              <a:t></a:t>
            </a:r>
            <a:r>
              <a:rPr lang="en-US" sz="1200" dirty="0"/>
              <a:t> Number of data carriers in ASCII</a:t>
            </a:r>
          </a:p>
          <a:p>
            <a:endParaRPr lang="en-US" sz="1200" dirty="0"/>
          </a:p>
          <a:p>
            <a:r>
              <a:rPr lang="en-US" sz="1200" dirty="0"/>
              <a:t>NumberTags[0]...[3] 	= 16#30303031 = "0001" = 1 data carrier</a:t>
            </a:r>
          </a:p>
          <a:p>
            <a:r>
              <a:rPr lang="en-US" sz="1200" dirty="0"/>
              <a:t>NumberTags[0]...[3] 	= 16#30303032 = "0002" = 2 data carriers</a:t>
            </a:r>
          </a:p>
          <a:p>
            <a:r>
              <a:rPr lang="en-US" sz="1200" dirty="0"/>
              <a:t>NumberTags[0]...[3] 	= 16#30303033 = "0003" = 3 data carriers</a:t>
            </a:r>
          </a:p>
          <a:p>
            <a:endParaRPr lang="en-US" sz="1200" dirty="0"/>
          </a:p>
          <a:p>
            <a:endParaRPr lang="en-US" sz="1200" dirty="0"/>
          </a:p>
          <a:p>
            <a:endParaRPr lang="en-US" sz="1200" dirty="0"/>
          </a:p>
          <a:p>
            <a:r>
              <a:rPr lang="en-US" sz="1200" dirty="0"/>
              <a:t>NumberTags[0]...[3] 	= 16#30303030 = "0000" = no data carrier</a:t>
            </a:r>
            <a:endParaRPr lang="en-US" sz="1200" dirty="0">
              <a:sym typeface="Wingdings" panose="05000000000000000000" pitchFamily="2" charset="2"/>
            </a:endParaRPr>
          </a:p>
        </p:txBody>
      </p:sp>
      <p:sp>
        <p:nvSpPr>
          <p:cNvPr id="13" name="Rechteck 12"/>
          <p:cNvSpPr/>
          <p:nvPr/>
        </p:nvSpPr>
        <p:spPr>
          <a:xfrm>
            <a:off x="2555776" y="2288021"/>
            <a:ext cx="648072" cy="94356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4" action="ppaction://hlinksldjump" highlightClick="1"/>
            <a:extLst>
              <a:ext uri="{FF2B5EF4-FFF2-40B4-BE49-F238E27FC236}">
                <a16:creationId xmlns:a16="http://schemas.microsoft.com/office/drawing/2014/main" id="{33AF24CB-9F94-49F3-97EF-E01C38911F2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hteck 15">
            <a:extLst>
              <a:ext uri="{FF2B5EF4-FFF2-40B4-BE49-F238E27FC236}">
                <a16:creationId xmlns:a16="http://schemas.microsoft.com/office/drawing/2014/main" id="{2D3E70B9-C959-49B2-98EA-F927B283C180}"/>
              </a:ext>
            </a:extLst>
          </p:cNvPr>
          <p:cNvSpPr/>
          <p:nvPr/>
        </p:nvSpPr>
        <p:spPr>
          <a:xfrm>
            <a:off x="2555776" y="3798018"/>
            <a:ext cx="648072" cy="94356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050998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8CDA8B1C-DDC0-40AB-AAC3-3F29355D75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368" y="1878249"/>
            <a:ext cx="2921463" cy="4608860"/>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79</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6: Single Write Words</a:t>
            </a:r>
          </a:p>
        </p:txBody>
      </p:sp>
      <p:sp>
        <p:nvSpPr>
          <p:cNvPr id="15" name="Textfeld 14"/>
          <p:cNvSpPr txBox="1"/>
          <p:nvPr/>
        </p:nvSpPr>
        <p:spPr>
          <a:xfrm>
            <a:off x="3632418" y="1878249"/>
            <a:ext cx="5400112" cy="2123658"/>
          </a:xfrm>
          <a:prstGeom prst="rect">
            <a:avLst/>
          </a:prstGeom>
          <a:noFill/>
          <a:ln>
            <a:solidFill>
              <a:schemeClr val="tx2"/>
            </a:solidFill>
          </a:ln>
        </p:spPr>
        <p:txBody>
          <a:bodyPr wrap="square" rtlCol="0">
            <a:spAutoFit/>
          </a:bodyPr>
          <a:lstStyle/>
          <a:p>
            <a:r>
              <a:rPr lang="en-US" sz="1200" dirty="0"/>
              <a:t>Output data field: Single Write Words command</a:t>
            </a:r>
          </a:p>
          <a:p>
            <a:r>
              <a:rPr lang="en-US" sz="1200" dirty="0"/>
              <a:t>OUTDATA.OUTDATA[x]</a:t>
            </a:r>
          </a:p>
          <a:p>
            <a:r>
              <a:rPr lang="en-US" sz="1200" dirty="0"/>
              <a:t>Output data field:</a:t>
            </a:r>
          </a:p>
          <a:p>
            <a:r>
              <a:rPr lang="en-US" sz="1200" dirty="0"/>
              <a:t>OUTDATA[0] </a:t>
            </a:r>
            <a:r>
              <a:rPr lang="en-US" sz="1200" dirty="0">
                <a:sym typeface="Wingdings" panose="05000000000000000000" pitchFamily="2" charset="2"/>
              </a:rPr>
              <a:t></a:t>
            </a:r>
            <a:r>
              <a:rPr lang="en-US" sz="1200" dirty="0"/>
              <a:t> Control Byte</a:t>
            </a:r>
          </a:p>
          <a:p>
            <a:r>
              <a:rPr lang="en-US" sz="1200" dirty="0"/>
              <a:t>OUTDATA[1] </a:t>
            </a:r>
            <a:r>
              <a:rPr lang="en-US" sz="1200" dirty="0">
                <a:sym typeface="Wingdings" panose="05000000000000000000" pitchFamily="2" charset="2"/>
              </a:rPr>
              <a:t></a:t>
            </a:r>
            <a:r>
              <a:rPr lang="en-US" sz="1200" dirty="0"/>
              <a:t> not used</a:t>
            </a:r>
          </a:p>
          <a:p>
            <a:r>
              <a:rPr lang="en-US" sz="1200" dirty="0"/>
              <a:t>OUTDATA[2] </a:t>
            </a:r>
            <a:r>
              <a:rPr lang="en-US" sz="1200" dirty="0">
                <a:sym typeface="Wingdings" panose="05000000000000000000" pitchFamily="2" charset="2"/>
              </a:rPr>
              <a:t></a:t>
            </a:r>
            <a:r>
              <a:rPr lang="en-US" sz="1200" dirty="0"/>
              <a:t> Command code; 16#4A = Single Write 2-Byte Words</a:t>
            </a:r>
          </a:p>
          <a:p>
            <a:r>
              <a:rPr lang="en-US" sz="1200" dirty="0"/>
              <a:t>OUTDATA[3] </a:t>
            </a:r>
            <a:r>
              <a:rPr lang="en-US" sz="1200" dirty="0">
                <a:sym typeface="Wingdings" panose="05000000000000000000" pitchFamily="2" charset="2"/>
              </a:rPr>
              <a:t></a:t>
            </a:r>
            <a:r>
              <a:rPr lang="en-US" sz="1200" dirty="0"/>
              <a:t> not used</a:t>
            </a:r>
          </a:p>
          <a:p>
            <a:r>
              <a:rPr lang="en-US" sz="1200" dirty="0"/>
              <a:t>OUTDATA[4]...[5] </a:t>
            </a:r>
            <a:r>
              <a:rPr lang="en-US" sz="1200" dirty="0">
                <a:sym typeface="Wingdings" panose="05000000000000000000" pitchFamily="2" charset="2"/>
              </a:rPr>
              <a:t></a:t>
            </a:r>
            <a:r>
              <a:rPr lang="en-US" sz="1200" dirty="0"/>
              <a:t> Start address (I_w_StartAddress)</a:t>
            </a:r>
          </a:p>
          <a:p>
            <a:r>
              <a:rPr lang="en-US" sz="1200" dirty="0"/>
              <a:t>OUTDATA[6]...[7] </a:t>
            </a:r>
            <a:r>
              <a:rPr lang="en-US" sz="1200" dirty="0">
                <a:sym typeface="Wingdings" panose="05000000000000000000" pitchFamily="2" charset="2"/>
              </a:rPr>
              <a:t></a:t>
            </a:r>
            <a:r>
              <a:rPr lang="en-US" sz="1200" dirty="0"/>
              <a:t> Number of blocks (I_i_WordNumber)</a:t>
            </a:r>
          </a:p>
          <a:p>
            <a:r>
              <a:rPr lang="en-US" sz="1200" dirty="0"/>
              <a:t>OUTDATA[8]...[15] </a:t>
            </a:r>
            <a:r>
              <a:rPr lang="en-US" sz="1200" dirty="0">
                <a:sym typeface="Wingdings" panose="05000000000000000000" pitchFamily="2" charset="2"/>
              </a:rPr>
              <a:t></a:t>
            </a:r>
            <a:r>
              <a:rPr lang="en-US" sz="1200" dirty="0"/>
              <a:t> Write data</a:t>
            </a:r>
          </a:p>
          <a:p>
            <a:r>
              <a:rPr lang="en-US" sz="1200" dirty="0"/>
              <a:t>OUTDATA[16]...[x] </a:t>
            </a:r>
            <a:r>
              <a:rPr lang="en-US" sz="1200" dirty="0">
                <a:sym typeface="Wingdings" panose="05000000000000000000" pitchFamily="2" charset="2"/>
              </a:rPr>
              <a:t></a:t>
            </a:r>
            <a:r>
              <a:rPr lang="en-US" sz="1200" dirty="0"/>
              <a:t> not used</a:t>
            </a:r>
            <a:endParaRPr lang="en-US" sz="1200" dirty="0">
              <a:sym typeface="Wingdings" panose="05000000000000000000" pitchFamily="2" charset="2"/>
            </a:endParaRPr>
          </a:p>
        </p:txBody>
      </p:sp>
      <p:sp>
        <p:nvSpPr>
          <p:cNvPr id="13" name="Rechteck 12"/>
          <p:cNvSpPr/>
          <p:nvPr/>
        </p:nvSpPr>
        <p:spPr>
          <a:xfrm>
            <a:off x="2483768" y="2348880"/>
            <a:ext cx="576063" cy="38884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teraktive Schaltfläche: Zur Startseite wechseln 9">
            <a:hlinkClick r:id="rId3" action="ppaction://hlinksldjump" highlightClick="1"/>
            <a:extLst>
              <a:ext uri="{FF2B5EF4-FFF2-40B4-BE49-F238E27FC236}">
                <a16:creationId xmlns:a16="http://schemas.microsoft.com/office/drawing/2014/main" id="{E36E703F-3CD8-4EBA-A788-B86C30038B62}"/>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30555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048581A7-2782-454B-9A46-0B07D0B572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9752" y="4070819"/>
            <a:ext cx="3308700" cy="2490530"/>
          </a:xfrm>
          <a:prstGeom prst="rect">
            <a:avLst/>
          </a:prstGeom>
        </p:spPr>
      </p:pic>
      <p:pic>
        <p:nvPicPr>
          <p:cNvPr id="19" name="Grafik 18">
            <a:extLst>
              <a:ext uri="{FF2B5EF4-FFF2-40B4-BE49-F238E27FC236}">
                <a16:creationId xmlns:a16="http://schemas.microsoft.com/office/drawing/2014/main" id="{654DA421-4148-410B-94EA-DD96A1B2B2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24127" y="4070819"/>
            <a:ext cx="3322175" cy="2500673"/>
          </a:xfrm>
          <a:prstGeom prst="rect">
            <a:avLst/>
          </a:prstGeom>
        </p:spPr>
      </p:pic>
      <p:pic>
        <p:nvPicPr>
          <p:cNvPr id="15" name="Grafik 14">
            <a:extLst>
              <a:ext uri="{FF2B5EF4-FFF2-40B4-BE49-F238E27FC236}">
                <a16:creationId xmlns:a16="http://schemas.microsoft.com/office/drawing/2014/main" id="{343CE94A-6C59-4002-A350-EEC86BB2D2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24127" y="1510297"/>
            <a:ext cx="3322175" cy="2500673"/>
          </a:xfrm>
          <a:prstGeom prst="rect">
            <a:avLst/>
          </a:prstGeom>
        </p:spPr>
      </p:pic>
      <p:pic>
        <p:nvPicPr>
          <p:cNvPr id="9" name="Grafik 8">
            <a:extLst>
              <a:ext uri="{FF2B5EF4-FFF2-40B4-BE49-F238E27FC236}">
                <a16:creationId xmlns:a16="http://schemas.microsoft.com/office/drawing/2014/main" id="{CE74010D-93CD-42BD-BBE6-D8695FC0EDF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697" y="3139283"/>
            <a:ext cx="2179836" cy="3422066"/>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8</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a:xfrm>
            <a:off x="180000" y="1512000"/>
            <a:ext cx="5472120" cy="1514000"/>
          </a:xfrm>
        </p:spPr>
        <p:txBody>
          <a:bodyPr/>
          <a:lstStyle/>
          <a:p>
            <a:pPr marL="0" indent="0">
              <a:buNone/>
            </a:pPr>
            <a:r>
              <a:rPr lang="en-US" dirty="0"/>
              <a:t>Link process data field output data</a:t>
            </a:r>
          </a:p>
          <a:p>
            <a:pPr marL="285750" indent="-285750">
              <a:buFont typeface="Arial" panose="020B0604020202020204" pitchFamily="34" charset="0"/>
              <a:buChar char="•"/>
            </a:pPr>
            <a:r>
              <a:rPr lang="en-US" sz="1400" b="0" dirty="0"/>
              <a:t>Activate Config Mode</a:t>
            </a:r>
          </a:p>
          <a:p>
            <a:pPr marL="285750" indent="-285750">
              <a:buFont typeface="Arial" panose="020B0604020202020204" pitchFamily="34" charset="0"/>
              <a:buChar char="•"/>
            </a:pPr>
            <a:r>
              <a:rPr lang="en-US" sz="1400" b="0" dirty="0"/>
              <a:t>Right-click on "OUT_CH1“ </a:t>
            </a:r>
            <a:r>
              <a:rPr lang="en-US" sz="1400" b="0" dirty="0">
                <a:sym typeface="Wingdings" panose="05000000000000000000" pitchFamily="2" charset="2"/>
              </a:rPr>
              <a:t></a:t>
            </a:r>
            <a:r>
              <a:rPr lang="en-US" sz="1400" b="0" dirty="0"/>
              <a:t> Change link </a:t>
            </a:r>
            <a:r>
              <a:rPr lang="en-US" sz="1400" b="0" dirty="0">
                <a:sym typeface="Wingdings" panose="05000000000000000000" pitchFamily="2" charset="2"/>
              </a:rPr>
              <a:t></a:t>
            </a:r>
            <a:r>
              <a:rPr lang="en-US" sz="1400" b="0" dirty="0"/>
              <a:t> Activate array mode </a:t>
            </a:r>
            <a:r>
              <a:rPr lang="en-US" sz="1400" b="0" dirty="0">
                <a:sym typeface="Wingdings" panose="05000000000000000000" pitchFamily="2" charset="2"/>
              </a:rPr>
              <a:t></a:t>
            </a:r>
            <a:r>
              <a:rPr lang="en-US" sz="1400" b="0" dirty="0"/>
              <a:t> </a:t>
            </a:r>
            <a:r>
              <a:rPr lang="en-US" sz="1400" b="0" dirty="0" err="1"/>
              <a:t>GVL_IDENTControl.BUS_OUTPUT</a:t>
            </a:r>
            <a:r>
              <a:rPr lang="en-US" sz="1400" b="0" dirty="0"/>
              <a:t>[1] </a:t>
            </a:r>
            <a:r>
              <a:rPr lang="en-US" sz="1400" b="0" dirty="0">
                <a:sym typeface="Wingdings" panose="05000000000000000000" pitchFamily="2" charset="2"/>
              </a:rPr>
              <a:t></a:t>
            </a:r>
            <a:r>
              <a:rPr lang="en-US" sz="1400" b="0" dirty="0"/>
              <a:t> Link from byte 0 </a:t>
            </a:r>
          </a:p>
          <a:p>
            <a:pPr marL="0" indent="0">
              <a:buNone/>
            </a:pPr>
            <a:r>
              <a:rPr lang="en-US" sz="1400" b="0" dirty="0"/>
              <a:t>      to byte 63</a:t>
            </a:r>
            <a:endParaRPr lang="en-US" dirty="0"/>
          </a:p>
        </p:txBody>
      </p:sp>
      <p:sp>
        <p:nvSpPr>
          <p:cNvPr id="7" name="Interaktive Schaltfläche: Zur Startseite wechseln 6">
            <a:hlinkClick r:id="rId6" action="ppaction://hlinksldjump" highlightClick="1"/>
            <a:extLst>
              <a:ext uri="{FF2B5EF4-FFF2-40B4-BE49-F238E27FC236}">
                <a16:creationId xmlns:a16="http://schemas.microsoft.com/office/drawing/2014/main" id="{1B9FAED0-4D72-4AAC-8CC0-9AECE1E2D0CF}"/>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Gerade Verbindung mit Pfeil 25">
            <a:extLst>
              <a:ext uri="{FF2B5EF4-FFF2-40B4-BE49-F238E27FC236}">
                <a16:creationId xmlns:a16="http://schemas.microsoft.com/office/drawing/2014/main" id="{A031BCCA-0863-409B-8480-D242BDF128CD}"/>
              </a:ext>
            </a:extLst>
          </p:cNvPr>
          <p:cNvCxnSpPr>
            <a:cxnSpLocks/>
          </p:cNvCxnSpPr>
          <p:nvPr/>
        </p:nvCxnSpPr>
        <p:spPr>
          <a:xfrm flipH="1" flipV="1">
            <a:off x="1185063" y="3573016"/>
            <a:ext cx="288032" cy="36003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Gerade Verbindung mit Pfeil 26">
            <a:extLst>
              <a:ext uri="{FF2B5EF4-FFF2-40B4-BE49-F238E27FC236}">
                <a16:creationId xmlns:a16="http://schemas.microsoft.com/office/drawing/2014/main" id="{D58A2FA5-A049-4267-80C8-BAD064094D5B}"/>
              </a:ext>
            </a:extLst>
          </p:cNvPr>
          <p:cNvCxnSpPr>
            <a:cxnSpLocks/>
          </p:cNvCxnSpPr>
          <p:nvPr/>
        </p:nvCxnSpPr>
        <p:spPr>
          <a:xfrm flipH="1" flipV="1">
            <a:off x="1619672" y="5608870"/>
            <a:ext cx="288032" cy="36003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Gerade Verbindung mit Pfeil 27">
            <a:extLst>
              <a:ext uri="{FF2B5EF4-FFF2-40B4-BE49-F238E27FC236}">
                <a16:creationId xmlns:a16="http://schemas.microsoft.com/office/drawing/2014/main" id="{67ABF0B2-6B24-4C48-BB1B-7939D7B642CC}"/>
              </a:ext>
            </a:extLst>
          </p:cNvPr>
          <p:cNvCxnSpPr>
            <a:cxnSpLocks/>
          </p:cNvCxnSpPr>
          <p:nvPr/>
        </p:nvCxnSpPr>
        <p:spPr>
          <a:xfrm>
            <a:off x="180000" y="5395883"/>
            <a:ext cx="258563" cy="17123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Gerade Verbindung mit Pfeil 28">
            <a:extLst>
              <a:ext uri="{FF2B5EF4-FFF2-40B4-BE49-F238E27FC236}">
                <a16:creationId xmlns:a16="http://schemas.microsoft.com/office/drawing/2014/main" id="{9F28D56A-FF6C-4B7F-92F4-0FC502105998}"/>
              </a:ext>
            </a:extLst>
          </p:cNvPr>
          <p:cNvCxnSpPr>
            <a:cxnSpLocks/>
          </p:cNvCxnSpPr>
          <p:nvPr/>
        </p:nvCxnSpPr>
        <p:spPr>
          <a:xfrm flipH="1">
            <a:off x="3707904" y="4509120"/>
            <a:ext cx="254410" cy="23312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Gerade Verbindung mit Pfeil 30">
            <a:extLst>
              <a:ext uri="{FF2B5EF4-FFF2-40B4-BE49-F238E27FC236}">
                <a16:creationId xmlns:a16="http://schemas.microsoft.com/office/drawing/2014/main" id="{B282CE8D-700D-410F-A6CE-D5781DFA4923}"/>
              </a:ext>
            </a:extLst>
          </p:cNvPr>
          <p:cNvCxnSpPr>
            <a:cxnSpLocks/>
          </p:cNvCxnSpPr>
          <p:nvPr/>
        </p:nvCxnSpPr>
        <p:spPr>
          <a:xfrm flipV="1">
            <a:off x="4427984" y="5567116"/>
            <a:ext cx="393662" cy="18327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3" name="Rechteck 32">
            <a:extLst>
              <a:ext uri="{FF2B5EF4-FFF2-40B4-BE49-F238E27FC236}">
                <a16:creationId xmlns:a16="http://schemas.microsoft.com/office/drawing/2014/main" id="{AE67596B-0DE4-4F1D-AF29-6F7C8BBD30AC}"/>
              </a:ext>
            </a:extLst>
          </p:cNvPr>
          <p:cNvSpPr/>
          <p:nvPr/>
        </p:nvSpPr>
        <p:spPr>
          <a:xfrm>
            <a:off x="5940152" y="2060849"/>
            <a:ext cx="2088232" cy="187220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 name="Rechteck 33">
            <a:extLst>
              <a:ext uri="{FF2B5EF4-FFF2-40B4-BE49-F238E27FC236}">
                <a16:creationId xmlns:a16="http://schemas.microsoft.com/office/drawing/2014/main" id="{E104FC84-2C6E-4C2D-AC3B-B62E96BDB7C1}"/>
              </a:ext>
            </a:extLst>
          </p:cNvPr>
          <p:cNvSpPr/>
          <p:nvPr/>
        </p:nvSpPr>
        <p:spPr>
          <a:xfrm>
            <a:off x="5940152" y="4409897"/>
            <a:ext cx="2088232" cy="187220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934084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E7CF27BA-4FC3-4BF9-89AA-2D4E431B2B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37554"/>
            <a:ext cx="8620813" cy="4671218"/>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80</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6: Single Write Words</a:t>
            </a:r>
          </a:p>
        </p:txBody>
      </p:sp>
      <p:sp>
        <p:nvSpPr>
          <p:cNvPr id="12" name="Rechteck 11">
            <a:extLst>
              <a:ext uri="{FF2B5EF4-FFF2-40B4-BE49-F238E27FC236}">
                <a16:creationId xmlns:a16="http://schemas.microsoft.com/office/drawing/2014/main" id="{84EB6058-94EE-45C7-B044-0D42F727F121}"/>
              </a:ext>
            </a:extLst>
          </p:cNvPr>
          <p:cNvSpPr/>
          <p:nvPr/>
        </p:nvSpPr>
        <p:spPr>
          <a:xfrm>
            <a:off x="415683" y="3650596"/>
            <a:ext cx="987966" cy="62583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a:extLst>
              <a:ext uri="{FF2B5EF4-FFF2-40B4-BE49-F238E27FC236}">
                <a16:creationId xmlns:a16="http://schemas.microsoft.com/office/drawing/2014/main" id="{F4F8E8F0-57DE-46C2-AC48-BCCE388010F9}"/>
              </a:ext>
            </a:extLst>
          </p:cNvPr>
          <p:cNvSpPr/>
          <p:nvPr/>
        </p:nvSpPr>
        <p:spPr>
          <a:xfrm>
            <a:off x="415683" y="4276431"/>
            <a:ext cx="1708045" cy="97186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6" name="Gerade Verbindung mit Pfeil 15">
            <a:extLst>
              <a:ext uri="{FF2B5EF4-FFF2-40B4-BE49-F238E27FC236}">
                <a16:creationId xmlns:a16="http://schemas.microsoft.com/office/drawing/2014/main" id="{DF0A29D8-6931-4021-8E18-8C0264A103AF}"/>
              </a:ext>
            </a:extLst>
          </p:cNvPr>
          <p:cNvCxnSpPr>
            <a:cxnSpLocks/>
          </p:cNvCxnSpPr>
          <p:nvPr/>
        </p:nvCxnSpPr>
        <p:spPr>
          <a:xfrm flipH="1">
            <a:off x="827584" y="2924944"/>
            <a:ext cx="504056"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Rechteck 16">
            <a:extLst>
              <a:ext uri="{FF2B5EF4-FFF2-40B4-BE49-F238E27FC236}">
                <a16:creationId xmlns:a16="http://schemas.microsoft.com/office/drawing/2014/main" id="{B5C3370A-329E-4A1D-8297-6E1193E86E7C}"/>
              </a:ext>
            </a:extLst>
          </p:cNvPr>
          <p:cNvSpPr/>
          <p:nvPr/>
        </p:nvSpPr>
        <p:spPr>
          <a:xfrm>
            <a:off x="4860032" y="2669945"/>
            <a:ext cx="720080" cy="98065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a:extLst>
              <a:ext uri="{FF2B5EF4-FFF2-40B4-BE49-F238E27FC236}">
                <a16:creationId xmlns:a16="http://schemas.microsoft.com/office/drawing/2014/main" id="{52A980EC-2F81-43C7-9C56-7079E26F80AD}"/>
              </a:ext>
            </a:extLst>
          </p:cNvPr>
          <p:cNvSpPr/>
          <p:nvPr/>
        </p:nvSpPr>
        <p:spPr>
          <a:xfrm>
            <a:off x="3923928" y="1837553"/>
            <a:ext cx="1584176" cy="6518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hteck 14">
            <a:extLst>
              <a:ext uri="{FF2B5EF4-FFF2-40B4-BE49-F238E27FC236}">
                <a16:creationId xmlns:a16="http://schemas.microsoft.com/office/drawing/2014/main" id="{B1E4AD9D-40CB-4A17-AF11-6ABE06684409}"/>
              </a:ext>
            </a:extLst>
          </p:cNvPr>
          <p:cNvSpPr/>
          <p:nvPr/>
        </p:nvSpPr>
        <p:spPr>
          <a:xfrm>
            <a:off x="1691680" y="2537151"/>
            <a:ext cx="648071" cy="6518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Interaktive Schaltfläche: Zur Startseite wechseln 18">
            <a:hlinkClick r:id="rId3" action="ppaction://hlinksldjump" highlightClick="1"/>
            <a:extLst>
              <a:ext uri="{FF2B5EF4-FFF2-40B4-BE49-F238E27FC236}">
                <a16:creationId xmlns:a16="http://schemas.microsoft.com/office/drawing/2014/main" id="{50044DFC-971B-480B-A55A-5A55109BF397}"/>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hteck 19">
            <a:extLst>
              <a:ext uri="{FF2B5EF4-FFF2-40B4-BE49-F238E27FC236}">
                <a16:creationId xmlns:a16="http://schemas.microsoft.com/office/drawing/2014/main" id="{633A5A55-FF4C-4BBF-89CE-0FFDFE5179AE}"/>
              </a:ext>
            </a:extLst>
          </p:cNvPr>
          <p:cNvSpPr/>
          <p:nvPr/>
        </p:nvSpPr>
        <p:spPr>
          <a:xfrm>
            <a:off x="5652608" y="2697935"/>
            <a:ext cx="809787" cy="130713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Rechteck 20">
            <a:extLst>
              <a:ext uri="{FF2B5EF4-FFF2-40B4-BE49-F238E27FC236}">
                <a16:creationId xmlns:a16="http://schemas.microsoft.com/office/drawing/2014/main" id="{D5EE5F82-8EF6-4782-8069-794DED006BEC}"/>
              </a:ext>
            </a:extLst>
          </p:cNvPr>
          <p:cNvSpPr/>
          <p:nvPr/>
        </p:nvSpPr>
        <p:spPr>
          <a:xfrm>
            <a:off x="4029075" y="2669944"/>
            <a:ext cx="720080" cy="176716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876259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E6AF37CE-E2E8-436D-AB68-7DB7584E7D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016" y="1837554"/>
            <a:ext cx="8584301" cy="4659684"/>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81</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6: Single Write Words</a:t>
            </a:r>
          </a:p>
        </p:txBody>
      </p:sp>
      <p:sp>
        <p:nvSpPr>
          <p:cNvPr id="12" name="Rechteck 11">
            <a:extLst>
              <a:ext uri="{FF2B5EF4-FFF2-40B4-BE49-F238E27FC236}">
                <a16:creationId xmlns:a16="http://schemas.microsoft.com/office/drawing/2014/main" id="{84EB6058-94EE-45C7-B044-0D42F727F121}"/>
              </a:ext>
            </a:extLst>
          </p:cNvPr>
          <p:cNvSpPr/>
          <p:nvPr/>
        </p:nvSpPr>
        <p:spPr>
          <a:xfrm>
            <a:off x="415683" y="3650596"/>
            <a:ext cx="987966" cy="62583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a:extLst>
              <a:ext uri="{FF2B5EF4-FFF2-40B4-BE49-F238E27FC236}">
                <a16:creationId xmlns:a16="http://schemas.microsoft.com/office/drawing/2014/main" id="{F4F8E8F0-57DE-46C2-AC48-BCCE388010F9}"/>
              </a:ext>
            </a:extLst>
          </p:cNvPr>
          <p:cNvSpPr/>
          <p:nvPr/>
        </p:nvSpPr>
        <p:spPr>
          <a:xfrm>
            <a:off x="415683" y="4276431"/>
            <a:ext cx="1708045" cy="97186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6" name="Gerade Verbindung mit Pfeil 15">
            <a:extLst>
              <a:ext uri="{FF2B5EF4-FFF2-40B4-BE49-F238E27FC236}">
                <a16:creationId xmlns:a16="http://schemas.microsoft.com/office/drawing/2014/main" id="{DF0A29D8-6931-4021-8E18-8C0264A103AF}"/>
              </a:ext>
            </a:extLst>
          </p:cNvPr>
          <p:cNvCxnSpPr>
            <a:cxnSpLocks/>
          </p:cNvCxnSpPr>
          <p:nvPr/>
        </p:nvCxnSpPr>
        <p:spPr>
          <a:xfrm flipH="1">
            <a:off x="827584" y="2924944"/>
            <a:ext cx="504056"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Rechteck 16">
            <a:extLst>
              <a:ext uri="{FF2B5EF4-FFF2-40B4-BE49-F238E27FC236}">
                <a16:creationId xmlns:a16="http://schemas.microsoft.com/office/drawing/2014/main" id="{B5C3370A-329E-4A1D-8297-6E1193E86E7C}"/>
              </a:ext>
            </a:extLst>
          </p:cNvPr>
          <p:cNvSpPr/>
          <p:nvPr/>
        </p:nvSpPr>
        <p:spPr>
          <a:xfrm>
            <a:off x="4860032" y="2669945"/>
            <a:ext cx="720080" cy="98065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a:extLst>
              <a:ext uri="{FF2B5EF4-FFF2-40B4-BE49-F238E27FC236}">
                <a16:creationId xmlns:a16="http://schemas.microsoft.com/office/drawing/2014/main" id="{52A980EC-2F81-43C7-9C56-7079E26F80AD}"/>
              </a:ext>
            </a:extLst>
          </p:cNvPr>
          <p:cNvSpPr/>
          <p:nvPr/>
        </p:nvSpPr>
        <p:spPr>
          <a:xfrm>
            <a:off x="3923928" y="1837553"/>
            <a:ext cx="1584176" cy="6518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hteck 14">
            <a:extLst>
              <a:ext uri="{FF2B5EF4-FFF2-40B4-BE49-F238E27FC236}">
                <a16:creationId xmlns:a16="http://schemas.microsoft.com/office/drawing/2014/main" id="{B1E4AD9D-40CB-4A17-AF11-6ABE06684409}"/>
              </a:ext>
            </a:extLst>
          </p:cNvPr>
          <p:cNvSpPr/>
          <p:nvPr/>
        </p:nvSpPr>
        <p:spPr>
          <a:xfrm>
            <a:off x="1691680" y="2537151"/>
            <a:ext cx="648071" cy="6518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Interaktive Schaltfläche: Zur Startseite wechseln 18">
            <a:hlinkClick r:id="rId3" action="ppaction://hlinksldjump" highlightClick="1"/>
            <a:extLst>
              <a:ext uri="{FF2B5EF4-FFF2-40B4-BE49-F238E27FC236}">
                <a16:creationId xmlns:a16="http://schemas.microsoft.com/office/drawing/2014/main" id="{50044DFC-971B-480B-A55A-5A55109BF397}"/>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hteck 19">
            <a:extLst>
              <a:ext uri="{FF2B5EF4-FFF2-40B4-BE49-F238E27FC236}">
                <a16:creationId xmlns:a16="http://schemas.microsoft.com/office/drawing/2014/main" id="{633A5A55-FF4C-4BBF-89CE-0FFDFE5179AE}"/>
              </a:ext>
            </a:extLst>
          </p:cNvPr>
          <p:cNvSpPr/>
          <p:nvPr/>
        </p:nvSpPr>
        <p:spPr>
          <a:xfrm>
            <a:off x="5652608" y="2697935"/>
            <a:ext cx="809787" cy="58704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796945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82</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7: Enhanced Read UII/EPC</a:t>
            </a:r>
          </a:p>
          <a:p>
            <a:pPr marL="285750" indent="-285750">
              <a:buFont typeface="Arial" panose="020B0604020202020204" pitchFamily="34" charset="0"/>
              <a:buChar char="•"/>
            </a:pPr>
            <a:r>
              <a:rPr lang="en-US" sz="1200" b="0" dirty="0"/>
              <a:t>Continuous read operation on the UII/EPC code of a data carrier</a:t>
            </a:r>
          </a:p>
          <a:p>
            <a:pPr marL="285750" indent="-285750">
              <a:buFont typeface="Arial" panose="020B0604020202020204" pitchFamily="34" charset="0"/>
              <a:buChar char="•"/>
            </a:pPr>
            <a:r>
              <a:rPr lang="en-US" sz="1200" b="0" dirty="0"/>
              <a:t>I_b_UserMemory_UID := False and I_b_EPC := True and I_b_SingleEnhanced := True</a:t>
            </a:r>
          </a:p>
          <a:p>
            <a:pPr marL="285750" indent="-285750">
              <a:buFont typeface="Arial" panose="020B0604020202020204" pitchFamily="34" charset="0"/>
              <a:buChar char="•"/>
            </a:pPr>
            <a:r>
              <a:rPr lang="en-US" sz="1200" b="0" dirty="0"/>
              <a:t>Start by positive edge on </a:t>
            </a:r>
            <a:r>
              <a:rPr lang="en-US" sz="1200" b="0" dirty="0" err="1"/>
              <a:t>I_b_StartRead</a:t>
            </a:r>
            <a:endParaRPr lang="en-US" sz="1200" b="0" dirty="0"/>
          </a:p>
          <a:p>
            <a:pPr marL="285750" indent="-285750">
              <a:buFont typeface="Arial" panose="020B0604020202020204" pitchFamily="34" charset="0"/>
              <a:buChar char="•"/>
            </a:pPr>
            <a:r>
              <a:rPr lang="en-US" sz="1200" b="0" dirty="0"/>
              <a:t>Receipt of new data is signaled via signal change 0 </a:t>
            </a:r>
            <a:r>
              <a:rPr lang="en-US" sz="1200" b="0" dirty="0">
                <a:sym typeface="Wingdings" panose="05000000000000000000" pitchFamily="2" charset="2"/>
              </a:rPr>
              <a:t></a:t>
            </a:r>
            <a:r>
              <a:rPr lang="en-US" sz="1200" b="0" dirty="0"/>
              <a:t> 1 at IO_b_NewData</a:t>
            </a:r>
          </a:p>
          <a:p>
            <a:pPr marL="285750" indent="-285750">
              <a:buFont typeface="Arial" panose="020B0604020202020204" pitchFamily="34" charset="0"/>
              <a:buChar char="•"/>
            </a:pPr>
            <a:r>
              <a:rPr lang="en-US" sz="1200" b="0" dirty="0"/>
              <a:t>Reset of IO_b_NewData by the user</a:t>
            </a:r>
          </a:p>
          <a:p>
            <a:pPr marL="285750" indent="-285750">
              <a:buFont typeface="Arial" panose="020B0604020202020204" pitchFamily="34" charset="0"/>
              <a:buChar char="•"/>
            </a:pPr>
            <a:r>
              <a:rPr lang="en-US" sz="1200" b="0" dirty="0"/>
              <a:t>End of command execution via Quit command or initialization</a:t>
            </a:r>
            <a:endParaRPr lang="de-DE" dirty="0"/>
          </a:p>
        </p:txBody>
      </p:sp>
      <p:sp>
        <p:nvSpPr>
          <p:cNvPr id="19" name="Interaktive Schaltfläche: Zur Startseite wechseln 18">
            <a:hlinkClick r:id="rId2" action="ppaction://hlinksldjump" highlightClick="1"/>
            <a:extLst>
              <a:ext uri="{FF2B5EF4-FFF2-40B4-BE49-F238E27FC236}">
                <a16:creationId xmlns:a16="http://schemas.microsoft.com/office/drawing/2014/main" id="{5D0D6CB6-D5E6-40CF-8D9F-56600130031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fik 7">
            <a:extLst>
              <a:ext uri="{FF2B5EF4-FFF2-40B4-BE49-F238E27FC236}">
                <a16:creationId xmlns:a16="http://schemas.microsoft.com/office/drawing/2014/main" id="{F327278E-B3A5-4FF7-9D64-DE727F5621C2}"/>
              </a:ext>
            </a:extLst>
          </p:cNvPr>
          <p:cNvPicPr>
            <a:picLocks noChangeAspect="1"/>
          </p:cNvPicPr>
          <p:nvPr/>
        </p:nvPicPr>
        <p:blipFill rotWithShape="1">
          <a:blip r:embed="rId3">
            <a:extLst>
              <a:ext uri="{28A0092B-C50C-407E-A947-70E740481C1C}">
                <a14:useLocalDpi xmlns:a14="http://schemas.microsoft.com/office/drawing/2010/main" val="0"/>
              </a:ext>
            </a:extLst>
          </a:blip>
          <a:srcRect t="14497" r="35038"/>
          <a:stretch/>
        </p:blipFill>
        <p:spPr>
          <a:xfrm>
            <a:off x="179752" y="3356993"/>
            <a:ext cx="4680000" cy="1912811"/>
          </a:xfrm>
          <a:prstGeom prst="rect">
            <a:avLst/>
          </a:prstGeom>
        </p:spPr>
      </p:pic>
      <p:sp>
        <p:nvSpPr>
          <p:cNvPr id="22" name="Textfeld 21">
            <a:extLst>
              <a:ext uri="{FF2B5EF4-FFF2-40B4-BE49-F238E27FC236}">
                <a16:creationId xmlns:a16="http://schemas.microsoft.com/office/drawing/2014/main" id="{6F384D32-D4F2-47E0-B0B4-E91B6156A62F}"/>
              </a:ext>
            </a:extLst>
          </p:cNvPr>
          <p:cNvSpPr txBox="1"/>
          <p:nvPr/>
        </p:nvSpPr>
        <p:spPr>
          <a:xfrm>
            <a:off x="123444" y="5393301"/>
            <a:ext cx="1892613"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Start read process; no tag in the detection zone:</a:t>
            </a:r>
          </a:p>
          <a:p>
            <a:r>
              <a:rPr lang="en-US" sz="900" dirty="0">
                <a:solidFill>
                  <a:schemeClr val="tx2"/>
                </a:solidFill>
              </a:rPr>
              <a:t>SingleEnhanced 	:= True</a:t>
            </a:r>
          </a:p>
          <a:p>
            <a:r>
              <a:rPr lang="en-US" sz="900" dirty="0">
                <a:solidFill>
                  <a:schemeClr val="tx2"/>
                </a:solidFill>
              </a:rPr>
              <a:t>User_UID 	:= False</a:t>
            </a:r>
          </a:p>
          <a:p>
            <a:r>
              <a:rPr lang="en-US" sz="900" dirty="0">
                <a:solidFill>
                  <a:schemeClr val="tx2"/>
                </a:solidFill>
              </a:rPr>
              <a:t>EPC 	:= True</a:t>
            </a:r>
          </a:p>
          <a:p>
            <a:r>
              <a:rPr lang="en-US" sz="900" dirty="0" err="1">
                <a:solidFill>
                  <a:schemeClr val="tx2"/>
                </a:solidFill>
              </a:rPr>
              <a:t>StartRead</a:t>
            </a:r>
            <a:r>
              <a:rPr lang="en-US" sz="900" dirty="0">
                <a:solidFill>
                  <a:schemeClr val="tx2"/>
                </a:solidFill>
              </a:rPr>
              <a:t> 	:= True</a:t>
            </a:r>
          </a:p>
          <a:p>
            <a:r>
              <a:rPr lang="en-US" sz="900" dirty="0">
                <a:solidFill>
                  <a:schemeClr val="tx2"/>
                </a:solidFill>
              </a:rPr>
              <a:t>Status 	= 16#05</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sp>
        <p:nvSpPr>
          <p:cNvPr id="23" name="Textfeld 22">
            <a:extLst>
              <a:ext uri="{FF2B5EF4-FFF2-40B4-BE49-F238E27FC236}">
                <a16:creationId xmlns:a16="http://schemas.microsoft.com/office/drawing/2014/main" id="{D8E3B5DC-6987-420C-982C-5E2F3638F7CC}"/>
              </a:ext>
            </a:extLst>
          </p:cNvPr>
          <p:cNvSpPr txBox="1"/>
          <p:nvPr/>
        </p:nvSpPr>
        <p:spPr>
          <a:xfrm>
            <a:off x="2092632" y="5400323"/>
            <a:ext cx="1892613"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Tag in the detection zone; receive of read in data Tag A:</a:t>
            </a:r>
          </a:p>
          <a:p>
            <a:r>
              <a:rPr lang="en-US" sz="900" dirty="0">
                <a:solidFill>
                  <a:schemeClr val="tx2"/>
                </a:solidFill>
              </a:rPr>
              <a:t>Busy 	= True</a:t>
            </a:r>
          </a:p>
          <a:p>
            <a:r>
              <a:rPr lang="en-US" sz="900" dirty="0">
                <a:solidFill>
                  <a:schemeClr val="tx2"/>
                </a:solidFill>
              </a:rPr>
              <a:t>Done 	= True</a:t>
            </a:r>
          </a:p>
          <a:p>
            <a:r>
              <a:rPr lang="en-US" sz="900" dirty="0">
                <a:solidFill>
                  <a:schemeClr val="tx2"/>
                </a:solidFill>
              </a:rPr>
              <a:t>Finish	= False</a:t>
            </a:r>
          </a:p>
          <a:p>
            <a:r>
              <a:rPr lang="en-US" sz="900" dirty="0">
                <a:solidFill>
                  <a:schemeClr val="tx2"/>
                </a:solidFill>
              </a:rPr>
              <a:t>NoDataCarrier 	= False</a:t>
            </a:r>
          </a:p>
          <a:p>
            <a:r>
              <a:rPr lang="en-US" sz="900" dirty="0">
                <a:solidFill>
                  <a:schemeClr val="tx2"/>
                </a:solidFill>
              </a:rPr>
              <a:t>Status 	= 16#00</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sp>
        <p:nvSpPr>
          <p:cNvPr id="24" name="Textfeld 23">
            <a:extLst>
              <a:ext uri="{FF2B5EF4-FFF2-40B4-BE49-F238E27FC236}">
                <a16:creationId xmlns:a16="http://schemas.microsoft.com/office/drawing/2014/main" id="{C297AE86-F62C-4B9C-B781-BD92F6347111}"/>
              </a:ext>
            </a:extLst>
          </p:cNvPr>
          <p:cNvSpPr txBox="1"/>
          <p:nvPr/>
        </p:nvSpPr>
        <p:spPr>
          <a:xfrm>
            <a:off x="6651630" y="2460643"/>
            <a:ext cx="1821093"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Cancel read process via Quit</a:t>
            </a:r>
          </a:p>
          <a:p>
            <a:r>
              <a:rPr lang="en-US" sz="900" dirty="0">
                <a:solidFill>
                  <a:schemeClr val="tx2"/>
                </a:solidFill>
                <a:sym typeface="Wingdings" panose="05000000000000000000" pitchFamily="2" charset="2"/>
              </a:rPr>
              <a:t>Quit 	:= True </a:t>
            </a:r>
          </a:p>
          <a:p>
            <a:r>
              <a:rPr lang="en-US" sz="900" dirty="0">
                <a:solidFill>
                  <a:schemeClr val="tx2"/>
                </a:solidFill>
                <a:sym typeface="Wingdings" panose="05000000000000000000" pitchFamily="2" charset="2"/>
              </a:rPr>
              <a:t>Busy	= False </a:t>
            </a:r>
          </a:p>
          <a:p>
            <a:r>
              <a:rPr lang="en-US" sz="900" dirty="0">
                <a:solidFill>
                  <a:schemeClr val="tx2"/>
                </a:solidFill>
                <a:sym typeface="Wingdings" panose="05000000000000000000" pitchFamily="2" charset="2"/>
              </a:rPr>
              <a:t>Done 	= True</a:t>
            </a:r>
          </a:p>
          <a:p>
            <a:r>
              <a:rPr lang="en-US" sz="900" dirty="0">
                <a:solidFill>
                  <a:schemeClr val="tx2"/>
                </a:solidFill>
                <a:sym typeface="Wingdings" panose="05000000000000000000" pitchFamily="2" charset="2"/>
              </a:rPr>
              <a:t>Finish 	= True</a:t>
            </a:r>
          </a:p>
          <a:p>
            <a:r>
              <a:rPr lang="en-US" sz="900" dirty="0">
                <a:solidFill>
                  <a:schemeClr val="tx2"/>
                </a:solidFill>
                <a:sym typeface="Wingdings" panose="05000000000000000000" pitchFamily="2" charset="2"/>
              </a:rPr>
              <a:t>NoDataCarrier	= False</a:t>
            </a:r>
          </a:p>
          <a:p>
            <a:r>
              <a:rPr lang="en-US" sz="900" dirty="0">
                <a:solidFill>
                  <a:schemeClr val="tx2"/>
                </a:solidFill>
              </a:rPr>
              <a:t>Status 	= 16#00</a:t>
            </a:r>
            <a:endParaRPr lang="en-US" sz="900" dirty="0">
              <a:solidFill>
                <a:schemeClr val="tx2"/>
              </a:solidFill>
              <a:sym typeface="Wingdings" panose="05000000000000000000" pitchFamily="2" charset="2"/>
            </a:endParaRP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sp>
        <p:nvSpPr>
          <p:cNvPr id="25" name="Textfeld 24">
            <a:extLst>
              <a:ext uri="{FF2B5EF4-FFF2-40B4-BE49-F238E27FC236}">
                <a16:creationId xmlns:a16="http://schemas.microsoft.com/office/drawing/2014/main" id="{1AC59A03-C8B2-4B25-8F84-BC9F017968E8}"/>
              </a:ext>
            </a:extLst>
          </p:cNvPr>
          <p:cNvSpPr txBox="1"/>
          <p:nvPr/>
        </p:nvSpPr>
        <p:spPr>
          <a:xfrm>
            <a:off x="4427984" y="5400323"/>
            <a:ext cx="2304256"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Start read process; read process active; tag inside detection zone:</a:t>
            </a:r>
          </a:p>
          <a:p>
            <a:r>
              <a:rPr lang="en-US" sz="900" dirty="0">
                <a:solidFill>
                  <a:schemeClr val="tx2"/>
                </a:solidFill>
              </a:rPr>
              <a:t>SingleEnhanced 	:= True</a:t>
            </a:r>
          </a:p>
          <a:p>
            <a:r>
              <a:rPr lang="en-US" sz="900" dirty="0">
                <a:solidFill>
                  <a:schemeClr val="tx2"/>
                </a:solidFill>
              </a:rPr>
              <a:t>User_UID 	:= False</a:t>
            </a:r>
          </a:p>
          <a:p>
            <a:r>
              <a:rPr lang="en-US" sz="900" dirty="0">
                <a:solidFill>
                  <a:schemeClr val="tx2"/>
                </a:solidFill>
              </a:rPr>
              <a:t>EPC 	:= True</a:t>
            </a:r>
          </a:p>
          <a:p>
            <a:r>
              <a:rPr lang="en-US" sz="900" dirty="0" err="1">
                <a:solidFill>
                  <a:schemeClr val="tx2"/>
                </a:solidFill>
              </a:rPr>
              <a:t>StartRead</a:t>
            </a:r>
            <a:r>
              <a:rPr lang="en-US" sz="900" dirty="0">
                <a:solidFill>
                  <a:schemeClr val="tx2"/>
                </a:solidFill>
              </a:rPr>
              <a:t> 	:= True</a:t>
            </a:r>
          </a:p>
          <a:p>
            <a:r>
              <a:rPr lang="en-US" sz="900" dirty="0">
                <a:solidFill>
                  <a:schemeClr val="tx2"/>
                </a:solidFill>
              </a:rPr>
              <a:t>Status 	= 16#00</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sp>
        <p:nvSpPr>
          <p:cNvPr id="26" name="Textfeld 25">
            <a:extLst>
              <a:ext uri="{FF2B5EF4-FFF2-40B4-BE49-F238E27FC236}">
                <a16:creationId xmlns:a16="http://schemas.microsoft.com/office/drawing/2014/main" id="{C02BAA98-AE19-42C9-9C71-A6B03B302E0C}"/>
              </a:ext>
            </a:extLst>
          </p:cNvPr>
          <p:cNvSpPr txBox="1"/>
          <p:nvPr/>
        </p:nvSpPr>
        <p:spPr>
          <a:xfrm>
            <a:off x="6649170" y="3754399"/>
            <a:ext cx="1821093"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Read process active; Tag leave detection zone</a:t>
            </a:r>
          </a:p>
          <a:p>
            <a:r>
              <a:rPr lang="en-US" sz="900" dirty="0">
                <a:solidFill>
                  <a:schemeClr val="tx2"/>
                </a:solidFill>
                <a:sym typeface="Wingdings" panose="05000000000000000000" pitchFamily="2" charset="2"/>
              </a:rPr>
              <a:t>Busy	= True </a:t>
            </a:r>
          </a:p>
          <a:p>
            <a:r>
              <a:rPr lang="en-US" sz="900" dirty="0">
                <a:solidFill>
                  <a:schemeClr val="tx2"/>
                </a:solidFill>
                <a:sym typeface="Wingdings" panose="05000000000000000000" pitchFamily="2" charset="2"/>
              </a:rPr>
              <a:t>Done 	= False</a:t>
            </a:r>
          </a:p>
          <a:p>
            <a:r>
              <a:rPr lang="en-US" sz="900" dirty="0">
                <a:solidFill>
                  <a:schemeClr val="tx2"/>
                </a:solidFill>
                <a:sym typeface="Wingdings" panose="05000000000000000000" pitchFamily="2" charset="2"/>
              </a:rPr>
              <a:t>Finish 	= False</a:t>
            </a:r>
          </a:p>
          <a:p>
            <a:r>
              <a:rPr lang="en-US" sz="900" dirty="0">
                <a:solidFill>
                  <a:schemeClr val="tx2"/>
                </a:solidFill>
                <a:sym typeface="Wingdings" panose="05000000000000000000" pitchFamily="2" charset="2"/>
              </a:rPr>
              <a:t>NoDataCarrier	= True</a:t>
            </a:r>
          </a:p>
          <a:p>
            <a:r>
              <a:rPr lang="en-US" sz="900" dirty="0">
                <a:solidFill>
                  <a:schemeClr val="tx2"/>
                </a:solidFill>
                <a:sym typeface="Wingdings" panose="05000000000000000000" pitchFamily="2" charset="2"/>
              </a:rPr>
              <a:t>Status	= 16#05</a:t>
            </a:r>
          </a:p>
          <a:p>
            <a:r>
              <a:rPr lang="en-US" sz="900" dirty="0">
                <a:solidFill>
                  <a:schemeClr val="tx2"/>
                </a:solidFill>
              </a:rPr>
              <a:t>NewData 	= True (0 </a:t>
            </a:r>
            <a:r>
              <a:rPr lang="en-US" sz="900" dirty="0">
                <a:solidFill>
                  <a:schemeClr val="tx2"/>
                </a:solidFill>
                <a:sym typeface="Wingdings" panose="05000000000000000000" pitchFamily="2" charset="2"/>
              </a:rPr>
              <a:t> 1</a:t>
            </a:r>
            <a:r>
              <a:rPr lang="de-DE" sz="900" dirty="0">
                <a:solidFill>
                  <a:schemeClr val="tx2"/>
                </a:solidFill>
                <a:sym typeface="Wingdings" panose="05000000000000000000" pitchFamily="2" charset="2"/>
              </a:rPr>
              <a:t>)</a:t>
            </a:r>
            <a:endParaRPr lang="de-DE" sz="900" dirty="0">
              <a:solidFill>
                <a:schemeClr val="tx2"/>
              </a:solidFill>
            </a:endParaRPr>
          </a:p>
        </p:txBody>
      </p:sp>
      <p:cxnSp>
        <p:nvCxnSpPr>
          <p:cNvPr id="27" name="Gerade Verbindung mit Pfeil 26">
            <a:extLst>
              <a:ext uri="{FF2B5EF4-FFF2-40B4-BE49-F238E27FC236}">
                <a16:creationId xmlns:a16="http://schemas.microsoft.com/office/drawing/2014/main" id="{EE65DCB5-3B8E-4A23-B7E7-046F42A2146E}"/>
              </a:ext>
            </a:extLst>
          </p:cNvPr>
          <p:cNvCxnSpPr>
            <a:cxnSpLocks/>
            <a:stCxn id="22" idx="0"/>
          </p:cNvCxnSpPr>
          <p:nvPr/>
        </p:nvCxnSpPr>
        <p:spPr>
          <a:xfrm flipV="1">
            <a:off x="1069751" y="4005064"/>
            <a:ext cx="393560" cy="138823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Gerade Verbindung mit Pfeil 30">
            <a:extLst>
              <a:ext uri="{FF2B5EF4-FFF2-40B4-BE49-F238E27FC236}">
                <a16:creationId xmlns:a16="http://schemas.microsoft.com/office/drawing/2014/main" id="{7410A807-371B-4483-8D2B-F7CFE0520F5F}"/>
              </a:ext>
            </a:extLst>
          </p:cNvPr>
          <p:cNvCxnSpPr>
            <a:cxnSpLocks/>
            <a:stCxn id="22" idx="0"/>
          </p:cNvCxnSpPr>
          <p:nvPr/>
        </p:nvCxnSpPr>
        <p:spPr>
          <a:xfrm flipV="1">
            <a:off x="1069751" y="4964719"/>
            <a:ext cx="495686" cy="42858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Gerade Verbindung mit Pfeil 33">
            <a:extLst>
              <a:ext uri="{FF2B5EF4-FFF2-40B4-BE49-F238E27FC236}">
                <a16:creationId xmlns:a16="http://schemas.microsoft.com/office/drawing/2014/main" id="{24A3279E-886F-4421-B631-4C8586ADFFE2}"/>
              </a:ext>
            </a:extLst>
          </p:cNvPr>
          <p:cNvCxnSpPr>
            <a:cxnSpLocks/>
            <a:stCxn id="22" idx="0"/>
          </p:cNvCxnSpPr>
          <p:nvPr/>
        </p:nvCxnSpPr>
        <p:spPr>
          <a:xfrm flipV="1">
            <a:off x="1069751" y="5179989"/>
            <a:ext cx="529443" cy="21331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0" name="Gerade Verbindung mit Pfeil 39">
            <a:extLst>
              <a:ext uri="{FF2B5EF4-FFF2-40B4-BE49-F238E27FC236}">
                <a16:creationId xmlns:a16="http://schemas.microsoft.com/office/drawing/2014/main" id="{57B452DF-63AF-49D7-89B7-D6BE9115FF88}"/>
              </a:ext>
            </a:extLst>
          </p:cNvPr>
          <p:cNvCxnSpPr>
            <a:cxnSpLocks/>
            <a:stCxn id="23" idx="0"/>
          </p:cNvCxnSpPr>
          <p:nvPr/>
        </p:nvCxnSpPr>
        <p:spPr>
          <a:xfrm flipH="1" flipV="1">
            <a:off x="2128637" y="4581129"/>
            <a:ext cx="910302" cy="81919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4" name="Gerade Verbindung mit Pfeil 43">
            <a:extLst>
              <a:ext uri="{FF2B5EF4-FFF2-40B4-BE49-F238E27FC236}">
                <a16:creationId xmlns:a16="http://schemas.microsoft.com/office/drawing/2014/main" id="{672D7AF9-EAFE-4891-A310-2596B5CBAEBD}"/>
              </a:ext>
            </a:extLst>
          </p:cNvPr>
          <p:cNvCxnSpPr>
            <a:cxnSpLocks/>
            <a:stCxn id="23" idx="0"/>
          </p:cNvCxnSpPr>
          <p:nvPr/>
        </p:nvCxnSpPr>
        <p:spPr>
          <a:xfrm flipH="1" flipV="1">
            <a:off x="2182887" y="4964719"/>
            <a:ext cx="856052" cy="43560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7" name="Gerade Verbindung mit Pfeil 46">
            <a:extLst>
              <a:ext uri="{FF2B5EF4-FFF2-40B4-BE49-F238E27FC236}">
                <a16:creationId xmlns:a16="http://schemas.microsoft.com/office/drawing/2014/main" id="{01A5D3BC-48B5-40CC-8EC8-6B560A4A04F7}"/>
              </a:ext>
            </a:extLst>
          </p:cNvPr>
          <p:cNvCxnSpPr>
            <a:cxnSpLocks/>
            <a:stCxn id="23" idx="0"/>
          </p:cNvCxnSpPr>
          <p:nvPr/>
        </p:nvCxnSpPr>
        <p:spPr>
          <a:xfrm flipH="1" flipV="1">
            <a:off x="2190295" y="5182521"/>
            <a:ext cx="848644" cy="21780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0" name="Gerade Verbindung mit Pfeil 49">
            <a:extLst>
              <a:ext uri="{FF2B5EF4-FFF2-40B4-BE49-F238E27FC236}">
                <a16:creationId xmlns:a16="http://schemas.microsoft.com/office/drawing/2014/main" id="{77368EAA-D03B-4641-9C3A-5380F99BC0B2}"/>
              </a:ext>
            </a:extLst>
          </p:cNvPr>
          <p:cNvCxnSpPr>
            <a:cxnSpLocks/>
            <a:stCxn id="24" idx="1"/>
          </p:cNvCxnSpPr>
          <p:nvPr/>
        </p:nvCxnSpPr>
        <p:spPr>
          <a:xfrm flipH="1">
            <a:off x="2771800" y="3050993"/>
            <a:ext cx="3879830" cy="1112411"/>
          </a:xfrm>
          <a:prstGeom prst="straightConnector1">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55" name="Gerade Verbindung mit Pfeil 54">
            <a:extLst>
              <a:ext uri="{FF2B5EF4-FFF2-40B4-BE49-F238E27FC236}">
                <a16:creationId xmlns:a16="http://schemas.microsoft.com/office/drawing/2014/main" id="{1550AA1E-8114-414B-A6C0-215402B920CA}"/>
              </a:ext>
            </a:extLst>
          </p:cNvPr>
          <p:cNvCxnSpPr>
            <a:cxnSpLocks/>
            <a:stCxn id="24" idx="1"/>
          </p:cNvCxnSpPr>
          <p:nvPr/>
        </p:nvCxnSpPr>
        <p:spPr>
          <a:xfrm flipH="1">
            <a:off x="4427984" y="3050993"/>
            <a:ext cx="2223646" cy="1112411"/>
          </a:xfrm>
          <a:prstGeom prst="straightConnector1">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28" name="Gerade Verbindung mit Pfeil 27">
            <a:extLst>
              <a:ext uri="{FF2B5EF4-FFF2-40B4-BE49-F238E27FC236}">
                <a16:creationId xmlns:a16="http://schemas.microsoft.com/office/drawing/2014/main" id="{A78BD7C7-DFD5-427A-BBA3-DFD65E82BDB8}"/>
              </a:ext>
            </a:extLst>
          </p:cNvPr>
          <p:cNvCxnSpPr>
            <a:cxnSpLocks/>
            <a:stCxn id="26" idx="1"/>
          </p:cNvCxnSpPr>
          <p:nvPr/>
        </p:nvCxnSpPr>
        <p:spPr>
          <a:xfrm flipH="1">
            <a:off x="3851920" y="4344749"/>
            <a:ext cx="2797250" cy="23637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Gerade Verbindung mit Pfeil 28">
            <a:extLst>
              <a:ext uri="{FF2B5EF4-FFF2-40B4-BE49-F238E27FC236}">
                <a16:creationId xmlns:a16="http://schemas.microsoft.com/office/drawing/2014/main" id="{70FE4879-C363-41C9-9619-9B8C3BDE0458}"/>
              </a:ext>
            </a:extLst>
          </p:cNvPr>
          <p:cNvCxnSpPr>
            <a:cxnSpLocks/>
            <a:stCxn id="26" idx="1"/>
          </p:cNvCxnSpPr>
          <p:nvPr/>
        </p:nvCxnSpPr>
        <p:spPr>
          <a:xfrm flipH="1">
            <a:off x="3985246" y="4344749"/>
            <a:ext cx="2663924" cy="61997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2" name="Gerade Verbindung mit Pfeil 31">
            <a:extLst>
              <a:ext uri="{FF2B5EF4-FFF2-40B4-BE49-F238E27FC236}">
                <a16:creationId xmlns:a16="http://schemas.microsoft.com/office/drawing/2014/main" id="{00F7A65E-E57E-4614-B966-1A777249B782}"/>
              </a:ext>
            </a:extLst>
          </p:cNvPr>
          <p:cNvCxnSpPr>
            <a:cxnSpLocks/>
            <a:stCxn id="26" idx="1"/>
          </p:cNvCxnSpPr>
          <p:nvPr/>
        </p:nvCxnSpPr>
        <p:spPr>
          <a:xfrm flipH="1">
            <a:off x="3985246" y="4344749"/>
            <a:ext cx="2663924" cy="83524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5" name="Gerade Verbindung mit Pfeil 34">
            <a:extLst>
              <a:ext uri="{FF2B5EF4-FFF2-40B4-BE49-F238E27FC236}">
                <a16:creationId xmlns:a16="http://schemas.microsoft.com/office/drawing/2014/main" id="{60681A8E-754C-4134-92ED-F94A3CE2ADB3}"/>
              </a:ext>
            </a:extLst>
          </p:cNvPr>
          <p:cNvCxnSpPr>
            <a:cxnSpLocks/>
            <a:stCxn id="25" idx="1"/>
          </p:cNvCxnSpPr>
          <p:nvPr/>
        </p:nvCxnSpPr>
        <p:spPr>
          <a:xfrm flipH="1" flipV="1">
            <a:off x="3352368" y="4038749"/>
            <a:ext cx="1075616" cy="195192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04719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83</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7: Enhanced Read UII/EPC</a:t>
            </a:r>
          </a:p>
        </p:txBody>
      </p:sp>
      <p:cxnSp>
        <p:nvCxnSpPr>
          <p:cNvPr id="33" name="Gerade Verbindung mit Pfeil 32">
            <a:extLst>
              <a:ext uri="{FF2B5EF4-FFF2-40B4-BE49-F238E27FC236}">
                <a16:creationId xmlns:a16="http://schemas.microsoft.com/office/drawing/2014/main" id="{DEB9A8C8-06A6-4C05-B574-A5612F6AD824}"/>
              </a:ext>
            </a:extLst>
          </p:cNvPr>
          <p:cNvCxnSpPr>
            <a:cxnSpLocks/>
          </p:cNvCxnSpPr>
          <p:nvPr/>
        </p:nvCxnSpPr>
        <p:spPr>
          <a:xfrm flipH="1">
            <a:off x="3441846" y="3290995"/>
            <a:ext cx="3218386" cy="45348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9" name="Interaktive Schaltfläche: Zur Startseite wechseln 18">
            <a:hlinkClick r:id="rId2" action="ppaction://hlinksldjump" highlightClick="1"/>
            <a:extLst>
              <a:ext uri="{FF2B5EF4-FFF2-40B4-BE49-F238E27FC236}">
                <a16:creationId xmlns:a16="http://schemas.microsoft.com/office/drawing/2014/main" id="{5D0D6CB6-D5E6-40CF-8D9F-56600130031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fik 10">
            <a:extLst>
              <a:ext uri="{FF2B5EF4-FFF2-40B4-BE49-F238E27FC236}">
                <a16:creationId xmlns:a16="http://schemas.microsoft.com/office/drawing/2014/main" id="{C5C5A40C-F6E9-4D9E-840F-E08F0DC68489}"/>
              </a:ext>
            </a:extLst>
          </p:cNvPr>
          <p:cNvPicPr>
            <a:picLocks noChangeAspect="1"/>
          </p:cNvPicPr>
          <p:nvPr/>
        </p:nvPicPr>
        <p:blipFill rotWithShape="1">
          <a:blip r:embed="rId3">
            <a:extLst>
              <a:ext uri="{28A0092B-C50C-407E-A947-70E740481C1C}">
                <a14:useLocalDpi xmlns:a14="http://schemas.microsoft.com/office/drawing/2010/main" val="0"/>
              </a:ext>
            </a:extLst>
          </a:blip>
          <a:srcRect t="12898" r="16926"/>
          <a:stretch/>
        </p:blipFill>
        <p:spPr>
          <a:xfrm>
            <a:off x="107504" y="1859501"/>
            <a:ext cx="6840000" cy="2105715"/>
          </a:xfrm>
          <a:prstGeom prst="rect">
            <a:avLst/>
          </a:prstGeom>
        </p:spPr>
      </p:pic>
      <p:sp>
        <p:nvSpPr>
          <p:cNvPr id="22" name="Textfeld 21">
            <a:extLst>
              <a:ext uri="{FF2B5EF4-FFF2-40B4-BE49-F238E27FC236}">
                <a16:creationId xmlns:a16="http://schemas.microsoft.com/office/drawing/2014/main" id="{B07FA29C-274A-4EA1-A66E-57B955577A17}"/>
              </a:ext>
            </a:extLst>
          </p:cNvPr>
          <p:cNvSpPr txBox="1"/>
          <p:nvPr/>
        </p:nvSpPr>
        <p:spPr>
          <a:xfrm>
            <a:off x="123444" y="5393301"/>
            <a:ext cx="1892613"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Start read process; no tag in the detection zone:</a:t>
            </a:r>
          </a:p>
          <a:p>
            <a:r>
              <a:rPr lang="en-US" sz="900" dirty="0">
                <a:solidFill>
                  <a:schemeClr val="tx2"/>
                </a:solidFill>
              </a:rPr>
              <a:t>SingleEnhanced 	:= True</a:t>
            </a:r>
          </a:p>
          <a:p>
            <a:r>
              <a:rPr lang="en-US" sz="900" dirty="0">
                <a:solidFill>
                  <a:schemeClr val="tx2"/>
                </a:solidFill>
              </a:rPr>
              <a:t>User_UID 	:= False</a:t>
            </a:r>
          </a:p>
          <a:p>
            <a:r>
              <a:rPr lang="en-US" sz="900" dirty="0">
                <a:solidFill>
                  <a:schemeClr val="tx2"/>
                </a:solidFill>
              </a:rPr>
              <a:t>EPC 	:= True</a:t>
            </a:r>
          </a:p>
          <a:p>
            <a:r>
              <a:rPr lang="en-US" sz="900" dirty="0" err="1">
                <a:solidFill>
                  <a:schemeClr val="tx2"/>
                </a:solidFill>
              </a:rPr>
              <a:t>StartRead</a:t>
            </a:r>
            <a:r>
              <a:rPr lang="en-US" sz="900" dirty="0">
                <a:solidFill>
                  <a:schemeClr val="tx2"/>
                </a:solidFill>
              </a:rPr>
              <a:t> 	:= True</a:t>
            </a:r>
          </a:p>
          <a:p>
            <a:r>
              <a:rPr lang="en-US" sz="900" dirty="0">
                <a:solidFill>
                  <a:schemeClr val="tx2"/>
                </a:solidFill>
              </a:rPr>
              <a:t>Status 	= 16#05</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cxnSp>
        <p:nvCxnSpPr>
          <p:cNvPr id="9" name="Gerade Verbindung mit Pfeil 8"/>
          <p:cNvCxnSpPr>
            <a:cxnSpLocks/>
            <a:stCxn id="22" idx="0"/>
          </p:cNvCxnSpPr>
          <p:nvPr/>
        </p:nvCxnSpPr>
        <p:spPr>
          <a:xfrm flipV="1">
            <a:off x="1069751" y="2564904"/>
            <a:ext cx="477913" cy="282839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Gerade Verbindung mit Pfeil 24">
            <a:extLst>
              <a:ext uri="{FF2B5EF4-FFF2-40B4-BE49-F238E27FC236}">
                <a16:creationId xmlns:a16="http://schemas.microsoft.com/office/drawing/2014/main" id="{BDC3D40C-9BD0-4EAA-ABE0-D963E2CEA958}"/>
              </a:ext>
            </a:extLst>
          </p:cNvPr>
          <p:cNvCxnSpPr>
            <a:cxnSpLocks/>
            <a:stCxn id="22" idx="0"/>
          </p:cNvCxnSpPr>
          <p:nvPr/>
        </p:nvCxnSpPr>
        <p:spPr>
          <a:xfrm flipV="1">
            <a:off x="1069751" y="3645024"/>
            <a:ext cx="549921" cy="174827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Gerade Verbindung mit Pfeil 27">
            <a:extLst>
              <a:ext uri="{FF2B5EF4-FFF2-40B4-BE49-F238E27FC236}">
                <a16:creationId xmlns:a16="http://schemas.microsoft.com/office/drawing/2014/main" id="{1EA1FF16-BD3D-42C9-903E-6286036C7AAF}"/>
              </a:ext>
            </a:extLst>
          </p:cNvPr>
          <p:cNvCxnSpPr>
            <a:cxnSpLocks/>
            <a:stCxn id="22" idx="0"/>
          </p:cNvCxnSpPr>
          <p:nvPr/>
        </p:nvCxnSpPr>
        <p:spPr>
          <a:xfrm flipV="1">
            <a:off x="1069751" y="3861049"/>
            <a:ext cx="621929" cy="153225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1" name="Textfeld 30">
            <a:extLst>
              <a:ext uri="{FF2B5EF4-FFF2-40B4-BE49-F238E27FC236}">
                <a16:creationId xmlns:a16="http://schemas.microsoft.com/office/drawing/2014/main" id="{A0BCFF13-40FD-44EB-8DC1-8087747FABE0}"/>
              </a:ext>
            </a:extLst>
          </p:cNvPr>
          <p:cNvSpPr txBox="1"/>
          <p:nvPr/>
        </p:nvSpPr>
        <p:spPr>
          <a:xfrm>
            <a:off x="2092632" y="5400323"/>
            <a:ext cx="1892613"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Tag in the detection zone; receive of read in data Tag A:</a:t>
            </a:r>
          </a:p>
          <a:p>
            <a:r>
              <a:rPr lang="en-US" sz="900" dirty="0">
                <a:solidFill>
                  <a:schemeClr val="tx2"/>
                </a:solidFill>
              </a:rPr>
              <a:t>Busy 	= True</a:t>
            </a:r>
          </a:p>
          <a:p>
            <a:r>
              <a:rPr lang="en-US" sz="900" dirty="0">
                <a:solidFill>
                  <a:schemeClr val="tx2"/>
                </a:solidFill>
              </a:rPr>
              <a:t>Done 	= True</a:t>
            </a:r>
          </a:p>
          <a:p>
            <a:r>
              <a:rPr lang="en-US" sz="900" dirty="0">
                <a:solidFill>
                  <a:schemeClr val="tx2"/>
                </a:solidFill>
              </a:rPr>
              <a:t>Finish	= False</a:t>
            </a:r>
          </a:p>
          <a:p>
            <a:r>
              <a:rPr lang="en-US" sz="900" dirty="0">
                <a:solidFill>
                  <a:schemeClr val="tx2"/>
                </a:solidFill>
              </a:rPr>
              <a:t>NoDataCarrier 	= False</a:t>
            </a:r>
          </a:p>
          <a:p>
            <a:r>
              <a:rPr lang="en-US" sz="900" dirty="0">
                <a:solidFill>
                  <a:schemeClr val="tx2"/>
                </a:solidFill>
              </a:rPr>
              <a:t>Status 	= 16#00</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cxnSp>
        <p:nvCxnSpPr>
          <p:cNvPr id="10" name="Gerade Verbindung mit Pfeil 9"/>
          <p:cNvCxnSpPr>
            <a:cxnSpLocks/>
            <a:stCxn id="31" idx="0"/>
          </p:cNvCxnSpPr>
          <p:nvPr/>
        </p:nvCxnSpPr>
        <p:spPr>
          <a:xfrm flipH="1" flipV="1">
            <a:off x="2339752" y="3212976"/>
            <a:ext cx="699187" cy="218734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Gerade Verbindung mit Pfeil 33">
            <a:extLst>
              <a:ext uri="{FF2B5EF4-FFF2-40B4-BE49-F238E27FC236}">
                <a16:creationId xmlns:a16="http://schemas.microsoft.com/office/drawing/2014/main" id="{D101B9B5-23B0-4114-A453-1194FB5AF9CB}"/>
              </a:ext>
            </a:extLst>
          </p:cNvPr>
          <p:cNvCxnSpPr>
            <a:cxnSpLocks/>
            <a:stCxn id="31" idx="0"/>
          </p:cNvCxnSpPr>
          <p:nvPr/>
        </p:nvCxnSpPr>
        <p:spPr>
          <a:xfrm flipH="1" flipV="1">
            <a:off x="2412000" y="3861049"/>
            <a:ext cx="626939" cy="153927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7" name="Gerade Verbindung mit Pfeil 36">
            <a:extLst>
              <a:ext uri="{FF2B5EF4-FFF2-40B4-BE49-F238E27FC236}">
                <a16:creationId xmlns:a16="http://schemas.microsoft.com/office/drawing/2014/main" id="{797EAE40-C6A6-456B-B301-AAC5F34BD5CB}"/>
              </a:ext>
            </a:extLst>
          </p:cNvPr>
          <p:cNvCxnSpPr>
            <a:cxnSpLocks/>
            <a:stCxn id="31" idx="0"/>
          </p:cNvCxnSpPr>
          <p:nvPr/>
        </p:nvCxnSpPr>
        <p:spPr>
          <a:xfrm flipH="1" flipV="1">
            <a:off x="2267744" y="3645024"/>
            <a:ext cx="771195" cy="175529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0" name="Textfeld 39">
            <a:extLst>
              <a:ext uri="{FF2B5EF4-FFF2-40B4-BE49-F238E27FC236}">
                <a16:creationId xmlns:a16="http://schemas.microsoft.com/office/drawing/2014/main" id="{BC0AAE30-D2CA-45A3-9D9E-A4E0A99EF32A}"/>
              </a:ext>
            </a:extLst>
          </p:cNvPr>
          <p:cNvSpPr txBox="1"/>
          <p:nvPr/>
        </p:nvSpPr>
        <p:spPr>
          <a:xfrm>
            <a:off x="4036689" y="5400323"/>
            <a:ext cx="1892613"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Receive additional information Tag A:</a:t>
            </a:r>
          </a:p>
          <a:p>
            <a:r>
              <a:rPr lang="en-US" sz="900" dirty="0">
                <a:solidFill>
                  <a:schemeClr val="tx2"/>
                </a:solidFill>
              </a:rPr>
              <a:t>Busy 	= True</a:t>
            </a:r>
          </a:p>
          <a:p>
            <a:r>
              <a:rPr lang="en-US" sz="900" dirty="0">
                <a:solidFill>
                  <a:schemeClr val="tx2"/>
                </a:solidFill>
              </a:rPr>
              <a:t>Done 	= True</a:t>
            </a:r>
          </a:p>
          <a:p>
            <a:r>
              <a:rPr lang="en-US" sz="900" dirty="0">
                <a:solidFill>
                  <a:schemeClr val="tx2"/>
                </a:solidFill>
              </a:rPr>
              <a:t>Finish	= False</a:t>
            </a:r>
          </a:p>
          <a:p>
            <a:r>
              <a:rPr lang="en-US" sz="900" dirty="0">
                <a:solidFill>
                  <a:schemeClr val="tx2"/>
                </a:solidFill>
              </a:rPr>
              <a:t>NoDataCarrier 	= False</a:t>
            </a:r>
          </a:p>
          <a:p>
            <a:r>
              <a:rPr lang="en-US" sz="900" dirty="0">
                <a:solidFill>
                  <a:schemeClr val="tx2"/>
                </a:solidFill>
              </a:rPr>
              <a:t>Status 	= 16#0B</a:t>
            </a:r>
          </a:p>
          <a:p>
            <a:r>
              <a:rPr lang="en-US" sz="900" dirty="0">
                <a:solidFill>
                  <a:schemeClr val="tx2"/>
                </a:solidFill>
              </a:rPr>
              <a:t>NewData 	= True (0 </a:t>
            </a:r>
            <a:r>
              <a:rPr lang="en-US" sz="900" dirty="0">
                <a:solidFill>
                  <a:schemeClr val="tx2"/>
                </a:solidFill>
                <a:sym typeface="Wingdings" panose="05000000000000000000" pitchFamily="2" charset="2"/>
              </a:rPr>
              <a:t> 1</a:t>
            </a:r>
            <a:r>
              <a:rPr lang="de-DE" sz="900" dirty="0">
                <a:solidFill>
                  <a:schemeClr val="tx2"/>
                </a:solidFill>
                <a:sym typeface="Wingdings" panose="05000000000000000000" pitchFamily="2" charset="2"/>
              </a:rPr>
              <a:t>)</a:t>
            </a:r>
            <a:endParaRPr lang="de-DE" sz="900" dirty="0">
              <a:solidFill>
                <a:schemeClr val="tx2"/>
              </a:solidFill>
            </a:endParaRPr>
          </a:p>
        </p:txBody>
      </p:sp>
      <p:cxnSp>
        <p:nvCxnSpPr>
          <p:cNvPr id="41" name="Gerade Verbindung mit Pfeil 40">
            <a:extLst>
              <a:ext uri="{FF2B5EF4-FFF2-40B4-BE49-F238E27FC236}">
                <a16:creationId xmlns:a16="http://schemas.microsoft.com/office/drawing/2014/main" id="{5CC03CE4-116E-47FB-BB39-BE0050202CF5}"/>
              </a:ext>
            </a:extLst>
          </p:cNvPr>
          <p:cNvCxnSpPr>
            <a:cxnSpLocks/>
            <a:stCxn id="40" idx="0"/>
          </p:cNvCxnSpPr>
          <p:nvPr/>
        </p:nvCxnSpPr>
        <p:spPr>
          <a:xfrm flipH="1" flipV="1">
            <a:off x="3038939" y="3861049"/>
            <a:ext cx="1944057" cy="1539274"/>
          </a:xfrm>
          <a:prstGeom prst="straightConnector1">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51" name="Textfeld 50">
            <a:extLst>
              <a:ext uri="{FF2B5EF4-FFF2-40B4-BE49-F238E27FC236}">
                <a16:creationId xmlns:a16="http://schemas.microsoft.com/office/drawing/2014/main" id="{03240E4B-21B4-4863-A29C-195D70187225}"/>
              </a:ext>
            </a:extLst>
          </p:cNvPr>
          <p:cNvSpPr txBox="1"/>
          <p:nvPr/>
        </p:nvSpPr>
        <p:spPr>
          <a:xfrm>
            <a:off x="7256182" y="1486451"/>
            <a:ext cx="1821093"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Cancel read process via Quit</a:t>
            </a:r>
          </a:p>
          <a:p>
            <a:r>
              <a:rPr lang="en-US" sz="900" dirty="0">
                <a:solidFill>
                  <a:schemeClr val="tx2"/>
                </a:solidFill>
                <a:sym typeface="Wingdings" panose="05000000000000000000" pitchFamily="2" charset="2"/>
              </a:rPr>
              <a:t>Quit 	:= True </a:t>
            </a:r>
          </a:p>
          <a:p>
            <a:r>
              <a:rPr lang="en-US" sz="900" dirty="0">
                <a:solidFill>
                  <a:schemeClr val="tx2"/>
                </a:solidFill>
                <a:sym typeface="Wingdings" panose="05000000000000000000" pitchFamily="2" charset="2"/>
              </a:rPr>
              <a:t>Busy	= False </a:t>
            </a:r>
          </a:p>
          <a:p>
            <a:r>
              <a:rPr lang="en-US" sz="900" dirty="0">
                <a:solidFill>
                  <a:schemeClr val="tx2"/>
                </a:solidFill>
                <a:sym typeface="Wingdings" panose="05000000000000000000" pitchFamily="2" charset="2"/>
              </a:rPr>
              <a:t>Done 	= True</a:t>
            </a:r>
          </a:p>
          <a:p>
            <a:r>
              <a:rPr lang="en-US" sz="900" dirty="0">
                <a:solidFill>
                  <a:schemeClr val="tx2"/>
                </a:solidFill>
                <a:sym typeface="Wingdings" panose="05000000000000000000" pitchFamily="2" charset="2"/>
              </a:rPr>
              <a:t>Finish 	= True</a:t>
            </a:r>
          </a:p>
          <a:p>
            <a:r>
              <a:rPr lang="en-US" sz="900" dirty="0">
                <a:solidFill>
                  <a:schemeClr val="tx2"/>
                </a:solidFill>
                <a:sym typeface="Wingdings" panose="05000000000000000000" pitchFamily="2" charset="2"/>
              </a:rPr>
              <a:t>NoDataCarrier	= False</a:t>
            </a:r>
          </a:p>
          <a:p>
            <a:r>
              <a:rPr lang="en-US" sz="900" dirty="0">
                <a:solidFill>
                  <a:schemeClr val="tx2"/>
                </a:solidFill>
              </a:rPr>
              <a:t>Status 	= 16#00</a:t>
            </a:r>
            <a:endParaRPr lang="en-US" sz="900" dirty="0">
              <a:solidFill>
                <a:schemeClr val="tx2"/>
              </a:solidFill>
              <a:sym typeface="Wingdings" panose="05000000000000000000" pitchFamily="2" charset="2"/>
            </a:endParaRP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cxnSp>
        <p:nvCxnSpPr>
          <p:cNvPr id="52" name="Gerade Verbindung mit Pfeil 51">
            <a:extLst>
              <a:ext uri="{FF2B5EF4-FFF2-40B4-BE49-F238E27FC236}">
                <a16:creationId xmlns:a16="http://schemas.microsoft.com/office/drawing/2014/main" id="{4D914F6F-A58B-4B40-81B3-C8F0DB30A8C8}"/>
              </a:ext>
            </a:extLst>
          </p:cNvPr>
          <p:cNvCxnSpPr>
            <a:cxnSpLocks/>
            <a:stCxn id="51" idx="1"/>
          </p:cNvCxnSpPr>
          <p:nvPr/>
        </p:nvCxnSpPr>
        <p:spPr>
          <a:xfrm flipH="1">
            <a:off x="3563888" y="2076801"/>
            <a:ext cx="3692294" cy="729836"/>
          </a:xfrm>
          <a:prstGeom prst="straightConnector1">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55" name="Gerade Verbindung mit Pfeil 54">
            <a:extLst>
              <a:ext uri="{FF2B5EF4-FFF2-40B4-BE49-F238E27FC236}">
                <a16:creationId xmlns:a16="http://schemas.microsoft.com/office/drawing/2014/main" id="{E3DC942D-772B-4D07-B319-7195C0263BBB}"/>
              </a:ext>
            </a:extLst>
          </p:cNvPr>
          <p:cNvCxnSpPr>
            <a:cxnSpLocks/>
            <a:stCxn id="51" idx="1"/>
          </p:cNvCxnSpPr>
          <p:nvPr/>
        </p:nvCxnSpPr>
        <p:spPr>
          <a:xfrm flipH="1">
            <a:off x="6372200" y="2076801"/>
            <a:ext cx="883982" cy="729836"/>
          </a:xfrm>
          <a:prstGeom prst="straightConnector1">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58" name="Textfeld 57">
            <a:extLst>
              <a:ext uri="{FF2B5EF4-FFF2-40B4-BE49-F238E27FC236}">
                <a16:creationId xmlns:a16="http://schemas.microsoft.com/office/drawing/2014/main" id="{6DF2F68A-38F5-497D-90C8-330F169B3EBE}"/>
              </a:ext>
            </a:extLst>
          </p:cNvPr>
          <p:cNvSpPr txBox="1"/>
          <p:nvPr/>
        </p:nvSpPr>
        <p:spPr>
          <a:xfrm>
            <a:off x="5975475" y="5400323"/>
            <a:ext cx="1944057"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Start read process; read process active; Tag inside detection zone:</a:t>
            </a:r>
          </a:p>
          <a:p>
            <a:r>
              <a:rPr lang="en-US" sz="900" dirty="0">
                <a:solidFill>
                  <a:schemeClr val="tx2"/>
                </a:solidFill>
              </a:rPr>
              <a:t>SingleEnhanced 	:= True</a:t>
            </a:r>
          </a:p>
          <a:p>
            <a:r>
              <a:rPr lang="en-US" sz="900" dirty="0">
                <a:solidFill>
                  <a:schemeClr val="tx2"/>
                </a:solidFill>
              </a:rPr>
              <a:t>User_UID 	:= False</a:t>
            </a:r>
          </a:p>
          <a:p>
            <a:r>
              <a:rPr lang="en-US" sz="900" dirty="0">
                <a:solidFill>
                  <a:schemeClr val="tx2"/>
                </a:solidFill>
              </a:rPr>
              <a:t>EPC 	:= True</a:t>
            </a:r>
          </a:p>
          <a:p>
            <a:r>
              <a:rPr lang="en-US" sz="900" dirty="0" err="1">
                <a:solidFill>
                  <a:schemeClr val="tx2"/>
                </a:solidFill>
              </a:rPr>
              <a:t>StartRead</a:t>
            </a:r>
            <a:r>
              <a:rPr lang="en-US" sz="900" dirty="0">
                <a:solidFill>
                  <a:schemeClr val="tx2"/>
                </a:solidFill>
              </a:rPr>
              <a:t> 	:= True</a:t>
            </a:r>
          </a:p>
          <a:p>
            <a:r>
              <a:rPr lang="en-US" sz="900" dirty="0">
                <a:solidFill>
                  <a:schemeClr val="tx2"/>
                </a:solidFill>
              </a:rPr>
              <a:t>Status 	= 16#00</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cxnSp>
        <p:nvCxnSpPr>
          <p:cNvPr id="59" name="Gerade Verbindung mit Pfeil 58">
            <a:extLst>
              <a:ext uri="{FF2B5EF4-FFF2-40B4-BE49-F238E27FC236}">
                <a16:creationId xmlns:a16="http://schemas.microsoft.com/office/drawing/2014/main" id="{51729340-C7C9-4E06-80FF-3DC72C004645}"/>
              </a:ext>
            </a:extLst>
          </p:cNvPr>
          <p:cNvCxnSpPr>
            <a:cxnSpLocks/>
            <a:stCxn id="58" idx="0"/>
          </p:cNvCxnSpPr>
          <p:nvPr/>
        </p:nvCxnSpPr>
        <p:spPr>
          <a:xfrm flipH="1" flipV="1">
            <a:off x="4355976" y="2611611"/>
            <a:ext cx="2591528" cy="278871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4" name="Gerade Verbindung mit Pfeil 63">
            <a:extLst>
              <a:ext uri="{FF2B5EF4-FFF2-40B4-BE49-F238E27FC236}">
                <a16:creationId xmlns:a16="http://schemas.microsoft.com/office/drawing/2014/main" id="{240AF391-ACF5-4276-B940-980DB50E6D17}"/>
              </a:ext>
            </a:extLst>
          </p:cNvPr>
          <p:cNvCxnSpPr>
            <a:cxnSpLocks/>
            <a:stCxn id="58" idx="0"/>
          </p:cNvCxnSpPr>
          <p:nvPr/>
        </p:nvCxnSpPr>
        <p:spPr>
          <a:xfrm flipH="1" flipV="1">
            <a:off x="4499992" y="3861049"/>
            <a:ext cx="2447512" cy="153927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9" name="Textfeld 68">
            <a:extLst>
              <a:ext uri="{FF2B5EF4-FFF2-40B4-BE49-F238E27FC236}">
                <a16:creationId xmlns:a16="http://schemas.microsoft.com/office/drawing/2014/main" id="{74957803-1DB4-4B41-A6CE-DF8374B88A63}"/>
              </a:ext>
            </a:extLst>
          </p:cNvPr>
          <p:cNvSpPr txBox="1"/>
          <p:nvPr/>
        </p:nvSpPr>
        <p:spPr>
          <a:xfrm>
            <a:off x="7256181" y="4000535"/>
            <a:ext cx="1815037"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Receive additional information Tag B:</a:t>
            </a:r>
          </a:p>
          <a:p>
            <a:r>
              <a:rPr lang="en-US" sz="900" dirty="0">
                <a:solidFill>
                  <a:schemeClr val="tx2"/>
                </a:solidFill>
              </a:rPr>
              <a:t>Busy 	= True</a:t>
            </a:r>
          </a:p>
          <a:p>
            <a:r>
              <a:rPr lang="en-US" sz="900" dirty="0">
                <a:solidFill>
                  <a:schemeClr val="tx2"/>
                </a:solidFill>
              </a:rPr>
              <a:t>Done 	= True</a:t>
            </a:r>
          </a:p>
          <a:p>
            <a:r>
              <a:rPr lang="en-US" sz="900" dirty="0">
                <a:solidFill>
                  <a:schemeClr val="tx2"/>
                </a:solidFill>
              </a:rPr>
              <a:t>Finish	= False</a:t>
            </a:r>
          </a:p>
          <a:p>
            <a:r>
              <a:rPr lang="en-US" sz="900" dirty="0">
                <a:solidFill>
                  <a:schemeClr val="tx2"/>
                </a:solidFill>
              </a:rPr>
              <a:t>NoDataCarrier 	= False</a:t>
            </a:r>
          </a:p>
          <a:p>
            <a:r>
              <a:rPr lang="en-US" sz="900" dirty="0">
                <a:solidFill>
                  <a:schemeClr val="tx2"/>
                </a:solidFill>
              </a:rPr>
              <a:t>Status 	= 16#0B</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cxnSp>
        <p:nvCxnSpPr>
          <p:cNvPr id="70" name="Gerade Verbindung mit Pfeil 69">
            <a:extLst>
              <a:ext uri="{FF2B5EF4-FFF2-40B4-BE49-F238E27FC236}">
                <a16:creationId xmlns:a16="http://schemas.microsoft.com/office/drawing/2014/main" id="{CC615C66-E8A2-445E-99AC-B2DC586AFC10}"/>
              </a:ext>
            </a:extLst>
          </p:cNvPr>
          <p:cNvCxnSpPr>
            <a:cxnSpLocks/>
            <a:stCxn id="69" idx="1"/>
          </p:cNvCxnSpPr>
          <p:nvPr/>
        </p:nvCxnSpPr>
        <p:spPr>
          <a:xfrm flipH="1" flipV="1">
            <a:off x="5055492" y="3861049"/>
            <a:ext cx="2200689" cy="729836"/>
          </a:xfrm>
          <a:prstGeom prst="straightConnector1">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73" name="Textfeld 72">
            <a:extLst>
              <a:ext uri="{FF2B5EF4-FFF2-40B4-BE49-F238E27FC236}">
                <a16:creationId xmlns:a16="http://schemas.microsoft.com/office/drawing/2014/main" id="{19B0A5E2-FA8E-4C9C-B441-93183C56B5BF}"/>
              </a:ext>
            </a:extLst>
          </p:cNvPr>
          <p:cNvSpPr txBox="1"/>
          <p:nvPr/>
        </p:nvSpPr>
        <p:spPr>
          <a:xfrm>
            <a:off x="7256181" y="2751555"/>
            <a:ext cx="1821093"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Read process active; Tag leave detection zone</a:t>
            </a:r>
          </a:p>
          <a:p>
            <a:r>
              <a:rPr lang="en-US" sz="900" dirty="0">
                <a:solidFill>
                  <a:schemeClr val="tx2"/>
                </a:solidFill>
                <a:sym typeface="Wingdings" panose="05000000000000000000" pitchFamily="2" charset="2"/>
              </a:rPr>
              <a:t>Busy	= True </a:t>
            </a:r>
          </a:p>
          <a:p>
            <a:r>
              <a:rPr lang="en-US" sz="900" dirty="0">
                <a:solidFill>
                  <a:schemeClr val="tx2"/>
                </a:solidFill>
                <a:sym typeface="Wingdings" panose="05000000000000000000" pitchFamily="2" charset="2"/>
              </a:rPr>
              <a:t>Done 	= False</a:t>
            </a:r>
          </a:p>
          <a:p>
            <a:r>
              <a:rPr lang="en-US" sz="900" dirty="0">
                <a:solidFill>
                  <a:schemeClr val="tx2"/>
                </a:solidFill>
                <a:sym typeface="Wingdings" panose="05000000000000000000" pitchFamily="2" charset="2"/>
              </a:rPr>
              <a:t>Finish 	= False</a:t>
            </a:r>
          </a:p>
          <a:p>
            <a:r>
              <a:rPr lang="en-US" sz="900" dirty="0">
                <a:solidFill>
                  <a:schemeClr val="tx2"/>
                </a:solidFill>
                <a:sym typeface="Wingdings" panose="05000000000000000000" pitchFamily="2" charset="2"/>
              </a:rPr>
              <a:t>NoDataCarrier	= True</a:t>
            </a:r>
          </a:p>
          <a:p>
            <a:r>
              <a:rPr lang="en-US" sz="900" dirty="0">
                <a:solidFill>
                  <a:schemeClr val="tx2"/>
                </a:solidFill>
                <a:sym typeface="Wingdings" panose="05000000000000000000" pitchFamily="2" charset="2"/>
              </a:rPr>
              <a:t>Status	= 16#05</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cxnSp>
        <p:nvCxnSpPr>
          <p:cNvPr id="78" name="Gerade Verbindung mit Pfeil 77">
            <a:extLst>
              <a:ext uri="{FF2B5EF4-FFF2-40B4-BE49-F238E27FC236}">
                <a16:creationId xmlns:a16="http://schemas.microsoft.com/office/drawing/2014/main" id="{7752E6C8-B7FA-4078-8630-92FCF5988F93}"/>
              </a:ext>
            </a:extLst>
          </p:cNvPr>
          <p:cNvCxnSpPr>
            <a:cxnSpLocks/>
            <a:stCxn id="73" idx="1"/>
          </p:cNvCxnSpPr>
          <p:nvPr/>
        </p:nvCxnSpPr>
        <p:spPr>
          <a:xfrm flipH="1">
            <a:off x="5652120" y="3341905"/>
            <a:ext cx="1604061" cy="30311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54762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84</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7: Enhanced Read UII/EPC</a:t>
            </a:r>
          </a:p>
        </p:txBody>
      </p:sp>
      <p:sp>
        <p:nvSpPr>
          <p:cNvPr id="15" name="Textfeld 14"/>
          <p:cNvSpPr txBox="1"/>
          <p:nvPr/>
        </p:nvSpPr>
        <p:spPr>
          <a:xfrm>
            <a:off x="101574" y="5346000"/>
            <a:ext cx="4320000" cy="1200329"/>
          </a:xfrm>
          <a:prstGeom prst="rect">
            <a:avLst/>
          </a:prstGeom>
          <a:noFill/>
          <a:ln>
            <a:solidFill>
              <a:schemeClr val="tx2"/>
            </a:solidFill>
          </a:ln>
        </p:spPr>
        <p:txBody>
          <a:bodyPr wrap="square" rtlCol="0">
            <a:spAutoFit/>
          </a:bodyPr>
          <a:lstStyle/>
          <a:p>
            <a:r>
              <a:rPr lang="en-US" sz="1200" dirty="0"/>
              <a:t>Data carrier identified UII/EPC code read; command active:</a:t>
            </a:r>
          </a:p>
          <a:p>
            <a:r>
              <a:rPr lang="en-US" sz="1200" dirty="0"/>
              <a:t>O_b_Done		= True</a:t>
            </a:r>
          </a:p>
          <a:p>
            <a:r>
              <a:rPr lang="en-US" sz="1200" dirty="0"/>
              <a:t>O_b_NoDataCarrier	= False</a:t>
            </a:r>
          </a:p>
          <a:p>
            <a:r>
              <a:rPr lang="en-US" sz="1200" dirty="0"/>
              <a:t>O_b_Busy		= True</a:t>
            </a:r>
          </a:p>
          <a:p>
            <a:r>
              <a:rPr lang="en-US" sz="1200" dirty="0"/>
              <a:t>O_b_Finish		= False</a:t>
            </a:r>
          </a:p>
          <a:p>
            <a:r>
              <a:rPr lang="en-US" sz="1200" dirty="0"/>
              <a:t>O_B_Status 		= 16#00 or 16#0B</a:t>
            </a:r>
          </a:p>
        </p:txBody>
      </p:sp>
      <p:sp>
        <p:nvSpPr>
          <p:cNvPr id="16" name="Textfeld 15"/>
          <p:cNvSpPr txBox="1"/>
          <p:nvPr/>
        </p:nvSpPr>
        <p:spPr>
          <a:xfrm>
            <a:off x="4708280" y="5345999"/>
            <a:ext cx="4320000" cy="1200329"/>
          </a:xfrm>
          <a:prstGeom prst="rect">
            <a:avLst/>
          </a:prstGeom>
          <a:noFill/>
          <a:ln>
            <a:solidFill>
              <a:schemeClr val="tx2"/>
            </a:solidFill>
          </a:ln>
        </p:spPr>
        <p:txBody>
          <a:bodyPr wrap="square" rtlCol="0">
            <a:spAutoFit/>
          </a:bodyPr>
          <a:lstStyle/>
          <a:p>
            <a:r>
              <a:rPr lang="en-US" sz="1200" dirty="0"/>
              <a:t>No data carrier identified/ tag leave zone; command active:</a:t>
            </a:r>
          </a:p>
          <a:p>
            <a:r>
              <a:rPr lang="en-US" sz="1200" dirty="0"/>
              <a:t>O_b_Done		= False</a:t>
            </a:r>
          </a:p>
          <a:p>
            <a:r>
              <a:rPr lang="en-US" sz="1200" dirty="0"/>
              <a:t>O_b_NoDataCarrier	= True</a:t>
            </a:r>
          </a:p>
          <a:p>
            <a:r>
              <a:rPr lang="en-US" sz="1200" dirty="0"/>
              <a:t>O_b_Busy		= True</a:t>
            </a:r>
          </a:p>
          <a:p>
            <a:r>
              <a:rPr lang="en-US" sz="1200" dirty="0"/>
              <a:t>O_b_Finish		= False</a:t>
            </a:r>
          </a:p>
          <a:p>
            <a:r>
              <a:rPr lang="en-US" sz="1200" dirty="0"/>
              <a:t>O_B_Status 		= 16#05</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19CCF7A7-F803-4495-9719-7FF1315997D5}"/>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fik 7">
            <a:extLst>
              <a:ext uri="{FF2B5EF4-FFF2-40B4-BE49-F238E27FC236}">
                <a16:creationId xmlns:a16="http://schemas.microsoft.com/office/drawing/2014/main" id="{B7D5FD0C-6439-4C42-98F4-F504AC1665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574" y="1845314"/>
            <a:ext cx="3312127" cy="3369015"/>
          </a:xfrm>
          <a:prstGeom prst="rect">
            <a:avLst/>
          </a:prstGeom>
        </p:spPr>
      </p:pic>
      <p:pic>
        <p:nvPicPr>
          <p:cNvPr id="13" name="Grafik 12">
            <a:extLst>
              <a:ext uri="{FF2B5EF4-FFF2-40B4-BE49-F238E27FC236}">
                <a16:creationId xmlns:a16="http://schemas.microsoft.com/office/drawing/2014/main" id="{F588E26B-ED60-4EF8-92C7-5AC8812E1B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09832" y="1845314"/>
            <a:ext cx="3318448" cy="3369015"/>
          </a:xfrm>
          <a:prstGeom prst="rect">
            <a:avLst/>
          </a:prstGeom>
        </p:spPr>
      </p:pic>
    </p:spTree>
    <p:extLst>
      <p:ext uri="{BB962C8B-B14F-4D97-AF65-F5344CB8AC3E}">
        <p14:creationId xmlns:p14="http://schemas.microsoft.com/office/powerpoint/2010/main" val="4219473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BDACE1B2-4E3E-41C6-8310-AF37724537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781" y="1859339"/>
            <a:ext cx="2991973" cy="4638159"/>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85</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7: Enhanced Read UII/EPC</a:t>
            </a:r>
          </a:p>
        </p:txBody>
      </p:sp>
      <p:sp>
        <p:nvSpPr>
          <p:cNvPr id="15" name="Textfeld 14"/>
          <p:cNvSpPr txBox="1"/>
          <p:nvPr/>
        </p:nvSpPr>
        <p:spPr>
          <a:xfrm>
            <a:off x="3275856" y="1859340"/>
            <a:ext cx="5699592" cy="1569660"/>
          </a:xfrm>
          <a:prstGeom prst="rect">
            <a:avLst/>
          </a:prstGeom>
          <a:noFill/>
          <a:ln>
            <a:solidFill>
              <a:schemeClr val="tx2"/>
            </a:solidFill>
          </a:ln>
        </p:spPr>
        <p:txBody>
          <a:bodyPr wrap="square" rtlCol="0">
            <a:spAutoFit/>
          </a:bodyPr>
          <a:lstStyle/>
          <a:p>
            <a:r>
              <a:rPr lang="en-US" sz="1200" dirty="0"/>
              <a:t>Data carrier identified and UII/EPC code read in</a:t>
            </a:r>
          </a:p>
          <a:p>
            <a:r>
              <a:rPr lang="en-US" sz="1200" dirty="0"/>
              <a:t>DB Head1Data.ReadData.ReadData[x]</a:t>
            </a:r>
          </a:p>
          <a:p>
            <a:r>
              <a:rPr lang="en-US" sz="1200" dirty="0"/>
              <a:t>ReadData[0] ...[1] 	</a:t>
            </a:r>
            <a:r>
              <a:rPr lang="en-US" sz="1200" dirty="0">
                <a:sym typeface="Wingdings" panose="05000000000000000000" pitchFamily="2" charset="2"/>
              </a:rPr>
              <a:t></a:t>
            </a:r>
            <a:r>
              <a:rPr lang="en-US" sz="1200" dirty="0"/>
              <a:t> Length of UII/EPC information; 16#000E = 14 bytes 		(2 bytes PC Word + 12 bytes UII/EPC Code)</a:t>
            </a:r>
          </a:p>
          <a:p>
            <a:r>
              <a:rPr lang="en-US" sz="1200" dirty="0"/>
              <a:t>ReadData[2] ...[3] 	</a:t>
            </a:r>
            <a:r>
              <a:rPr lang="en-US" sz="1200" dirty="0">
                <a:sym typeface="Wingdings" panose="05000000000000000000" pitchFamily="2" charset="2"/>
              </a:rPr>
              <a:t></a:t>
            </a:r>
            <a:r>
              <a:rPr lang="en-US" sz="1200" dirty="0"/>
              <a:t> PC Word (contains additional information about the 		UII/EPC code)</a:t>
            </a:r>
          </a:p>
          <a:p>
            <a:r>
              <a:rPr lang="en-US" sz="1200" dirty="0"/>
              <a:t>ReadData[4] ...[15] 	</a:t>
            </a:r>
            <a:r>
              <a:rPr lang="en-US" sz="1200" dirty="0">
                <a:sym typeface="Wingdings" panose="05000000000000000000" pitchFamily="2" charset="2"/>
              </a:rPr>
              <a:t></a:t>
            </a:r>
            <a:r>
              <a:rPr lang="en-US" sz="1200" dirty="0"/>
              <a:t> UII/EPC Code; length variable and dependent on 			the initial programming of the data carrier</a:t>
            </a:r>
          </a:p>
        </p:txBody>
      </p:sp>
      <p:sp>
        <p:nvSpPr>
          <p:cNvPr id="13" name="Rechteck 12"/>
          <p:cNvSpPr/>
          <p:nvPr/>
        </p:nvSpPr>
        <p:spPr>
          <a:xfrm>
            <a:off x="2483768" y="2564905"/>
            <a:ext cx="641986" cy="367240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3" action="ppaction://hlinksldjump" highlightClick="1"/>
            <a:extLst>
              <a:ext uri="{FF2B5EF4-FFF2-40B4-BE49-F238E27FC236}">
                <a16:creationId xmlns:a16="http://schemas.microsoft.com/office/drawing/2014/main" id="{33AF24CB-9F94-49F3-97EF-E01C38911F2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62194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18405FB4-42B1-45B0-8D0A-D407EF0337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59340"/>
            <a:ext cx="3104622" cy="1497652"/>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86</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7: Enhanced Read UII/EPC</a:t>
            </a:r>
          </a:p>
        </p:txBody>
      </p:sp>
      <p:sp>
        <p:nvSpPr>
          <p:cNvPr id="15" name="Textfeld 14"/>
          <p:cNvSpPr txBox="1"/>
          <p:nvPr/>
        </p:nvSpPr>
        <p:spPr>
          <a:xfrm>
            <a:off x="3275856" y="1859340"/>
            <a:ext cx="5699592" cy="4339650"/>
          </a:xfrm>
          <a:prstGeom prst="rect">
            <a:avLst/>
          </a:prstGeom>
          <a:noFill/>
          <a:ln>
            <a:solidFill>
              <a:schemeClr val="tx2"/>
            </a:solidFill>
          </a:ln>
        </p:spPr>
        <p:txBody>
          <a:bodyPr wrap="square" rtlCol="0">
            <a:spAutoFit/>
          </a:bodyPr>
          <a:lstStyle/>
          <a:p>
            <a:r>
              <a:rPr lang="en-US" sz="1200" dirty="0"/>
              <a:t>Data carrier identified and UII/EPC code read; additional information about data carrier access</a:t>
            </a:r>
          </a:p>
          <a:p>
            <a:r>
              <a:rPr lang="en-US" sz="1200" dirty="0"/>
              <a:t>DB Head1Data.TagInformation.TagInformation[x]</a:t>
            </a:r>
          </a:p>
          <a:p>
            <a:r>
              <a:rPr lang="en-US" sz="1200" dirty="0"/>
              <a:t>TagInformation[0] 	</a:t>
            </a:r>
            <a:r>
              <a:rPr lang="en-US" sz="1200" dirty="0">
                <a:sym typeface="Wingdings" panose="05000000000000000000" pitchFamily="2" charset="2"/>
              </a:rPr>
              <a:t></a:t>
            </a:r>
            <a:r>
              <a:rPr lang="en-US" sz="1200" dirty="0"/>
              <a:t> Information type; always 16#01</a:t>
            </a:r>
          </a:p>
          <a:p>
            <a:r>
              <a:rPr lang="en-US" sz="1200" dirty="0"/>
              <a:t>TagInformation[1] 	</a:t>
            </a:r>
            <a:r>
              <a:rPr lang="en-US" sz="1200" dirty="0">
                <a:sym typeface="Wingdings" panose="05000000000000000000" pitchFamily="2" charset="2"/>
              </a:rPr>
              <a:t></a:t>
            </a:r>
            <a:r>
              <a:rPr lang="en-US" sz="1200" dirty="0"/>
              <a:t> RSSI value; signal strength between 16#00 (weak) 			and 16#64 (good); value range between 0 and 100</a:t>
            </a:r>
          </a:p>
          <a:p>
            <a:r>
              <a:rPr lang="en-US" sz="1200" dirty="0"/>
              <a:t>TagInformation[2] 	</a:t>
            </a:r>
            <a:r>
              <a:rPr lang="en-US" sz="1200" dirty="0">
                <a:sym typeface="Wingdings" panose="05000000000000000000" pitchFamily="2" charset="2"/>
              </a:rPr>
              <a:t></a:t>
            </a:r>
            <a:r>
              <a:rPr lang="en-US" sz="1200" dirty="0"/>
              <a:t> Channel number of the transmission channels on 			which the data carrier was accessed (parameters CD 			and NC)</a:t>
            </a:r>
          </a:p>
          <a:p>
            <a:r>
              <a:rPr lang="en-US" sz="1200" dirty="0"/>
              <a:t>TagInformation[3]...[4] 	</a:t>
            </a:r>
            <a:r>
              <a:rPr lang="en-US" sz="1200" dirty="0">
                <a:sym typeface="Wingdings" panose="05000000000000000000" pitchFamily="2" charset="2"/>
              </a:rPr>
              <a:t></a:t>
            </a:r>
            <a:r>
              <a:rPr lang="en-US" sz="1200" dirty="0"/>
              <a:t> Transmission line level at which the data carrier 			was accessed</a:t>
            </a:r>
          </a:p>
          <a:p>
            <a:endParaRPr lang="en-US" sz="1200" dirty="0">
              <a:sym typeface="Wingdings" panose="05000000000000000000" pitchFamily="2" charset="2"/>
            </a:endParaRPr>
          </a:p>
          <a:p>
            <a:r>
              <a:rPr lang="en-US" sz="1200" dirty="0">
                <a:sym typeface="Wingdings" panose="05000000000000000000" pitchFamily="2" charset="2"/>
              </a:rPr>
              <a:t>When using the MultiFrame protocol, the transmission of additional information about the data carrier access must be activated via the IF parameter (IF := 16#01). The additional information is transmitted in a separate telegram with the status value 16#0B directly after the information received from the data carrier (status 16#00).</a:t>
            </a:r>
          </a:p>
          <a:p>
            <a:endParaRPr lang="en-US" sz="1200" dirty="0">
              <a:sym typeface="Wingdings" panose="05000000000000000000" pitchFamily="2" charset="2"/>
            </a:endParaRPr>
          </a:p>
          <a:p>
            <a:r>
              <a:rPr lang="en-US" sz="1200" dirty="0">
                <a:sym typeface="Wingdings" panose="05000000000000000000" pitchFamily="2" charset="2"/>
              </a:rPr>
              <a:t>The additional information can be used to estimate the quality of data carrier access. Small values of the RSSI mean a lower quality or a greater distance.</a:t>
            </a:r>
          </a:p>
          <a:p>
            <a:endParaRPr lang="en-US" sz="1200" dirty="0">
              <a:sym typeface="Wingdings" panose="05000000000000000000" pitchFamily="2" charset="2"/>
            </a:endParaRPr>
          </a:p>
          <a:p>
            <a:r>
              <a:rPr lang="en-US" sz="1200" dirty="0">
                <a:sym typeface="Wingdings" panose="05000000000000000000" pitchFamily="2" charset="2"/>
              </a:rPr>
              <a:t>When using several power levels (parameter PT), the additional information can be used to find out at which power level the data carrier was recognized.</a:t>
            </a:r>
          </a:p>
        </p:txBody>
      </p:sp>
      <p:sp>
        <p:nvSpPr>
          <p:cNvPr id="13" name="Rechteck 12"/>
          <p:cNvSpPr/>
          <p:nvPr/>
        </p:nvSpPr>
        <p:spPr>
          <a:xfrm>
            <a:off x="2627784" y="2276873"/>
            <a:ext cx="584342" cy="10801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3" action="ppaction://hlinksldjump" highlightClick="1"/>
            <a:extLst>
              <a:ext uri="{FF2B5EF4-FFF2-40B4-BE49-F238E27FC236}">
                <a16:creationId xmlns:a16="http://schemas.microsoft.com/office/drawing/2014/main" id="{33AF24CB-9F94-49F3-97EF-E01C38911F2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09409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A7D01C02-56FD-486B-9CD3-F955A205EF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552" y="1857827"/>
            <a:ext cx="3504970" cy="4639672"/>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87</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7: Enhanced Read UII/EPC</a:t>
            </a:r>
          </a:p>
        </p:txBody>
      </p:sp>
      <p:sp>
        <p:nvSpPr>
          <p:cNvPr id="15" name="Textfeld 14"/>
          <p:cNvSpPr txBox="1"/>
          <p:nvPr/>
        </p:nvSpPr>
        <p:spPr>
          <a:xfrm>
            <a:off x="3851920" y="1859340"/>
            <a:ext cx="5123528" cy="2677656"/>
          </a:xfrm>
          <a:prstGeom prst="rect">
            <a:avLst/>
          </a:prstGeom>
          <a:noFill/>
          <a:ln>
            <a:solidFill>
              <a:schemeClr val="tx2"/>
            </a:solidFill>
          </a:ln>
        </p:spPr>
        <p:txBody>
          <a:bodyPr wrap="square" rtlCol="0">
            <a:spAutoFit/>
          </a:bodyPr>
          <a:lstStyle/>
          <a:p>
            <a:r>
              <a:rPr lang="en-US" sz="1200" dirty="0"/>
              <a:t>Data carrier has left the detection zone</a:t>
            </a:r>
          </a:p>
          <a:p>
            <a:r>
              <a:rPr lang="en-US" sz="1200" dirty="0"/>
              <a:t>DB Head1Data.EPC_LeaveTag.EPC_LeaveTag[x]</a:t>
            </a:r>
          </a:p>
          <a:p>
            <a:r>
              <a:rPr lang="en-US" sz="1200" dirty="0"/>
              <a:t>ReadData[0] ...[1] 	</a:t>
            </a:r>
            <a:r>
              <a:rPr lang="en-US" sz="1200" dirty="0">
                <a:sym typeface="Wingdings" panose="05000000000000000000" pitchFamily="2" charset="2"/>
              </a:rPr>
              <a:t></a:t>
            </a:r>
            <a:r>
              <a:rPr lang="en-US" sz="1200" dirty="0"/>
              <a:t> Length UII/EPC information; 16#000E = 14 		bytes (2 bytes PC word + 12 bytes UII/EPC 		code)</a:t>
            </a:r>
          </a:p>
          <a:p>
            <a:r>
              <a:rPr lang="en-US" sz="1200" dirty="0"/>
              <a:t>ReadData[2] ...[3] 	</a:t>
            </a:r>
            <a:r>
              <a:rPr lang="en-US" sz="1200" dirty="0">
                <a:sym typeface="Wingdings" panose="05000000000000000000" pitchFamily="2" charset="2"/>
              </a:rPr>
              <a:t></a:t>
            </a:r>
            <a:r>
              <a:rPr lang="en-US" sz="1200" dirty="0"/>
              <a:t> PC Word (contains additional information 		about the UII/EPC code)</a:t>
            </a:r>
          </a:p>
          <a:p>
            <a:r>
              <a:rPr lang="en-US" sz="1200" dirty="0"/>
              <a:t>ReadData[4] ...[15] 	</a:t>
            </a:r>
            <a:r>
              <a:rPr lang="en-US" sz="1200" dirty="0">
                <a:sym typeface="Wingdings" panose="05000000000000000000" pitchFamily="2" charset="2"/>
              </a:rPr>
              <a:t></a:t>
            </a:r>
            <a:r>
              <a:rPr lang="en-US" sz="1200" dirty="0"/>
              <a:t> UII/EPC code; length variable and 			dependent on the initial programming of the 		data carrier</a:t>
            </a:r>
          </a:p>
          <a:p>
            <a:endParaRPr lang="en-US" sz="1200" dirty="0"/>
          </a:p>
          <a:p>
            <a:r>
              <a:rPr lang="en-US" sz="1200" dirty="0"/>
              <a:t>When using the MultiFrame protocol, the UII/EPC code of the data carrier is transmitted via a status 16#05 telegram when an Enhanced command is executed as soon as this data carrier has left the detection zone</a:t>
            </a:r>
          </a:p>
        </p:txBody>
      </p:sp>
      <p:sp>
        <p:nvSpPr>
          <p:cNvPr id="13" name="Rechteck 12"/>
          <p:cNvSpPr/>
          <p:nvPr/>
        </p:nvSpPr>
        <p:spPr>
          <a:xfrm>
            <a:off x="2987824" y="2348880"/>
            <a:ext cx="674685" cy="38884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3" action="ppaction://hlinksldjump" highlightClick="1"/>
            <a:extLst>
              <a:ext uri="{FF2B5EF4-FFF2-40B4-BE49-F238E27FC236}">
                <a16:creationId xmlns:a16="http://schemas.microsoft.com/office/drawing/2014/main" id="{33AF24CB-9F94-49F3-97EF-E01C38911F2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40979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F8C4DC63-A7B6-48F6-BEED-29E788965D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692" y="1878248"/>
            <a:ext cx="3443658" cy="3315057"/>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88</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7: Enhanced Read UII/EPC</a:t>
            </a:r>
          </a:p>
        </p:txBody>
      </p:sp>
      <p:sp>
        <p:nvSpPr>
          <p:cNvPr id="15" name="Textfeld 14"/>
          <p:cNvSpPr txBox="1"/>
          <p:nvPr/>
        </p:nvSpPr>
        <p:spPr>
          <a:xfrm>
            <a:off x="3632418" y="1878249"/>
            <a:ext cx="5400112" cy="1384995"/>
          </a:xfrm>
          <a:prstGeom prst="rect">
            <a:avLst/>
          </a:prstGeom>
          <a:noFill/>
          <a:ln>
            <a:solidFill>
              <a:schemeClr val="tx2"/>
            </a:solidFill>
          </a:ln>
        </p:spPr>
        <p:txBody>
          <a:bodyPr wrap="square" rtlCol="0">
            <a:spAutoFit/>
          </a:bodyPr>
          <a:lstStyle/>
          <a:p>
            <a:r>
              <a:rPr lang="en-US" sz="1200" dirty="0"/>
              <a:t>Output data field: Enhanced Read UII/EPC Code command</a:t>
            </a:r>
          </a:p>
          <a:p>
            <a:r>
              <a:rPr lang="en-US" sz="1200" dirty="0"/>
              <a:t>OUTDATA.OUTDATA[x]</a:t>
            </a:r>
          </a:p>
          <a:p>
            <a:r>
              <a:rPr lang="en-US" sz="1200" dirty="0"/>
              <a:t>Output data field:</a:t>
            </a:r>
          </a:p>
          <a:p>
            <a:r>
              <a:rPr lang="en-US" sz="1200" dirty="0"/>
              <a:t>OUTDATA[0] </a:t>
            </a:r>
            <a:r>
              <a:rPr lang="en-US" sz="1200" dirty="0">
                <a:sym typeface="Wingdings" panose="05000000000000000000" pitchFamily="2" charset="2"/>
              </a:rPr>
              <a:t></a:t>
            </a:r>
            <a:r>
              <a:rPr lang="en-US" sz="1200" dirty="0"/>
              <a:t> Control Byte</a:t>
            </a:r>
          </a:p>
          <a:p>
            <a:r>
              <a:rPr lang="en-US" sz="1200" dirty="0"/>
              <a:t>OUTDATA[1] </a:t>
            </a:r>
            <a:r>
              <a:rPr lang="en-US" sz="1200" dirty="0">
                <a:sym typeface="Wingdings" panose="05000000000000000000" pitchFamily="2" charset="2"/>
              </a:rPr>
              <a:t></a:t>
            </a:r>
            <a:r>
              <a:rPr lang="en-US" sz="1200" dirty="0"/>
              <a:t> not used</a:t>
            </a:r>
          </a:p>
          <a:p>
            <a:r>
              <a:rPr lang="en-US" sz="1200" dirty="0"/>
              <a:t>OUTDATA[2] </a:t>
            </a:r>
            <a:r>
              <a:rPr lang="en-US" sz="1200" dirty="0">
                <a:sym typeface="Wingdings" panose="05000000000000000000" pitchFamily="2" charset="2"/>
              </a:rPr>
              <a:t></a:t>
            </a:r>
            <a:r>
              <a:rPr lang="en-US" sz="1200" dirty="0"/>
              <a:t> Command code; 16#D3 = Enhanced Read UII</a:t>
            </a:r>
          </a:p>
          <a:p>
            <a:r>
              <a:rPr lang="en-US" sz="1200" dirty="0"/>
              <a:t>OUTDATA[3]...[x] </a:t>
            </a:r>
            <a:r>
              <a:rPr lang="en-US" sz="1200" dirty="0">
                <a:sym typeface="Wingdings" panose="05000000000000000000" pitchFamily="2" charset="2"/>
              </a:rPr>
              <a:t></a:t>
            </a:r>
            <a:r>
              <a:rPr lang="en-US" sz="1200" dirty="0"/>
              <a:t> not used</a:t>
            </a:r>
          </a:p>
        </p:txBody>
      </p:sp>
      <p:sp>
        <p:nvSpPr>
          <p:cNvPr id="13" name="Rechteck 12"/>
          <p:cNvSpPr/>
          <p:nvPr/>
        </p:nvSpPr>
        <p:spPr>
          <a:xfrm>
            <a:off x="2843808" y="2204864"/>
            <a:ext cx="718542" cy="298844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teraktive Schaltfläche: Zur Startseite wechseln 9">
            <a:hlinkClick r:id="rId3" action="ppaction://hlinksldjump" highlightClick="1"/>
            <a:extLst>
              <a:ext uri="{FF2B5EF4-FFF2-40B4-BE49-F238E27FC236}">
                <a16:creationId xmlns:a16="http://schemas.microsoft.com/office/drawing/2014/main" id="{FBCD4CDA-7365-4342-A1BF-9901D10BBD4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9033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AB75FF11-8112-49A2-BC4F-04C1A1F185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41349"/>
            <a:ext cx="8784000" cy="4706182"/>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89</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7: Enhanced Read UII/EPC</a:t>
            </a:r>
          </a:p>
        </p:txBody>
      </p:sp>
      <p:sp>
        <p:nvSpPr>
          <p:cNvPr id="12" name="Rechteck 11">
            <a:extLst>
              <a:ext uri="{FF2B5EF4-FFF2-40B4-BE49-F238E27FC236}">
                <a16:creationId xmlns:a16="http://schemas.microsoft.com/office/drawing/2014/main" id="{84EB6058-94EE-45C7-B044-0D42F727F121}"/>
              </a:ext>
            </a:extLst>
          </p:cNvPr>
          <p:cNvSpPr/>
          <p:nvPr/>
        </p:nvSpPr>
        <p:spPr>
          <a:xfrm>
            <a:off x="415683" y="3650596"/>
            <a:ext cx="987966" cy="62583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a:extLst>
              <a:ext uri="{FF2B5EF4-FFF2-40B4-BE49-F238E27FC236}">
                <a16:creationId xmlns:a16="http://schemas.microsoft.com/office/drawing/2014/main" id="{F4F8E8F0-57DE-46C2-AC48-BCCE388010F9}"/>
              </a:ext>
            </a:extLst>
          </p:cNvPr>
          <p:cNvSpPr/>
          <p:nvPr/>
        </p:nvSpPr>
        <p:spPr>
          <a:xfrm>
            <a:off x="415683" y="4276431"/>
            <a:ext cx="1708045" cy="97186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6" name="Gerade Verbindung mit Pfeil 15">
            <a:extLst>
              <a:ext uri="{FF2B5EF4-FFF2-40B4-BE49-F238E27FC236}">
                <a16:creationId xmlns:a16="http://schemas.microsoft.com/office/drawing/2014/main" id="{DF0A29D8-6931-4021-8E18-8C0264A103AF}"/>
              </a:ext>
            </a:extLst>
          </p:cNvPr>
          <p:cNvCxnSpPr>
            <a:cxnSpLocks/>
          </p:cNvCxnSpPr>
          <p:nvPr/>
        </p:nvCxnSpPr>
        <p:spPr>
          <a:xfrm flipH="1">
            <a:off x="899593" y="2500858"/>
            <a:ext cx="504056"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Rechteck 17">
            <a:extLst>
              <a:ext uri="{FF2B5EF4-FFF2-40B4-BE49-F238E27FC236}">
                <a16:creationId xmlns:a16="http://schemas.microsoft.com/office/drawing/2014/main" id="{52A980EC-2F81-43C7-9C56-7079E26F80AD}"/>
              </a:ext>
            </a:extLst>
          </p:cNvPr>
          <p:cNvSpPr/>
          <p:nvPr/>
        </p:nvSpPr>
        <p:spPr>
          <a:xfrm>
            <a:off x="3491880" y="1837553"/>
            <a:ext cx="2088232" cy="6518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Interaktive Schaltfläche: Zur Startseite wechseln 18">
            <a:hlinkClick r:id="rId3" action="ppaction://hlinksldjump" highlightClick="1"/>
            <a:extLst>
              <a:ext uri="{FF2B5EF4-FFF2-40B4-BE49-F238E27FC236}">
                <a16:creationId xmlns:a16="http://schemas.microsoft.com/office/drawing/2014/main" id="{50044DFC-971B-480B-A55A-5A55109BF397}"/>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hteck 19">
            <a:extLst>
              <a:ext uri="{FF2B5EF4-FFF2-40B4-BE49-F238E27FC236}">
                <a16:creationId xmlns:a16="http://schemas.microsoft.com/office/drawing/2014/main" id="{633A5A55-FF4C-4BBF-89CE-0FFDFE5179AE}"/>
              </a:ext>
            </a:extLst>
          </p:cNvPr>
          <p:cNvSpPr/>
          <p:nvPr/>
        </p:nvSpPr>
        <p:spPr>
          <a:xfrm>
            <a:off x="5724128" y="2663554"/>
            <a:ext cx="738267" cy="134151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Rechteck 20">
            <a:extLst>
              <a:ext uri="{FF2B5EF4-FFF2-40B4-BE49-F238E27FC236}">
                <a16:creationId xmlns:a16="http://schemas.microsoft.com/office/drawing/2014/main" id="{D5EE5F82-8EF6-4782-8069-794DED006BEC}"/>
              </a:ext>
            </a:extLst>
          </p:cNvPr>
          <p:cNvSpPr/>
          <p:nvPr/>
        </p:nvSpPr>
        <p:spPr>
          <a:xfrm>
            <a:off x="4074969" y="2663554"/>
            <a:ext cx="809786" cy="184556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525332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9</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a:xfrm>
            <a:off x="180000" y="1512000"/>
            <a:ext cx="8784000" cy="1514000"/>
          </a:xfrm>
        </p:spPr>
        <p:txBody>
          <a:bodyPr/>
          <a:lstStyle/>
          <a:p>
            <a:pPr marL="0" indent="0">
              <a:buNone/>
            </a:pPr>
            <a:r>
              <a:rPr lang="en-US" dirty="0"/>
              <a:t>Change EtherCAT telegram length</a:t>
            </a:r>
          </a:p>
          <a:p>
            <a:pPr marL="285750" indent="-285750">
              <a:buFont typeface="Arial" panose="020B0604020202020204" pitchFamily="34" charset="0"/>
              <a:buChar char="•"/>
            </a:pPr>
            <a:r>
              <a:rPr lang="en-US" sz="1400" b="0" dirty="0"/>
              <a:t>Activate Config Mode </a:t>
            </a:r>
            <a:r>
              <a:rPr lang="en-US" sz="1400" b="0" dirty="0">
                <a:sym typeface="Wingdings" panose="05000000000000000000" pitchFamily="2" charset="2"/>
              </a:rPr>
              <a:t> Scan to detect connected device  Double-click on the "IDENTControl Compact 64 Byte IN/OUT" module  EtherCAT  Advanced settings</a:t>
            </a:r>
            <a:endParaRPr lang="en-US" sz="1400" b="0" dirty="0"/>
          </a:p>
        </p:txBody>
      </p:sp>
      <p:sp>
        <p:nvSpPr>
          <p:cNvPr id="7" name="Interaktive Schaltfläche: Zur Startseite wechseln 6">
            <a:hlinkClick r:id="rId2" action="ppaction://hlinksldjump" highlightClick="1"/>
            <a:extLst>
              <a:ext uri="{FF2B5EF4-FFF2-40B4-BE49-F238E27FC236}">
                <a16:creationId xmlns:a16="http://schemas.microsoft.com/office/drawing/2014/main" id="{1B9FAED0-4D72-4AAC-8CC0-9AECE1E2D0CF}"/>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fik 9">
            <a:extLst>
              <a:ext uri="{FF2B5EF4-FFF2-40B4-BE49-F238E27FC236}">
                <a16:creationId xmlns:a16="http://schemas.microsoft.com/office/drawing/2014/main" id="{428D1F8C-8CDB-44D9-ACAD-41B08578A5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4" y="2780928"/>
            <a:ext cx="2557874" cy="3796779"/>
          </a:xfrm>
          <a:prstGeom prst="rect">
            <a:avLst/>
          </a:prstGeom>
        </p:spPr>
      </p:pic>
      <p:pic>
        <p:nvPicPr>
          <p:cNvPr id="13" name="Grafik 12">
            <a:extLst>
              <a:ext uri="{FF2B5EF4-FFF2-40B4-BE49-F238E27FC236}">
                <a16:creationId xmlns:a16="http://schemas.microsoft.com/office/drawing/2014/main" id="{FDD63279-ADA4-459B-B470-E7321A945D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69128" y="2780927"/>
            <a:ext cx="2512666" cy="3796780"/>
          </a:xfrm>
          <a:prstGeom prst="rect">
            <a:avLst/>
          </a:prstGeom>
        </p:spPr>
      </p:pic>
      <p:pic>
        <p:nvPicPr>
          <p:cNvPr id="16" name="Grafik 15">
            <a:extLst>
              <a:ext uri="{FF2B5EF4-FFF2-40B4-BE49-F238E27FC236}">
                <a16:creationId xmlns:a16="http://schemas.microsoft.com/office/drawing/2014/main" id="{606DC4BD-F21C-43B7-A807-274A67D6E5D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85544" y="2780927"/>
            <a:ext cx="3149600" cy="1492250"/>
          </a:xfrm>
          <a:prstGeom prst="rect">
            <a:avLst/>
          </a:prstGeom>
        </p:spPr>
      </p:pic>
      <p:cxnSp>
        <p:nvCxnSpPr>
          <p:cNvPr id="11" name="Gerade Verbindung mit Pfeil 10">
            <a:extLst>
              <a:ext uri="{FF2B5EF4-FFF2-40B4-BE49-F238E27FC236}">
                <a16:creationId xmlns:a16="http://schemas.microsoft.com/office/drawing/2014/main" id="{AE36CE76-957C-4309-875C-A8CDDB249538}"/>
              </a:ext>
            </a:extLst>
          </p:cNvPr>
          <p:cNvCxnSpPr>
            <a:cxnSpLocks/>
          </p:cNvCxnSpPr>
          <p:nvPr/>
        </p:nvCxnSpPr>
        <p:spPr>
          <a:xfrm>
            <a:off x="107504" y="4389812"/>
            <a:ext cx="258563" cy="17123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Gerade Verbindung mit Pfeil 11">
            <a:extLst>
              <a:ext uri="{FF2B5EF4-FFF2-40B4-BE49-F238E27FC236}">
                <a16:creationId xmlns:a16="http://schemas.microsoft.com/office/drawing/2014/main" id="{570F1826-1617-459A-9DA7-1B04AAECD768}"/>
              </a:ext>
            </a:extLst>
          </p:cNvPr>
          <p:cNvCxnSpPr>
            <a:cxnSpLocks/>
          </p:cNvCxnSpPr>
          <p:nvPr/>
        </p:nvCxnSpPr>
        <p:spPr>
          <a:xfrm flipH="1" flipV="1">
            <a:off x="1619672" y="5670462"/>
            <a:ext cx="288032" cy="36003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Gerade Verbindung mit Pfeil 13">
            <a:extLst>
              <a:ext uri="{FF2B5EF4-FFF2-40B4-BE49-F238E27FC236}">
                <a16:creationId xmlns:a16="http://schemas.microsoft.com/office/drawing/2014/main" id="{AE998655-63A4-4C13-BD31-715F401886B7}"/>
              </a:ext>
            </a:extLst>
          </p:cNvPr>
          <p:cNvCxnSpPr>
            <a:cxnSpLocks/>
          </p:cNvCxnSpPr>
          <p:nvPr/>
        </p:nvCxnSpPr>
        <p:spPr>
          <a:xfrm>
            <a:off x="2898000" y="6037234"/>
            <a:ext cx="258563" cy="17123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Rechteck 14">
            <a:extLst>
              <a:ext uri="{FF2B5EF4-FFF2-40B4-BE49-F238E27FC236}">
                <a16:creationId xmlns:a16="http://schemas.microsoft.com/office/drawing/2014/main" id="{BCD9DEEF-30F7-4927-928A-814CDD26D737}"/>
              </a:ext>
            </a:extLst>
          </p:cNvPr>
          <p:cNvSpPr/>
          <p:nvPr/>
        </p:nvSpPr>
        <p:spPr>
          <a:xfrm>
            <a:off x="6876256" y="3573015"/>
            <a:ext cx="1576120" cy="25898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39338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E2405CBC-3924-480B-87DC-1E8B8F83A2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37553"/>
            <a:ext cx="8620813" cy="4667729"/>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90</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7: Enhanced Read UII/EPC</a:t>
            </a:r>
          </a:p>
        </p:txBody>
      </p:sp>
      <p:sp>
        <p:nvSpPr>
          <p:cNvPr id="12" name="Rechteck 11">
            <a:extLst>
              <a:ext uri="{FF2B5EF4-FFF2-40B4-BE49-F238E27FC236}">
                <a16:creationId xmlns:a16="http://schemas.microsoft.com/office/drawing/2014/main" id="{84EB6058-94EE-45C7-B044-0D42F727F121}"/>
              </a:ext>
            </a:extLst>
          </p:cNvPr>
          <p:cNvSpPr/>
          <p:nvPr/>
        </p:nvSpPr>
        <p:spPr>
          <a:xfrm>
            <a:off x="415683" y="3650596"/>
            <a:ext cx="987966" cy="62583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a:extLst>
              <a:ext uri="{FF2B5EF4-FFF2-40B4-BE49-F238E27FC236}">
                <a16:creationId xmlns:a16="http://schemas.microsoft.com/office/drawing/2014/main" id="{F4F8E8F0-57DE-46C2-AC48-BCCE388010F9}"/>
              </a:ext>
            </a:extLst>
          </p:cNvPr>
          <p:cNvSpPr/>
          <p:nvPr/>
        </p:nvSpPr>
        <p:spPr>
          <a:xfrm>
            <a:off x="415683" y="4276431"/>
            <a:ext cx="1708045" cy="97186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6" name="Gerade Verbindung mit Pfeil 15">
            <a:extLst>
              <a:ext uri="{FF2B5EF4-FFF2-40B4-BE49-F238E27FC236}">
                <a16:creationId xmlns:a16="http://schemas.microsoft.com/office/drawing/2014/main" id="{DF0A29D8-6931-4021-8E18-8C0264A103AF}"/>
              </a:ext>
            </a:extLst>
          </p:cNvPr>
          <p:cNvCxnSpPr>
            <a:cxnSpLocks/>
          </p:cNvCxnSpPr>
          <p:nvPr/>
        </p:nvCxnSpPr>
        <p:spPr>
          <a:xfrm flipH="1">
            <a:off x="899593" y="2500858"/>
            <a:ext cx="504056"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 name="Rechteck 17">
            <a:extLst>
              <a:ext uri="{FF2B5EF4-FFF2-40B4-BE49-F238E27FC236}">
                <a16:creationId xmlns:a16="http://schemas.microsoft.com/office/drawing/2014/main" id="{52A980EC-2F81-43C7-9C56-7079E26F80AD}"/>
              </a:ext>
            </a:extLst>
          </p:cNvPr>
          <p:cNvSpPr/>
          <p:nvPr/>
        </p:nvSpPr>
        <p:spPr>
          <a:xfrm>
            <a:off x="3491880" y="1837553"/>
            <a:ext cx="2088232" cy="6518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Interaktive Schaltfläche: Zur Startseite wechseln 18">
            <a:hlinkClick r:id="rId3" action="ppaction://hlinksldjump" highlightClick="1"/>
            <a:extLst>
              <a:ext uri="{FF2B5EF4-FFF2-40B4-BE49-F238E27FC236}">
                <a16:creationId xmlns:a16="http://schemas.microsoft.com/office/drawing/2014/main" id="{50044DFC-971B-480B-A55A-5A55109BF397}"/>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hteck 19">
            <a:extLst>
              <a:ext uri="{FF2B5EF4-FFF2-40B4-BE49-F238E27FC236}">
                <a16:creationId xmlns:a16="http://schemas.microsoft.com/office/drawing/2014/main" id="{633A5A55-FF4C-4BBF-89CE-0FFDFE5179AE}"/>
              </a:ext>
            </a:extLst>
          </p:cNvPr>
          <p:cNvSpPr/>
          <p:nvPr/>
        </p:nvSpPr>
        <p:spPr>
          <a:xfrm>
            <a:off x="5724128" y="2663554"/>
            <a:ext cx="628413" cy="134151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Rechteck 20">
            <a:extLst>
              <a:ext uri="{FF2B5EF4-FFF2-40B4-BE49-F238E27FC236}">
                <a16:creationId xmlns:a16="http://schemas.microsoft.com/office/drawing/2014/main" id="{D5EE5F82-8EF6-4782-8069-794DED006BEC}"/>
              </a:ext>
            </a:extLst>
          </p:cNvPr>
          <p:cNvSpPr/>
          <p:nvPr/>
        </p:nvSpPr>
        <p:spPr>
          <a:xfrm>
            <a:off x="6417316" y="2663554"/>
            <a:ext cx="718220" cy="184556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078564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F8631701-5764-4554-84CB-F7FA31E00CC4}"/>
              </a:ext>
            </a:extLst>
          </p:cNvPr>
          <p:cNvPicPr>
            <a:picLocks noChangeAspect="1"/>
          </p:cNvPicPr>
          <p:nvPr/>
        </p:nvPicPr>
        <p:blipFill rotWithShape="1">
          <a:blip r:embed="rId2">
            <a:extLst>
              <a:ext uri="{28A0092B-C50C-407E-A947-70E740481C1C}">
                <a14:useLocalDpi xmlns:a14="http://schemas.microsoft.com/office/drawing/2010/main" val="0"/>
              </a:ext>
            </a:extLst>
          </a:blip>
          <a:srcRect t="10856" r="33463"/>
          <a:stretch/>
        </p:blipFill>
        <p:spPr>
          <a:xfrm>
            <a:off x="123444" y="3272760"/>
            <a:ext cx="4680000" cy="1947062"/>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91</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8: Enhanced Read Fixcode (TID)</a:t>
            </a:r>
          </a:p>
          <a:p>
            <a:pPr marL="285750" indent="-285750">
              <a:buFont typeface="Arial" panose="020B0604020202020204" pitchFamily="34" charset="0"/>
              <a:buChar char="•"/>
            </a:pPr>
            <a:r>
              <a:rPr lang="en-US" sz="1200" b="0" dirty="0"/>
              <a:t>Continuous read operation on the </a:t>
            </a:r>
            <a:r>
              <a:rPr lang="en-US" sz="1200" b="0" dirty="0" err="1"/>
              <a:t>fixcode</a:t>
            </a:r>
            <a:r>
              <a:rPr lang="en-US" sz="1200" b="0" dirty="0"/>
              <a:t> (TID) of a data carrier</a:t>
            </a:r>
          </a:p>
          <a:p>
            <a:pPr marL="285750" indent="-285750">
              <a:buFont typeface="Arial" panose="020B0604020202020204" pitchFamily="34" charset="0"/>
              <a:buChar char="•"/>
            </a:pPr>
            <a:r>
              <a:rPr lang="en-US" sz="1200" b="0" dirty="0"/>
              <a:t>I_b_UserMemory_UID := True and I_b_EPC := False and I_b_SingleEnhanced := True</a:t>
            </a:r>
          </a:p>
          <a:p>
            <a:pPr marL="285750" indent="-285750">
              <a:buFont typeface="Arial" panose="020B0604020202020204" pitchFamily="34" charset="0"/>
              <a:buChar char="•"/>
            </a:pPr>
            <a:r>
              <a:rPr lang="en-US" sz="1200" b="0" dirty="0"/>
              <a:t>Start by positive edge on I_b_StartRead</a:t>
            </a:r>
          </a:p>
          <a:p>
            <a:pPr marL="285750" indent="-285750">
              <a:buFont typeface="Arial" panose="020B0604020202020204" pitchFamily="34" charset="0"/>
              <a:buChar char="•"/>
            </a:pPr>
            <a:r>
              <a:rPr lang="en-US" sz="1200" b="0" dirty="0"/>
              <a:t>Receipt of new data is signaled via signal change 0 </a:t>
            </a:r>
            <a:r>
              <a:rPr lang="en-US" sz="1200" b="0" dirty="0">
                <a:sym typeface="Wingdings" panose="05000000000000000000" pitchFamily="2" charset="2"/>
              </a:rPr>
              <a:t></a:t>
            </a:r>
            <a:r>
              <a:rPr lang="en-US" sz="1200" b="0" dirty="0"/>
              <a:t> 1 at IO_b_NewData</a:t>
            </a:r>
          </a:p>
          <a:p>
            <a:pPr marL="285750" indent="-285750">
              <a:buFont typeface="Arial" panose="020B0604020202020204" pitchFamily="34" charset="0"/>
              <a:buChar char="•"/>
            </a:pPr>
            <a:r>
              <a:rPr lang="en-US" sz="1200" b="0" dirty="0"/>
              <a:t>Reset of IO_b_NewData by the user</a:t>
            </a:r>
          </a:p>
          <a:p>
            <a:pPr marL="285750" indent="-285750">
              <a:buFont typeface="Arial" panose="020B0604020202020204" pitchFamily="34" charset="0"/>
              <a:buChar char="•"/>
            </a:pPr>
            <a:r>
              <a:rPr lang="en-US" sz="1200" b="0" dirty="0"/>
              <a:t>End of command execution via Quit command or initialization</a:t>
            </a:r>
            <a:endParaRPr lang="de-DE" dirty="0"/>
          </a:p>
        </p:txBody>
      </p:sp>
      <p:sp>
        <p:nvSpPr>
          <p:cNvPr id="19" name="Interaktive Schaltfläche: Zur Startseite wechseln 18">
            <a:hlinkClick r:id="rId3" action="ppaction://hlinksldjump" highlightClick="1"/>
            <a:extLst>
              <a:ext uri="{FF2B5EF4-FFF2-40B4-BE49-F238E27FC236}">
                <a16:creationId xmlns:a16="http://schemas.microsoft.com/office/drawing/2014/main" id="{5D0D6CB6-D5E6-40CF-8D9F-56600130031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feld 21">
            <a:extLst>
              <a:ext uri="{FF2B5EF4-FFF2-40B4-BE49-F238E27FC236}">
                <a16:creationId xmlns:a16="http://schemas.microsoft.com/office/drawing/2014/main" id="{6F384D32-D4F2-47E0-B0B4-E91B6156A62F}"/>
              </a:ext>
            </a:extLst>
          </p:cNvPr>
          <p:cNvSpPr txBox="1"/>
          <p:nvPr/>
        </p:nvSpPr>
        <p:spPr>
          <a:xfrm>
            <a:off x="123444" y="5393301"/>
            <a:ext cx="1892613"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Start read process; no tag in the detection zone:</a:t>
            </a:r>
          </a:p>
          <a:p>
            <a:r>
              <a:rPr lang="en-US" sz="900" dirty="0">
                <a:solidFill>
                  <a:schemeClr val="tx2"/>
                </a:solidFill>
              </a:rPr>
              <a:t>SingleEnhanced 	:= True</a:t>
            </a:r>
          </a:p>
          <a:p>
            <a:r>
              <a:rPr lang="en-US" sz="900" dirty="0">
                <a:solidFill>
                  <a:schemeClr val="tx2"/>
                </a:solidFill>
              </a:rPr>
              <a:t>User_UID 	:= True</a:t>
            </a:r>
          </a:p>
          <a:p>
            <a:r>
              <a:rPr lang="en-US" sz="900" dirty="0">
                <a:solidFill>
                  <a:schemeClr val="tx2"/>
                </a:solidFill>
              </a:rPr>
              <a:t>EPC 	:= False</a:t>
            </a:r>
          </a:p>
          <a:p>
            <a:r>
              <a:rPr lang="en-US" sz="900" dirty="0" err="1">
                <a:solidFill>
                  <a:schemeClr val="tx2"/>
                </a:solidFill>
              </a:rPr>
              <a:t>StartRead</a:t>
            </a:r>
            <a:r>
              <a:rPr lang="en-US" sz="900" dirty="0">
                <a:solidFill>
                  <a:schemeClr val="tx2"/>
                </a:solidFill>
              </a:rPr>
              <a:t> 	:= True</a:t>
            </a:r>
          </a:p>
          <a:p>
            <a:r>
              <a:rPr lang="en-US" sz="900" dirty="0">
                <a:solidFill>
                  <a:schemeClr val="tx2"/>
                </a:solidFill>
              </a:rPr>
              <a:t>Status 	= 16#05</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sp>
        <p:nvSpPr>
          <p:cNvPr id="23" name="Textfeld 22">
            <a:extLst>
              <a:ext uri="{FF2B5EF4-FFF2-40B4-BE49-F238E27FC236}">
                <a16:creationId xmlns:a16="http://schemas.microsoft.com/office/drawing/2014/main" id="{D8E3B5DC-6987-420C-982C-5E2F3638F7CC}"/>
              </a:ext>
            </a:extLst>
          </p:cNvPr>
          <p:cNvSpPr txBox="1"/>
          <p:nvPr/>
        </p:nvSpPr>
        <p:spPr>
          <a:xfrm>
            <a:off x="2092632" y="5400323"/>
            <a:ext cx="1892613"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Tag in the detection zone; receive of read in data Tag A:</a:t>
            </a:r>
          </a:p>
          <a:p>
            <a:r>
              <a:rPr lang="en-US" sz="900" dirty="0">
                <a:solidFill>
                  <a:schemeClr val="tx2"/>
                </a:solidFill>
              </a:rPr>
              <a:t>Busy 	= True</a:t>
            </a:r>
          </a:p>
          <a:p>
            <a:r>
              <a:rPr lang="en-US" sz="900" dirty="0">
                <a:solidFill>
                  <a:schemeClr val="tx2"/>
                </a:solidFill>
              </a:rPr>
              <a:t>Done 	= True</a:t>
            </a:r>
          </a:p>
          <a:p>
            <a:r>
              <a:rPr lang="en-US" sz="900" dirty="0">
                <a:solidFill>
                  <a:schemeClr val="tx2"/>
                </a:solidFill>
              </a:rPr>
              <a:t>Finish	= False</a:t>
            </a:r>
          </a:p>
          <a:p>
            <a:r>
              <a:rPr lang="en-US" sz="900" dirty="0">
                <a:solidFill>
                  <a:schemeClr val="tx2"/>
                </a:solidFill>
              </a:rPr>
              <a:t>NoDataCarrier 	= False</a:t>
            </a:r>
          </a:p>
          <a:p>
            <a:r>
              <a:rPr lang="en-US" sz="900" dirty="0">
                <a:solidFill>
                  <a:schemeClr val="tx2"/>
                </a:solidFill>
              </a:rPr>
              <a:t>Status 	= 16#00</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sp>
        <p:nvSpPr>
          <p:cNvPr id="24" name="Textfeld 23">
            <a:extLst>
              <a:ext uri="{FF2B5EF4-FFF2-40B4-BE49-F238E27FC236}">
                <a16:creationId xmlns:a16="http://schemas.microsoft.com/office/drawing/2014/main" id="{C297AE86-F62C-4B9C-B781-BD92F6347111}"/>
              </a:ext>
            </a:extLst>
          </p:cNvPr>
          <p:cNvSpPr txBox="1"/>
          <p:nvPr/>
        </p:nvSpPr>
        <p:spPr>
          <a:xfrm>
            <a:off x="6651630" y="2460643"/>
            <a:ext cx="1821093"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Cancel read process via Quit</a:t>
            </a:r>
          </a:p>
          <a:p>
            <a:r>
              <a:rPr lang="en-US" sz="900" dirty="0">
                <a:solidFill>
                  <a:schemeClr val="tx2"/>
                </a:solidFill>
                <a:sym typeface="Wingdings" panose="05000000000000000000" pitchFamily="2" charset="2"/>
              </a:rPr>
              <a:t>Quit 	:= True </a:t>
            </a:r>
          </a:p>
          <a:p>
            <a:r>
              <a:rPr lang="en-US" sz="900" dirty="0">
                <a:solidFill>
                  <a:schemeClr val="tx2"/>
                </a:solidFill>
                <a:sym typeface="Wingdings" panose="05000000000000000000" pitchFamily="2" charset="2"/>
              </a:rPr>
              <a:t>Busy	= False </a:t>
            </a:r>
          </a:p>
          <a:p>
            <a:r>
              <a:rPr lang="en-US" sz="900" dirty="0">
                <a:solidFill>
                  <a:schemeClr val="tx2"/>
                </a:solidFill>
                <a:sym typeface="Wingdings" panose="05000000000000000000" pitchFamily="2" charset="2"/>
              </a:rPr>
              <a:t>Done 	= True</a:t>
            </a:r>
          </a:p>
          <a:p>
            <a:r>
              <a:rPr lang="en-US" sz="900" dirty="0">
                <a:solidFill>
                  <a:schemeClr val="tx2"/>
                </a:solidFill>
                <a:sym typeface="Wingdings" panose="05000000000000000000" pitchFamily="2" charset="2"/>
              </a:rPr>
              <a:t>Finish 	= True</a:t>
            </a:r>
          </a:p>
          <a:p>
            <a:r>
              <a:rPr lang="en-US" sz="900" dirty="0">
                <a:solidFill>
                  <a:schemeClr val="tx2"/>
                </a:solidFill>
                <a:sym typeface="Wingdings" panose="05000000000000000000" pitchFamily="2" charset="2"/>
              </a:rPr>
              <a:t>NoDataCarrier	= False</a:t>
            </a:r>
          </a:p>
          <a:p>
            <a:r>
              <a:rPr lang="en-US" sz="900" dirty="0">
                <a:solidFill>
                  <a:schemeClr val="tx2"/>
                </a:solidFill>
              </a:rPr>
              <a:t>Status 	= 16#00</a:t>
            </a:r>
            <a:endParaRPr lang="en-US" sz="900" dirty="0">
              <a:solidFill>
                <a:schemeClr val="tx2"/>
              </a:solidFill>
              <a:sym typeface="Wingdings" panose="05000000000000000000" pitchFamily="2" charset="2"/>
            </a:endParaRP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sp>
        <p:nvSpPr>
          <p:cNvPr id="25" name="Textfeld 24">
            <a:extLst>
              <a:ext uri="{FF2B5EF4-FFF2-40B4-BE49-F238E27FC236}">
                <a16:creationId xmlns:a16="http://schemas.microsoft.com/office/drawing/2014/main" id="{1AC59A03-C8B2-4B25-8F84-BC9F017968E8}"/>
              </a:ext>
            </a:extLst>
          </p:cNvPr>
          <p:cNvSpPr txBox="1"/>
          <p:nvPr/>
        </p:nvSpPr>
        <p:spPr>
          <a:xfrm>
            <a:off x="4427984" y="5400323"/>
            <a:ext cx="2304256"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Start read process; read process active; tag inside detection zone:</a:t>
            </a:r>
          </a:p>
          <a:p>
            <a:r>
              <a:rPr lang="en-US" sz="900" dirty="0">
                <a:solidFill>
                  <a:schemeClr val="tx2"/>
                </a:solidFill>
              </a:rPr>
              <a:t>SingleEnhanced 	:= True</a:t>
            </a:r>
          </a:p>
          <a:p>
            <a:r>
              <a:rPr lang="en-US" sz="900" dirty="0">
                <a:solidFill>
                  <a:schemeClr val="tx2"/>
                </a:solidFill>
              </a:rPr>
              <a:t>User_UID 	:= True</a:t>
            </a:r>
          </a:p>
          <a:p>
            <a:r>
              <a:rPr lang="en-US" sz="900" dirty="0">
                <a:solidFill>
                  <a:schemeClr val="tx2"/>
                </a:solidFill>
              </a:rPr>
              <a:t>EPC 	:= False</a:t>
            </a:r>
          </a:p>
          <a:p>
            <a:r>
              <a:rPr lang="en-US" sz="900" dirty="0" err="1">
                <a:solidFill>
                  <a:schemeClr val="tx2"/>
                </a:solidFill>
              </a:rPr>
              <a:t>StartRead</a:t>
            </a:r>
            <a:r>
              <a:rPr lang="en-US" sz="900" dirty="0">
                <a:solidFill>
                  <a:schemeClr val="tx2"/>
                </a:solidFill>
              </a:rPr>
              <a:t> 	:= True</a:t>
            </a:r>
          </a:p>
          <a:p>
            <a:r>
              <a:rPr lang="en-US" sz="900" dirty="0">
                <a:solidFill>
                  <a:schemeClr val="tx2"/>
                </a:solidFill>
              </a:rPr>
              <a:t>Status 	= 16#00</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sp>
        <p:nvSpPr>
          <p:cNvPr id="26" name="Textfeld 25">
            <a:extLst>
              <a:ext uri="{FF2B5EF4-FFF2-40B4-BE49-F238E27FC236}">
                <a16:creationId xmlns:a16="http://schemas.microsoft.com/office/drawing/2014/main" id="{C02BAA98-AE19-42C9-9C71-A6B03B302E0C}"/>
              </a:ext>
            </a:extLst>
          </p:cNvPr>
          <p:cNvSpPr txBox="1"/>
          <p:nvPr/>
        </p:nvSpPr>
        <p:spPr>
          <a:xfrm>
            <a:off x="6649170" y="3754399"/>
            <a:ext cx="1821093"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Read process active; Tag leave detection zone</a:t>
            </a:r>
          </a:p>
          <a:p>
            <a:r>
              <a:rPr lang="en-US" sz="900" dirty="0">
                <a:solidFill>
                  <a:schemeClr val="tx2"/>
                </a:solidFill>
                <a:sym typeface="Wingdings" panose="05000000000000000000" pitchFamily="2" charset="2"/>
              </a:rPr>
              <a:t>Busy	= True </a:t>
            </a:r>
          </a:p>
          <a:p>
            <a:r>
              <a:rPr lang="en-US" sz="900" dirty="0">
                <a:solidFill>
                  <a:schemeClr val="tx2"/>
                </a:solidFill>
                <a:sym typeface="Wingdings" panose="05000000000000000000" pitchFamily="2" charset="2"/>
              </a:rPr>
              <a:t>Done 	= False</a:t>
            </a:r>
          </a:p>
          <a:p>
            <a:r>
              <a:rPr lang="en-US" sz="900" dirty="0">
                <a:solidFill>
                  <a:schemeClr val="tx2"/>
                </a:solidFill>
                <a:sym typeface="Wingdings" panose="05000000000000000000" pitchFamily="2" charset="2"/>
              </a:rPr>
              <a:t>Finish 	= False</a:t>
            </a:r>
          </a:p>
          <a:p>
            <a:r>
              <a:rPr lang="en-US" sz="900" dirty="0">
                <a:solidFill>
                  <a:schemeClr val="tx2"/>
                </a:solidFill>
                <a:sym typeface="Wingdings" panose="05000000000000000000" pitchFamily="2" charset="2"/>
              </a:rPr>
              <a:t>NoDataCarrier	= True</a:t>
            </a:r>
          </a:p>
          <a:p>
            <a:r>
              <a:rPr lang="en-US" sz="900" dirty="0">
                <a:solidFill>
                  <a:schemeClr val="tx2"/>
                </a:solidFill>
                <a:sym typeface="Wingdings" panose="05000000000000000000" pitchFamily="2" charset="2"/>
              </a:rPr>
              <a:t>Status	= 16#05</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cxnSp>
        <p:nvCxnSpPr>
          <p:cNvPr id="27" name="Gerade Verbindung mit Pfeil 26">
            <a:extLst>
              <a:ext uri="{FF2B5EF4-FFF2-40B4-BE49-F238E27FC236}">
                <a16:creationId xmlns:a16="http://schemas.microsoft.com/office/drawing/2014/main" id="{EE65DCB5-3B8E-4A23-B7E7-046F42A2146E}"/>
              </a:ext>
            </a:extLst>
          </p:cNvPr>
          <p:cNvCxnSpPr>
            <a:cxnSpLocks/>
            <a:stCxn id="22" idx="0"/>
          </p:cNvCxnSpPr>
          <p:nvPr/>
        </p:nvCxnSpPr>
        <p:spPr>
          <a:xfrm flipV="1">
            <a:off x="1069751" y="3942000"/>
            <a:ext cx="332664" cy="145130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Gerade Verbindung mit Pfeil 30">
            <a:extLst>
              <a:ext uri="{FF2B5EF4-FFF2-40B4-BE49-F238E27FC236}">
                <a16:creationId xmlns:a16="http://schemas.microsoft.com/office/drawing/2014/main" id="{7410A807-371B-4483-8D2B-F7CFE0520F5F}"/>
              </a:ext>
            </a:extLst>
          </p:cNvPr>
          <p:cNvCxnSpPr>
            <a:cxnSpLocks/>
            <a:stCxn id="22" idx="0"/>
          </p:cNvCxnSpPr>
          <p:nvPr/>
        </p:nvCxnSpPr>
        <p:spPr>
          <a:xfrm flipV="1">
            <a:off x="1069751" y="4935098"/>
            <a:ext cx="434431" cy="45820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Gerade Verbindung mit Pfeil 33">
            <a:extLst>
              <a:ext uri="{FF2B5EF4-FFF2-40B4-BE49-F238E27FC236}">
                <a16:creationId xmlns:a16="http://schemas.microsoft.com/office/drawing/2014/main" id="{24A3279E-886F-4421-B631-4C8586ADFFE2}"/>
              </a:ext>
            </a:extLst>
          </p:cNvPr>
          <p:cNvCxnSpPr>
            <a:cxnSpLocks/>
            <a:stCxn id="22" idx="0"/>
          </p:cNvCxnSpPr>
          <p:nvPr/>
        </p:nvCxnSpPr>
        <p:spPr>
          <a:xfrm flipV="1">
            <a:off x="1069751" y="5164199"/>
            <a:ext cx="431053" cy="22910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0" name="Gerade Verbindung mit Pfeil 39">
            <a:extLst>
              <a:ext uri="{FF2B5EF4-FFF2-40B4-BE49-F238E27FC236}">
                <a16:creationId xmlns:a16="http://schemas.microsoft.com/office/drawing/2014/main" id="{57B452DF-63AF-49D7-89B7-D6BE9115FF88}"/>
              </a:ext>
            </a:extLst>
          </p:cNvPr>
          <p:cNvCxnSpPr>
            <a:cxnSpLocks/>
            <a:stCxn id="23" idx="0"/>
          </p:cNvCxnSpPr>
          <p:nvPr/>
        </p:nvCxnSpPr>
        <p:spPr>
          <a:xfrm flipH="1" flipV="1">
            <a:off x="2035293" y="4581128"/>
            <a:ext cx="1003646" cy="81919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4" name="Gerade Verbindung mit Pfeil 43">
            <a:extLst>
              <a:ext uri="{FF2B5EF4-FFF2-40B4-BE49-F238E27FC236}">
                <a16:creationId xmlns:a16="http://schemas.microsoft.com/office/drawing/2014/main" id="{672D7AF9-EAFE-4891-A310-2596B5CBAEBD}"/>
              </a:ext>
            </a:extLst>
          </p:cNvPr>
          <p:cNvCxnSpPr>
            <a:cxnSpLocks/>
            <a:stCxn id="23" idx="0"/>
          </p:cNvCxnSpPr>
          <p:nvPr/>
        </p:nvCxnSpPr>
        <p:spPr>
          <a:xfrm flipH="1" flipV="1">
            <a:off x="2016057" y="4935098"/>
            <a:ext cx="1022882" cy="46522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7" name="Gerade Verbindung mit Pfeil 46">
            <a:extLst>
              <a:ext uri="{FF2B5EF4-FFF2-40B4-BE49-F238E27FC236}">
                <a16:creationId xmlns:a16="http://schemas.microsoft.com/office/drawing/2014/main" id="{01A5D3BC-48B5-40CC-8EC8-6B560A4A04F7}"/>
              </a:ext>
            </a:extLst>
          </p:cNvPr>
          <p:cNvCxnSpPr>
            <a:cxnSpLocks/>
            <a:stCxn id="23" idx="0"/>
          </p:cNvCxnSpPr>
          <p:nvPr/>
        </p:nvCxnSpPr>
        <p:spPr>
          <a:xfrm flipH="1" flipV="1">
            <a:off x="2081372" y="5164199"/>
            <a:ext cx="957567" cy="23612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0" name="Gerade Verbindung mit Pfeil 49">
            <a:extLst>
              <a:ext uri="{FF2B5EF4-FFF2-40B4-BE49-F238E27FC236}">
                <a16:creationId xmlns:a16="http://schemas.microsoft.com/office/drawing/2014/main" id="{77368EAA-D03B-4641-9C3A-5380F99BC0B2}"/>
              </a:ext>
            </a:extLst>
          </p:cNvPr>
          <p:cNvCxnSpPr>
            <a:cxnSpLocks/>
            <a:stCxn id="24" idx="1"/>
          </p:cNvCxnSpPr>
          <p:nvPr/>
        </p:nvCxnSpPr>
        <p:spPr>
          <a:xfrm flipH="1">
            <a:off x="2627784" y="3050993"/>
            <a:ext cx="4023846" cy="1110098"/>
          </a:xfrm>
          <a:prstGeom prst="straightConnector1">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55" name="Gerade Verbindung mit Pfeil 54">
            <a:extLst>
              <a:ext uri="{FF2B5EF4-FFF2-40B4-BE49-F238E27FC236}">
                <a16:creationId xmlns:a16="http://schemas.microsoft.com/office/drawing/2014/main" id="{1550AA1E-8114-414B-A6C0-215402B920CA}"/>
              </a:ext>
            </a:extLst>
          </p:cNvPr>
          <p:cNvCxnSpPr>
            <a:cxnSpLocks/>
            <a:stCxn id="24" idx="1"/>
          </p:cNvCxnSpPr>
          <p:nvPr/>
        </p:nvCxnSpPr>
        <p:spPr>
          <a:xfrm flipH="1">
            <a:off x="4304306" y="3050993"/>
            <a:ext cx="2347324" cy="1127920"/>
          </a:xfrm>
          <a:prstGeom prst="straightConnector1">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28" name="Gerade Verbindung mit Pfeil 27">
            <a:extLst>
              <a:ext uri="{FF2B5EF4-FFF2-40B4-BE49-F238E27FC236}">
                <a16:creationId xmlns:a16="http://schemas.microsoft.com/office/drawing/2014/main" id="{A78BD7C7-DFD5-427A-BBA3-DFD65E82BDB8}"/>
              </a:ext>
            </a:extLst>
          </p:cNvPr>
          <p:cNvCxnSpPr>
            <a:cxnSpLocks/>
            <a:stCxn id="26" idx="1"/>
          </p:cNvCxnSpPr>
          <p:nvPr/>
        </p:nvCxnSpPr>
        <p:spPr>
          <a:xfrm flipH="1">
            <a:off x="3721258" y="4344749"/>
            <a:ext cx="2927912" cy="19970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Gerade Verbindung mit Pfeil 28">
            <a:extLst>
              <a:ext uri="{FF2B5EF4-FFF2-40B4-BE49-F238E27FC236}">
                <a16:creationId xmlns:a16="http://schemas.microsoft.com/office/drawing/2014/main" id="{70FE4879-C363-41C9-9619-9B8C3BDE0458}"/>
              </a:ext>
            </a:extLst>
          </p:cNvPr>
          <p:cNvCxnSpPr>
            <a:cxnSpLocks/>
            <a:stCxn id="26" idx="1"/>
          </p:cNvCxnSpPr>
          <p:nvPr/>
        </p:nvCxnSpPr>
        <p:spPr>
          <a:xfrm flipH="1">
            <a:off x="3721258" y="4344749"/>
            <a:ext cx="2927912" cy="63511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2" name="Gerade Verbindung mit Pfeil 31">
            <a:extLst>
              <a:ext uri="{FF2B5EF4-FFF2-40B4-BE49-F238E27FC236}">
                <a16:creationId xmlns:a16="http://schemas.microsoft.com/office/drawing/2014/main" id="{00F7A65E-E57E-4614-B966-1A777249B782}"/>
              </a:ext>
            </a:extLst>
          </p:cNvPr>
          <p:cNvCxnSpPr>
            <a:cxnSpLocks/>
            <a:stCxn id="26" idx="1"/>
          </p:cNvCxnSpPr>
          <p:nvPr/>
        </p:nvCxnSpPr>
        <p:spPr>
          <a:xfrm flipH="1">
            <a:off x="3787921" y="4344749"/>
            <a:ext cx="2861249" cy="81211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5" name="Gerade Verbindung mit Pfeil 34">
            <a:extLst>
              <a:ext uri="{FF2B5EF4-FFF2-40B4-BE49-F238E27FC236}">
                <a16:creationId xmlns:a16="http://schemas.microsoft.com/office/drawing/2014/main" id="{60681A8E-754C-4134-92ED-F94A3CE2ADB3}"/>
              </a:ext>
            </a:extLst>
          </p:cNvPr>
          <p:cNvCxnSpPr>
            <a:cxnSpLocks/>
            <a:stCxn id="25" idx="1"/>
          </p:cNvCxnSpPr>
          <p:nvPr/>
        </p:nvCxnSpPr>
        <p:spPr>
          <a:xfrm flipH="1" flipV="1">
            <a:off x="3285834" y="4005064"/>
            <a:ext cx="1142150" cy="198560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3850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0579812F-909F-4F36-B0D0-219CF1158473}"/>
              </a:ext>
            </a:extLst>
          </p:cNvPr>
          <p:cNvPicPr>
            <a:picLocks noChangeAspect="1"/>
          </p:cNvPicPr>
          <p:nvPr/>
        </p:nvPicPr>
        <p:blipFill rotWithShape="1">
          <a:blip r:embed="rId2">
            <a:extLst>
              <a:ext uri="{28A0092B-C50C-407E-A947-70E740481C1C}">
                <a14:useLocalDpi xmlns:a14="http://schemas.microsoft.com/office/drawing/2010/main" val="0"/>
              </a:ext>
            </a:extLst>
          </a:blip>
          <a:srcRect t="11539" r="16138"/>
          <a:stretch/>
        </p:blipFill>
        <p:spPr>
          <a:xfrm>
            <a:off x="123444" y="1845521"/>
            <a:ext cx="6840000" cy="2240519"/>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92</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8: Enhanced Read Fixcode (TID)</a:t>
            </a:r>
          </a:p>
        </p:txBody>
      </p:sp>
      <p:sp>
        <p:nvSpPr>
          <p:cNvPr id="19" name="Interaktive Schaltfläche: Zur Startseite wechseln 18">
            <a:hlinkClick r:id="rId3" action="ppaction://hlinksldjump" highlightClick="1"/>
            <a:extLst>
              <a:ext uri="{FF2B5EF4-FFF2-40B4-BE49-F238E27FC236}">
                <a16:creationId xmlns:a16="http://schemas.microsoft.com/office/drawing/2014/main" id="{5D0D6CB6-D5E6-40CF-8D9F-56600130031E}"/>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feld 21">
            <a:extLst>
              <a:ext uri="{FF2B5EF4-FFF2-40B4-BE49-F238E27FC236}">
                <a16:creationId xmlns:a16="http://schemas.microsoft.com/office/drawing/2014/main" id="{B07FA29C-274A-4EA1-A66E-57B955577A17}"/>
              </a:ext>
            </a:extLst>
          </p:cNvPr>
          <p:cNvSpPr txBox="1"/>
          <p:nvPr/>
        </p:nvSpPr>
        <p:spPr>
          <a:xfrm>
            <a:off x="123444" y="5393301"/>
            <a:ext cx="1892613"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Start read process; no tag in the detection zone:</a:t>
            </a:r>
          </a:p>
          <a:p>
            <a:r>
              <a:rPr lang="en-US" sz="900" dirty="0">
                <a:solidFill>
                  <a:schemeClr val="tx2"/>
                </a:solidFill>
              </a:rPr>
              <a:t>SingleEnhanced 	:= True</a:t>
            </a:r>
          </a:p>
          <a:p>
            <a:r>
              <a:rPr lang="en-US" sz="900" dirty="0">
                <a:solidFill>
                  <a:schemeClr val="tx2"/>
                </a:solidFill>
              </a:rPr>
              <a:t>User_UID 	:= True</a:t>
            </a:r>
          </a:p>
          <a:p>
            <a:r>
              <a:rPr lang="en-US" sz="900" dirty="0">
                <a:solidFill>
                  <a:schemeClr val="tx2"/>
                </a:solidFill>
              </a:rPr>
              <a:t>EPC 	:= False</a:t>
            </a:r>
          </a:p>
          <a:p>
            <a:r>
              <a:rPr lang="en-US" sz="900" dirty="0" err="1">
                <a:solidFill>
                  <a:schemeClr val="tx2"/>
                </a:solidFill>
              </a:rPr>
              <a:t>StartRead</a:t>
            </a:r>
            <a:r>
              <a:rPr lang="en-US" sz="900" dirty="0">
                <a:solidFill>
                  <a:schemeClr val="tx2"/>
                </a:solidFill>
              </a:rPr>
              <a:t> 	:= True</a:t>
            </a:r>
          </a:p>
          <a:p>
            <a:r>
              <a:rPr lang="en-US" sz="900" dirty="0">
                <a:solidFill>
                  <a:schemeClr val="tx2"/>
                </a:solidFill>
              </a:rPr>
              <a:t>Status 	= 16#05</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cxnSp>
        <p:nvCxnSpPr>
          <p:cNvPr id="9" name="Gerade Verbindung mit Pfeil 8"/>
          <p:cNvCxnSpPr>
            <a:cxnSpLocks/>
            <a:stCxn id="22" idx="0"/>
          </p:cNvCxnSpPr>
          <p:nvPr/>
        </p:nvCxnSpPr>
        <p:spPr>
          <a:xfrm flipV="1">
            <a:off x="1069751" y="2611611"/>
            <a:ext cx="546718" cy="278169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Gerade Verbindung mit Pfeil 24">
            <a:extLst>
              <a:ext uri="{FF2B5EF4-FFF2-40B4-BE49-F238E27FC236}">
                <a16:creationId xmlns:a16="http://schemas.microsoft.com/office/drawing/2014/main" id="{BDC3D40C-9BD0-4EAA-ABE0-D963E2CEA958}"/>
              </a:ext>
            </a:extLst>
          </p:cNvPr>
          <p:cNvCxnSpPr>
            <a:cxnSpLocks/>
            <a:stCxn id="22" idx="0"/>
          </p:cNvCxnSpPr>
          <p:nvPr/>
        </p:nvCxnSpPr>
        <p:spPr>
          <a:xfrm flipV="1">
            <a:off x="1069751" y="3744476"/>
            <a:ext cx="659831" cy="1648825"/>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Gerade Verbindung mit Pfeil 27">
            <a:extLst>
              <a:ext uri="{FF2B5EF4-FFF2-40B4-BE49-F238E27FC236}">
                <a16:creationId xmlns:a16="http://schemas.microsoft.com/office/drawing/2014/main" id="{1EA1FF16-BD3D-42C9-903E-6286036C7AAF}"/>
              </a:ext>
            </a:extLst>
          </p:cNvPr>
          <p:cNvCxnSpPr>
            <a:cxnSpLocks/>
            <a:stCxn id="22" idx="0"/>
          </p:cNvCxnSpPr>
          <p:nvPr/>
        </p:nvCxnSpPr>
        <p:spPr>
          <a:xfrm flipV="1">
            <a:off x="1069751" y="3942000"/>
            <a:ext cx="671590" cy="145130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1" name="Textfeld 30">
            <a:extLst>
              <a:ext uri="{FF2B5EF4-FFF2-40B4-BE49-F238E27FC236}">
                <a16:creationId xmlns:a16="http://schemas.microsoft.com/office/drawing/2014/main" id="{A0BCFF13-40FD-44EB-8DC1-8087747FABE0}"/>
              </a:ext>
            </a:extLst>
          </p:cNvPr>
          <p:cNvSpPr txBox="1"/>
          <p:nvPr/>
        </p:nvSpPr>
        <p:spPr>
          <a:xfrm>
            <a:off x="2092632" y="5400323"/>
            <a:ext cx="1892613"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Tag in the detection zone; receive of read in data Tag A:</a:t>
            </a:r>
          </a:p>
          <a:p>
            <a:r>
              <a:rPr lang="en-US" sz="900" dirty="0">
                <a:solidFill>
                  <a:schemeClr val="tx2"/>
                </a:solidFill>
              </a:rPr>
              <a:t>Busy 	= True</a:t>
            </a:r>
          </a:p>
          <a:p>
            <a:r>
              <a:rPr lang="en-US" sz="900" dirty="0">
                <a:solidFill>
                  <a:schemeClr val="tx2"/>
                </a:solidFill>
              </a:rPr>
              <a:t>Done 	= True</a:t>
            </a:r>
          </a:p>
          <a:p>
            <a:r>
              <a:rPr lang="en-US" sz="900" dirty="0">
                <a:solidFill>
                  <a:schemeClr val="tx2"/>
                </a:solidFill>
              </a:rPr>
              <a:t>Finish	= False</a:t>
            </a:r>
          </a:p>
          <a:p>
            <a:r>
              <a:rPr lang="en-US" sz="900" dirty="0">
                <a:solidFill>
                  <a:schemeClr val="tx2"/>
                </a:solidFill>
              </a:rPr>
              <a:t>NoDataCarrier 	= False</a:t>
            </a:r>
          </a:p>
          <a:p>
            <a:r>
              <a:rPr lang="en-US" sz="900" dirty="0">
                <a:solidFill>
                  <a:schemeClr val="tx2"/>
                </a:solidFill>
              </a:rPr>
              <a:t>Status 	= 16#00</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cxnSp>
        <p:nvCxnSpPr>
          <p:cNvPr id="10" name="Gerade Verbindung mit Pfeil 9"/>
          <p:cNvCxnSpPr>
            <a:cxnSpLocks/>
            <a:stCxn id="31" idx="0"/>
          </p:cNvCxnSpPr>
          <p:nvPr/>
        </p:nvCxnSpPr>
        <p:spPr>
          <a:xfrm flipH="1" flipV="1">
            <a:off x="2380857" y="3290995"/>
            <a:ext cx="658082" cy="210932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Gerade Verbindung mit Pfeil 33">
            <a:extLst>
              <a:ext uri="{FF2B5EF4-FFF2-40B4-BE49-F238E27FC236}">
                <a16:creationId xmlns:a16="http://schemas.microsoft.com/office/drawing/2014/main" id="{D101B9B5-23B0-4114-A453-1194FB5AF9CB}"/>
              </a:ext>
            </a:extLst>
          </p:cNvPr>
          <p:cNvCxnSpPr>
            <a:cxnSpLocks/>
            <a:stCxn id="31" idx="0"/>
          </p:cNvCxnSpPr>
          <p:nvPr/>
        </p:nvCxnSpPr>
        <p:spPr>
          <a:xfrm flipH="1" flipV="1">
            <a:off x="2412000" y="3861049"/>
            <a:ext cx="626939" cy="153927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7" name="Gerade Verbindung mit Pfeil 36">
            <a:extLst>
              <a:ext uri="{FF2B5EF4-FFF2-40B4-BE49-F238E27FC236}">
                <a16:creationId xmlns:a16="http://schemas.microsoft.com/office/drawing/2014/main" id="{797EAE40-C6A6-456B-B301-AAC5F34BD5CB}"/>
              </a:ext>
            </a:extLst>
          </p:cNvPr>
          <p:cNvCxnSpPr>
            <a:cxnSpLocks/>
            <a:stCxn id="31" idx="0"/>
          </p:cNvCxnSpPr>
          <p:nvPr/>
        </p:nvCxnSpPr>
        <p:spPr>
          <a:xfrm flipH="1" flipV="1">
            <a:off x="2352232" y="3744476"/>
            <a:ext cx="686707" cy="165584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0" name="Textfeld 39">
            <a:extLst>
              <a:ext uri="{FF2B5EF4-FFF2-40B4-BE49-F238E27FC236}">
                <a16:creationId xmlns:a16="http://schemas.microsoft.com/office/drawing/2014/main" id="{BC0AAE30-D2CA-45A3-9D9E-A4E0A99EF32A}"/>
              </a:ext>
            </a:extLst>
          </p:cNvPr>
          <p:cNvSpPr txBox="1"/>
          <p:nvPr/>
        </p:nvSpPr>
        <p:spPr>
          <a:xfrm>
            <a:off x="4036689" y="5400323"/>
            <a:ext cx="1892613"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Receive additional information Tag A:</a:t>
            </a:r>
          </a:p>
          <a:p>
            <a:r>
              <a:rPr lang="en-US" sz="900" dirty="0">
                <a:solidFill>
                  <a:schemeClr val="tx2"/>
                </a:solidFill>
              </a:rPr>
              <a:t>Busy 	= True</a:t>
            </a:r>
          </a:p>
          <a:p>
            <a:r>
              <a:rPr lang="en-US" sz="900" dirty="0">
                <a:solidFill>
                  <a:schemeClr val="tx2"/>
                </a:solidFill>
              </a:rPr>
              <a:t>Done 	= True</a:t>
            </a:r>
          </a:p>
          <a:p>
            <a:r>
              <a:rPr lang="en-US" sz="900" dirty="0">
                <a:solidFill>
                  <a:schemeClr val="tx2"/>
                </a:solidFill>
              </a:rPr>
              <a:t>Finish	= False</a:t>
            </a:r>
          </a:p>
          <a:p>
            <a:r>
              <a:rPr lang="en-US" sz="900" dirty="0">
                <a:solidFill>
                  <a:schemeClr val="tx2"/>
                </a:solidFill>
              </a:rPr>
              <a:t>NoDataCarrier 	= False</a:t>
            </a:r>
          </a:p>
          <a:p>
            <a:r>
              <a:rPr lang="en-US" sz="900" dirty="0">
                <a:solidFill>
                  <a:schemeClr val="tx2"/>
                </a:solidFill>
              </a:rPr>
              <a:t>Status 	= 16#0B</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cxnSp>
        <p:nvCxnSpPr>
          <p:cNvPr id="41" name="Gerade Verbindung mit Pfeil 40">
            <a:extLst>
              <a:ext uri="{FF2B5EF4-FFF2-40B4-BE49-F238E27FC236}">
                <a16:creationId xmlns:a16="http://schemas.microsoft.com/office/drawing/2014/main" id="{5CC03CE4-116E-47FB-BB39-BE0050202CF5}"/>
              </a:ext>
            </a:extLst>
          </p:cNvPr>
          <p:cNvCxnSpPr>
            <a:cxnSpLocks/>
            <a:stCxn id="40" idx="0"/>
          </p:cNvCxnSpPr>
          <p:nvPr/>
        </p:nvCxnSpPr>
        <p:spPr>
          <a:xfrm flipH="1" flipV="1">
            <a:off x="3036303" y="3970034"/>
            <a:ext cx="1946693" cy="1430289"/>
          </a:xfrm>
          <a:prstGeom prst="straightConnector1">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51" name="Textfeld 50">
            <a:extLst>
              <a:ext uri="{FF2B5EF4-FFF2-40B4-BE49-F238E27FC236}">
                <a16:creationId xmlns:a16="http://schemas.microsoft.com/office/drawing/2014/main" id="{03240E4B-21B4-4863-A29C-195D70187225}"/>
              </a:ext>
            </a:extLst>
          </p:cNvPr>
          <p:cNvSpPr txBox="1"/>
          <p:nvPr/>
        </p:nvSpPr>
        <p:spPr>
          <a:xfrm>
            <a:off x="7256182" y="1486451"/>
            <a:ext cx="1821093"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Cancel read process via Quit</a:t>
            </a:r>
          </a:p>
          <a:p>
            <a:r>
              <a:rPr lang="en-US" sz="900" dirty="0">
                <a:solidFill>
                  <a:schemeClr val="tx2"/>
                </a:solidFill>
                <a:sym typeface="Wingdings" panose="05000000000000000000" pitchFamily="2" charset="2"/>
              </a:rPr>
              <a:t>Quit 	:= True </a:t>
            </a:r>
          </a:p>
          <a:p>
            <a:r>
              <a:rPr lang="en-US" sz="900" dirty="0">
                <a:solidFill>
                  <a:schemeClr val="tx2"/>
                </a:solidFill>
                <a:sym typeface="Wingdings" panose="05000000000000000000" pitchFamily="2" charset="2"/>
              </a:rPr>
              <a:t>Busy	= False </a:t>
            </a:r>
          </a:p>
          <a:p>
            <a:r>
              <a:rPr lang="en-US" sz="900" dirty="0">
                <a:solidFill>
                  <a:schemeClr val="tx2"/>
                </a:solidFill>
                <a:sym typeface="Wingdings" panose="05000000000000000000" pitchFamily="2" charset="2"/>
              </a:rPr>
              <a:t>Done 	= True</a:t>
            </a:r>
          </a:p>
          <a:p>
            <a:r>
              <a:rPr lang="en-US" sz="900" dirty="0">
                <a:solidFill>
                  <a:schemeClr val="tx2"/>
                </a:solidFill>
                <a:sym typeface="Wingdings" panose="05000000000000000000" pitchFamily="2" charset="2"/>
              </a:rPr>
              <a:t>Finish 	= True</a:t>
            </a:r>
          </a:p>
          <a:p>
            <a:r>
              <a:rPr lang="en-US" sz="900" dirty="0">
                <a:solidFill>
                  <a:schemeClr val="tx2"/>
                </a:solidFill>
                <a:sym typeface="Wingdings" panose="05000000000000000000" pitchFamily="2" charset="2"/>
              </a:rPr>
              <a:t>NoDataCarrier	= False</a:t>
            </a:r>
          </a:p>
          <a:p>
            <a:r>
              <a:rPr lang="en-US" sz="900" dirty="0">
                <a:solidFill>
                  <a:schemeClr val="tx2"/>
                </a:solidFill>
              </a:rPr>
              <a:t>Status 	= 16#00</a:t>
            </a:r>
            <a:endParaRPr lang="en-US" sz="900" dirty="0">
              <a:solidFill>
                <a:schemeClr val="tx2"/>
              </a:solidFill>
              <a:sym typeface="Wingdings" panose="05000000000000000000" pitchFamily="2" charset="2"/>
            </a:endParaRPr>
          </a:p>
          <a:p>
            <a:r>
              <a:rPr lang="en-US" sz="900" dirty="0">
                <a:solidFill>
                  <a:schemeClr val="tx2"/>
                </a:solidFill>
              </a:rPr>
              <a:t>NewData 	= True (0 </a:t>
            </a:r>
            <a:r>
              <a:rPr lang="en-US" sz="900" dirty="0">
                <a:solidFill>
                  <a:schemeClr val="tx2"/>
                </a:solidFill>
                <a:sym typeface="Wingdings" panose="05000000000000000000" pitchFamily="2" charset="2"/>
              </a:rPr>
              <a:t> 1</a:t>
            </a:r>
            <a:r>
              <a:rPr lang="de-DE" sz="900" dirty="0">
                <a:solidFill>
                  <a:schemeClr val="tx2"/>
                </a:solidFill>
                <a:sym typeface="Wingdings" panose="05000000000000000000" pitchFamily="2" charset="2"/>
              </a:rPr>
              <a:t>)</a:t>
            </a:r>
            <a:endParaRPr lang="de-DE" sz="900" dirty="0">
              <a:solidFill>
                <a:schemeClr val="tx2"/>
              </a:solidFill>
            </a:endParaRPr>
          </a:p>
        </p:txBody>
      </p:sp>
      <p:cxnSp>
        <p:nvCxnSpPr>
          <p:cNvPr id="52" name="Gerade Verbindung mit Pfeil 51">
            <a:extLst>
              <a:ext uri="{FF2B5EF4-FFF2-40B4-BE49-F238E27FC236}">
                <a16:creationId xmlns:a16="http://schemas.microsoft.com/office/drawing/2014/main" id="{4D914F6F-A58B-4B40-81B3-C8F0DB30A8C8}"/>
              </a:ext>
            </a:extLst>
          </p:cNvPr>
          <p:cNvCxnSpPr>
            <a:cxnSpLocks/>
            <a:stCxn id="51" idx="1"/>
          </p:cNvCxnSpPr>
          <p:nvPr/>
        </p:nvCxnSpPr>
        <p:spPr>
          <a:xfrm flipH="1">
            <a:off x="3635896" y="2076801"/>
            <a:ext cx="3620286" cy="787407"/>
          </a:xfrm>
          <a:prstGeom prst="straightConnector1">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55" name="Gerade Verbindung mit Pfeil 54">
            <a:extLst>
              <a:ext uri="{FF2B5EF4-FFF2-40B4-BE49-F238E27FC236}">
                <a16:creationId xmlns:a16="http://schemas.microsoft.com/office/drawing/2014/main" id="{E3DC942D-772B-4D07-B319-7195C0263BBB}"/>
              </a:ext>
            </a:extLst>
          </p:cNvPr>
          <p:cNvCxnSpPr>
            <a:cxnSpLocks/>
            <a:stCxn id="51" idx="1"/>
          </p:cNvCxnSpPr>
          <p:nvPr/>
        </p:nvCxnSpPr>
        <p:spPr>
          <a:xfrm flipH="1">
            <a:off x="6372200" y="2076801"/>
            <a:ext cx="883982" cy="759026"/>
          </a:xfrm>
          <a:prstGeom prst="straightConnector1">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58" name="Textfeld 57">
            <a:extLst>
              <a:ext uri="{FF2B5EF4-FFF2-40B4-BE49-F238E27FC236}">
                <a16:creationId xmlns:a16="http://schemas.microsoft.com/office/drawing/2014/main" id="{6DF2F68A-38F5-497D-90C8-330F169B3EBE}"/>
              </a:ext>
            </a:extLst>
          </p:cNvPr>
          <p:cNvSpPr txBox="1"/>
          <p:nvPr/>
        </p:nvSpPr>
        <p:spPr>
          <a:xfrm>
            <a:off x="5975475" y="5400323"/>
            <a:ext cx="1944057"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Start read process; read process active; tag inside detection zone:</a:t>
            </a:r>
          </a:p>
          <a:p>
            <a:r>
              <a:rPr lang="en-US" sz="900" dirty="0">
                <a:solidFill>
                  <a:schemeClr val="tx2"/>
                </a:solidFill>
              </a:rPr>
              <a:t>SingleEnhanced 	:= True</a:t>
            </a:r>
          </a:p>
          <a:p>
            <a:r>
              <a:rPr lang="en-US" sz="900" dirty="0">
                <a:solidFill>
                  <a:schemeClr val="tx2"/>
                </a:solidFill>
              </a:rPr>
              <a:t>User_UID 	:= True</a:t>
            </a:r>
          </a:p>
          <a:p>
            <a:r>
              <a:rPr lang="en-US" sz="900" dirty="0">
                <a:solidFill>
                  <a:schemeClr val="tx2"/>
                </a:solidFill>
              </a:rPr>
              <a:t>EPC 	:= False</a:t>
            </a:r>
          </a:p>
          <a:p>
            <a:r>
              <a:rPr lang="en-US" sz="900" dirty="0" err="1">
                <a:solidFill>
                  <a:schemeClr val="tx2"/>
                </a:solidFill>
              </a:rPr>
              <a:t>StartRead</a:t>
            </a:r>
            <a:r>
              <a:rPr lang="en-US" sz="900" dirty="0">
                <a:solidFill>
                  <a:schemeClr val="tx2"/>
                </a:solidFill>
              </a:rPr>
              <a:t> 	:= True</a:t>
            </a:r>
          </a:p>
          <a:p>
            <a:r>
              <a:rPr lang="en-US" sz="900" dirty="0">
                <a:solidFill>
                  <a:schemeClr val="tx2"/>
                </a:solidFill>
              </a:rPr>
              <a:t>Status 	= 16#00</a:t>
            </a:r>
          </a:p>
          <a:p>
            <a:r>
              <a:rPr lang="en-US" sz="900" dirty="0">
                <a:solidFill>
                  <a:schemeClr val="tx2"/>
                </a:solidFill>
              </a:rPr>
              <a:t>NewData 	= True (0 </a:t>
            </a:r>
            <a:r>
              <a:rPr lang="en-US" sz="900" dirty="0">
                <a:solidFill>
                  <a:schemeClr val="tx2"/>
                </a:solidFill>
                <a:sym typeface="Wingdings" panose="05000000000000000000" pitchFamily="2" charset="2"/>
              </a:rPr>
              <a:t> 1)</a:t>
            </a:r>
            <a:endParaRPr lang="en-US" sz="900" dirty="0">
              <a:solidFill>
                <a:schemeClr val="tx2"/>
              </a:solidFill>
            </a:endParaRPr>
          </a:p>
        </p:txBody>
      </p:sp>
      <p:cxnSp>
        <p:nvCxnSpPr>
          <p:cNvPr id="59" name="Gerade Verbindung mit Pfeil 58">
            <a:extLst>
              <a:ext uri="{FF2B5EF4-FFF2-40B4-BE49-F238E27FC236}">
                <a16:creationId xmlns:a16="http://schemas.microsoft.com/office/drawing/2014/main" id="{51729340-C7C9-4E06-80FF-3DC72C004645}"/>
              </a:ext>
            </a:extLst>
          </p:cNvPr>
          <p:cNvCxnSpPr>
            <a:cxnSpLocks/>
            <a:stCxn id="58" idx="0"/>
          </p:cNvCxnSpPr>
          <p:nvPr/>
        </p:nvCxnSpPr>
        <p:spPr>
          <a:xfrm flipH="1" flipV="1">
            <a:off x="4388152" y="2667150"/>
            <a:ext cx="2559352" cy="2733173"/>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4" name="Gerade Verbindung mit Pfeil 63">
            <a:extLst>
              <a:ext uri="{FF2B5EF4-FFF2-40B4-BE49-F238E27FC236}">
                <a16:creationId xmlns:a16="http://schemas.microsoft.com/office/drawing/2014/main" id="{240AF391-ACF5-4276-B940-980DB50E6D17}"/>
              </a:ext>
            </a:extLst>
          </p:cNvPr>
          <p:cNvCxnSpPr>
            <a:cxnSpLocks/>
            <a:stCxn id="58" idx="0"/>
          </p:cNvCxnSpPr>
          <p:nvPr/>
        </p:nvCxnSpPr>
        <p:spPr>
          <a:xfrm flipH="1" flipV="1">
            <a:off x="4572000" y="3993793"/>
            <a:ext cx="2375504" cy="140653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9" name="Textfeld 68">
            <a:extLst>
              <a:ext uri="{FF2B5EF4-FFF2-40B4-BE49-F238E27FC236}">
                <a16:creationId xmlns:a16="http://schemas.microsoft.com/office/drawing/2014/main" id="{74957803-1DB4-4B41-A6CE-DF8374B88A63}"/>
              </a:ext>
            </a:extLst>
          </p:cNvPr>
          <p:cNvSpPr txBox="1"/>
          <p:nvPr/>
        </p:nvSpPr>
        <p:spPr>
          <a:xfrm>
            <a:off x="7256181" y="4000535"/>
            <a:ext cx="1815037"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Receive additional information Tag B:</a:t>
            </a:r>
          </a:p>
          <a:p>
            <a:r>
              <a:rPr lang="en-US" sz="900" dirty="0">
                <a:solidFill>
                  <a:schemeClr val="tx2"/>
                </a:solidFill>
              </a:rPr>
              <a:t>Busy 	= True</a:t>
            </a:r>
          </a:p>
          <a:p>
            <a:r>
              <a:rPr lang="en-US" sz="900" dirty="0">
                <a:solidFill>
                  <a:schemeClr val="tx2"/>
                </a:solidFill>
              </a:rPr>
              <a:t>Done 	= True</a:t>
            </a:r>
          </a:p>
          <a:p>
            <a:r>
              <a:rPr lang="en-US" sz="900" dirty="0">
                <a:solidFill>
                  <a:schemeClr val="tx2"/>
                </a:solidFill>
              </a:rPr>
              <a:t>Finish	= False</a:t>
            </a:r>
          </a:p>
          <a:p>
            <a:r>
              <a:rPr lang="en-US" sz="900" dirty="0">
                <a:solidFill>
                  <a:schemeClr val="tx2"/>
                </a:solidFill>
              </a:rPr>
              <a:t>NoDataCarrier 	= False</a:t>
            </a:r>
          </a:p>
          <a:p>
            <a:r>
              <a:rPr lang="en-US" sz="900" dirty="0">
                <a:solidFill>
                  <a:schemeClr val="tx2"/>
                </a:solidFill>
              </a:rPr>
              <a:t>Status 	= 16#0B</a:t>
            </a:r>
          </a:p>
          <a:p>
            <a:r>
              <a:rPr lang="en-US" sz="900" dirty="0">
                <a:solidFill>
                  <a:schemeClr val="tx2"/>
                </a:solidFill>
              </a:rPr>
              <a:t>NewData 	= True (0 </a:t>
            </a:r>
            <a:r>
              <a:rPr lang="en-US" sz="900" dirty="0">
                <a:solidFill>
                  <a:schemeClr val="tx2"/>
                </a:solidFill>
                <a:sym typeface="Wingdings" panose="05000000000000000000" pitchFamily="2" charset="2"/>
              </a:rPr>
              <a:t> 1</a:t>
            </a:r>
            <a:r>
              <a:rPr lang="de-DE" sz="900" dirty="0">
                <a:solidFill>
                  <a:schemeClr val="tx2"/>
                </a:solidFill>
                <a:sym typeface="Wingdings" panose="05000000000000000000" pitchFamily="2" charset="2"/>
              </a:rPr>
              <a:t>)</a:t>
            </a:r>
            <a:endParaRPr lang="de-DE" sz="900" dirty="0">
              <a:solidFill>
                <a:schemeClr val="tx2"/>
              </a:solidFill>
            </a:endParaRPr>
          </a:p>
        </p:txBody>
      </p:sp>
      <p:cxnSp>
        <p:nvCxnSpPr>
          <p:cNvPr id="70" name="Gerade Verbindung mit Pfeil 69">
            <a:extLst>
              <a:ext uri="{FF2B5EF4-FFF2-40B4-BE49-F238E27FC236}">
                <a16:creationId xmlns:a16="http://schemas.microsoft.com/office/drawing/2014/main" id="{CC615C66-E8A2-445E-99AC-B2DC586AFC10}"/>
              </a:ext>
            </a:extLst>
          </p:cNvPr>
          <p:cNvCxnSpPr>
            <a:cxnSpLocks/>
            <a:stCxn id="69" idx="1"/>
          </p:cNvCxnSpPr>
          <p:nvPr/>
        </p:nvCxnSpPr>
        <p:spPr>
          <a:xfrm flipH="1" flipV="1">
            <a:off x="5039552" y="3965412"/>
            <a:ext cx="2216629" cy="625473"/>
          </a:xfrm>
          <a:prstGeom prst="straightConnector1">
            <a:avLst/>
          </a:prstGeom>
          <a:ln w="254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73" name="Textfeld 72">
            <a:extLst>
              <a:ext uri="{FF2B5EF4-FFF2-40B4-BE49-F238E27FC236}">
                <a16:creationId xmlns:a16="http://schemas.microsoft.com/office/drawing/2014/main" id="{19B0A5E2-FA8E-4C9C-B441-93183C56B5BF}"/>
              </a:ext>
            </a:extLst>
          </p:cNvPr>
          <p:cNvSpPr txBox="1"/>
          <p:nvPr/>
        </p:nvSpPr>
        <p:spPr>
          <a:xfrm>
            <a:off x="7256181" y="2751555"/>
            <a:ext cx="1821093" cy="1180699"/>
          </a:xfrm>
          <a:prstGeom prst="rect">
            <a:avLst/>
          </a:prstGeom>
          <a:noFill/>
          <a:ln>
            <a:solidFill>
              <a:schemeClr val="tx2"/>
            </a:solidFill>
          </a:ln>
        </p:spPr>
        <p:txBody>
          <a:bodyPr wrap="square" lIns="36000" tIns="36000" rIns="36000" bIns="36000" rtlCol="0">
            <a:spAutoFit/>
          </a:bodyPr>
          <a:lstStyle/>
          <a:p>
            <a:r>
              <a:rPr lang="en-US" sz="900" dirty="0">
                <a:solidFill>
                  <a:schemeClr val="tx2"/>
                </a:solidFill>
              </a:rPr>
              <a:t>Read process active; Tag leave detection zone</a:t>
            </a:r>
          </a:p>
          <a:p>
            <a:r>
              <a:rPr lang="en-US" sz="900" dirty="0">
                <a:solidFill>
                  <a:schemeClr val="tx2"/>
                </a:solidFill>
                <a:sym typeface="Wingdings" panose="05000000000000000000" pitchFamily="2" charset="2"/>
              </a:rPr>
              <a:t>Busy	= True </a:t>
            </a:r>
          </a:p>
          <a:p>
            <a:r>
              <a:rPr lang="en-US" sz="900" dirty="0">
                <a:solidFill>
                  <a:schemeClr val="tx2"/>
                </a:solidFill>
                <a:sym typeface="Wingdings" panose="05000000000000000000" pitchFamily="2" charset="2"/>
              </a:rPr>
              <a:t>Done 	= False</a:t>
            </a:r>
          </a:p>
          <a:p>
            <a:r>
              <a:rPr lang="en-US" sz="900" dirty="0">
                <a:solidFill>
                  <a:schemeClr val="tx2"/>
                </a:solidFill>
                <a:sym typeface="Wingdings" panose="05000000000000000000" pitchFamily="2" charset="2"/>
              </a:rPr>
              <a:t>Finish 	= False</a:t>
            </a:r>
          </a:p>
          <a:p>
            <a:r>
              <a:rPr lang="en-US" sz="900" dirty="0">
                <a:solidFill>
                  <a:schemeClr val="tx2"/>
                </a:solidFill>
                <a:sym typeface="Wingdings" panose="05000000000000000000" pitchFamily="2" charset="2"/>
              </a:rPr>
              <a:t>NoDataCarrier	= True</a:t>
            </a:r>
          </a:p>
          <a:p>
            <a:r>
              <a:rPr lang="en-US" sz="900" dirty="0">
                <a:solidFill>
                  <a:schemeClr val="tx2"/>
                </a:solidFill>
                <a:sym typeface="Wingdings" panose="05000000000000000000" pitchFamily="2" charset="2"/>
              </a:rPr>
              <a:t>Status	= 16#05</a:t>
            </a:r>
          </a:p>
          <a:p>
            <a:r>
              <a:rPr lang="en-US" sz="900" dirty="0">
                <a:solidFill>
                  <a:schemeClr val="tx2"/>
                </a:solidFill>
              </a:rPr>
              <a:t>NewData 	= True (0 </a:t>
            </a:r>
            <a:r>
              <a:rPr lang="en-US" sz="900" dirty="0">
                <a:solidFill>
                  <a:schemeClr val="tx2"/>
                </a:solidFill>
                <a:sym typeface="Wingdings" panose="05000000000000000000" pitchFamily="2" charset="2"/>
              </a:rPr>
              <a:t> 1</a:t>
            </a:r>
            <a:r>
              <a:rPr lang="de-DE" sz="900" dirty="0">
                <a:solidFill>
                  <a:schemeClr val="tx2"/>
                </a:solidFill>
                <a:sym typeface="Wingdings" panose="05000000000000000000" pitchFamily="2" charset="2"/>
              </a:rPr>
              <a:t>)</a:t>
            </a:r>
            <a:endParaRPr lang="de-DE" sz="900" dirty="0">
              <a:solidFill>
                <a:schemeClr val="tx2"/>
              </a:solidFill>
            </a:endParaRPr>
          </a:p>
        </p:txBody>
      </p:sp>
      <p:cxnSp>
        <p:nvCxnSpPr>
          <p:cNvPr id="78" name="Gerade Verbindung mit Pfeil 77">
            <a:extLst>
              <a:ext uri="{FF2B5EF4-FFF2-40B4-BE49-F238E27FC236}">
                <a16:creationId xmlns:a16="http://schemas.microsoft.com/office/drawing/2014/main" id="{7752E6C8-B7FA-4078-8630-92FCF5988F93}"/>
              </a:ext>
            </a:extLst>
          </p:cNvPr>
          <p:cNvCxnSpPr>
            <a:cxnSpLocks/>
            <a:stCxn id="73" idx="1"/>
          </p:cNvCxnSpPr>
          <p:nvPr/>
        </p:nvCxnSpPr>
        <p:spPr>
          <a:xfrm flipH="1">
            <a:off x="5667828" y="3341905"/>
            <a:ext cx="1588353" cy="39078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8820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93</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8: Enhanced Read Fixcode (TID)</a:t>
            </a:r>
          </a:p>
          <a:p>
            <a:pPr marL="0" indent="0">
              <a:buNone/>
            </a:pPr>
            <a:endParaRPr lang="de-DE" dirty="0"/>
          </a:p>
        </p:txBody>
      </p:sp>
      <p:sp>
        <p:nvSpPr>
          <p:cNvPr id="15" name="Textfeld 14"/>
          <p:cNvSpPr txBox="1"/>
          <p:nvPr/>
        </p:nvSpPr>
        <p:spPr>
          <a:xfrm>
            <a:off x="101574" y="5346000"/>
            <a:ext cx="4320000" cy="1200329"/>
          </a:xfrm>
          <a:prstGeom prst="rect">
            <a:avLst/>
          </a:prstGeom>
          <a:noFill/>
          <a:ln>
            <a:solidFill>
              <a:schemeClr val="tx2"/>
            </a:solidFill>
          </a:ln>
        </p:spPr>
        <p:txBody>
          <a:bodyPr wrap="square" rtlCol="0">
            <a:spAutoFit/>
          </a:bodyPr>
          <a:lstStyle/>
          <a:p>
            <a:r>
              <a:rPr lang="en-US" sz="1200" dirty="0"/>
              <a:t>Data carrier identified and </a:t>
            </a:r>
            <a:r>
              <a:rPr lang="en-US" sz="1200" dirty="0" err="1"/>
              <a:t>fixcode</a:t>
            </a:r>
            <a:r>
              <a:rPr lang="en-US" sz="1200" dirty="0"/>
              <a:t> read in; command active:</a:t>
            </a:r>
          </a:p>
          <a:p>
            <a:r>
              <a:rPr lang="en-US" sz="1200" dirty="0"/>
              <a:t>O_b_Done		= True</a:t>
            </a:r>
          </a:p>
          <a:p>
            <a:r>
              <a:rPr lang="en-US" sz="1200" dirty="0"/>
              <a:t>O_b_NoDataCarrier	= False</a:t>
            </a:r>
          </a:p>
          <a:p>
            <a:r>
              <a:rPr lang="en-US" sz="1200" dirty="0"/>
              <a:t>O_b_Busy		= True</a:t>
            </a:r>
          </a:p>
          <a:p>
            <a:r>
              <a:rPr lang="en-US" sz="1200" dirty="0"/>
              <a:t>O_b_Finish		= False</a:t>
            </a:r>
          </a:p>
          <a:p>
            <a:r>
              <a:rPr lang="en-US" sz="1200" dirty="0"/>
              <a:t>O_B_Status 		= 16#00 or 16#0B</a:t>
            </a:r>
          </a:p>
        </p:txBody>
      </p:sp>
      <p:sp>
        <p:nvSpPr>
          <p:cNvPr id="16" name="Textfeld 15"/>
          <p:cNvSpPr txBox="1"/>
          <p:nvPr/>
        </p:nvSpPr>
        <p:spPr>
          <a:xfrm>
            <a:off x="4708280" y="5345999"/>
            <a:ext cx="4320000" cy="1200329"/>
          </a:xfrm>
          <a:prstGeom prst="rect">
            <a:avLst/>
          </a:prstGeom>
          <a:noFill/>
          <a:ln>
            <a:solidFill>
              <a:schemeClr val="tx2"/>
            </a:solidFill>
          </a:ln>
        </p:spPr>
        <p:txBody>
          <a:bodyPr wrap="square" rtlCol="0">
            <a:spAutoFit/>
          </a:bodyPr>
          <a:lstStyle/>
          <a:p>
            <a:r>
              <a:rPr lang="en-US" sz="1200" dirty="0"/>
              <a:t>No data carrier identified/ tag leave zone; command active:</a:t>
            </a:r>
          </a:p>
          <a:p>
            <a:r>
              <a:rPr lang="en-US" sz="1200" dirty="0"/>
              <a:t>O_b_Done		= False</a:t>
            </a:r>
          </a:p>
          <a:p>
            <a:r>
              <a:rPr lang="en-US" sz="1200" dirty="0"/>
              <a:t>O_b_NoDataCarrier	= True</a:t>
            </a:r>
          </a:p>
          <a:p>
            <a:r>
              <a:rPr lang="en-US" sz="1200" dirty="0"/>
              <a:t>O_b_Busy		= True</a:t>
            </a:r>
          </a:p>
          <a:p>
            <a:r>
              <a:rPr lang="en-US" sz="1200" dirty="0"/>
              <a:t>O_b_Finish		= False</a:t>
            </a:r>
          </a:p>
          <a:p>
            <a:r>
              <a:rPr lang="en-US" sz="1200" dirty="0"/>
              <a:t>O_B_Status 		= 16#05</a:t>
            </a:r>
          </a:p>
        </p:txBody>
      </p:sp>
      <p:sp>
        <p:nvSpPr>
          <p:cNvPr id="11" name="Interaktive Schaltfläche: Zur Startseite wechseln 10">
            <a:hlinkClick r:id="rId2" action="ppaction://hlinksldjump" highlightClick="1"/>
            <a:extLst>
              <a:ext uri="{FF2B5EF4-FFF2-40B4-BE49-F238E27FC236}">
                <a16:creationId xmlns:a16="http://schemas.microsoft.com/office/drawing/2014/main" id="{19CCF7A7-F803-4495-9719-7FF1315997D5}"/>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fik 8">
            <a:extLst>
              <a:ext uri="{FF2B5EF4-FFF2-40B4-BE49-F238E27FC236}">
                <a16:creationId xmlns:a16="http://schemas.microsoft.com/office/drawing/2014/main" id="{D0D4CD0B-B78E-4846-9FDB-3ED060D580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574" y="1845314"/>
            <a:ext cx="3318353" cy="3369015"/>
          </a:xfrm>
          <a:prstGeom prst="rect">
            <a:avLst/>
          </a:prstGeom>
        </p:spPr>
      </p:pic>
      <p:pic>
        <p:nvPicPr>
          <p:cNvPr id="12" name="Grafik 11">
            <a:extLst>
              <a:ext uri="{FF2B5EF4-FFF2-40B4-BE49-F238E27FC236}">
                <a16:creationId xmlns:a16="http://schemas.microsoft.com/office/drawing/2014/main" id="{A94C065C-1647-4456-8EB6-E5EBF4AF54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97260" y="1845314"/>
            <a:ext cx="3331019" cy="3369015"/>
          </a:xfrm>
          <a:prstGeom prst="rect">
            <a:avLst/>
          </a:prstGeom>
        </p:spPr>
      </p:pic>
    </p:spTree>
    <p:extLst>
      <p:ext uri="{BB962C8B-B14F-4D97-AF65-F5344CB8AC3E}">
        <p14:creationId xmlns:p14="http://schemas.microsoft.com/office/powerpoint/2010/main" val="3858645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DCEFDE16-7D98-47F5-AF01-E401489D57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752" y="1866390"/>
            <a:ext cx="1878730" cy="4686111"/>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94</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8: Enhanced Read Fixcode (TID)</a:t>
            </a:r>
          </a:p>
        </p:txBody>
      </p:sp>
      <p:sp>
        <p:nvSpPr>
          <p:cNvPr id="15" name="Textfeld 14"/>
          <p:cNvSpPr txBox="1"/>
          <p:nvPr/>
        </p:nvSpPr>
        <p:spPr>
          <a:xfrm>
            <a:off x="2339752" y="1859340"/>
            <a:ext cx="6635696" cy="3416320"/>
          </a:xfrm>
          <a:prstGeom prst="rect">
            <a:avLst/>
          </a:prstGeom>
          <a:noFill/>
          <a:ln>
            <a:solidFill>
              <a:schemeClr val="tx2"/>
            </a:solidFill>
          </a:ln>
        </p:spPr>
        <p:txBody>
          <a:bodyPr wrap="square" rtlCol="0">
            <a:spAutoFit/>
          </a:bodyPr>
          <a:lstStyle/>
          <a:p>
            <a:r>
              <a:rPr lang="en-US" sz="1200" dirty="0"/>
              <a:t>Data carrier identified and Fixcode (TID) read in</a:t>
            </a:r>
          </a:p>
          <a:p>
            <a:r>
              <a:rPr lang="en-US" sz="1200" dirty="0"/>
              <a:t>DB Head1Data.ReadData.ReadData[x]</a:t>
            </a:r>
          </a:p>
          <a:p>
            <a:r>
              <a:rPr lang="en-US" sz="1200" dirty="0"/>
              <a:t>ReadData[0] ...[1] 	</a:t>
            </a:r>
            <a:r>
              <a:rPr lang="en-US" sz="1200" dirty="0">
                <a:sym typeface="Wingdings" panose="05000000000000000000" pitchFamily="2" charset="2"/>
              </a:rPr>
              <a:t></a:t>
            </a:r>
            <a:r>
              <a:rPr lang="en-US" sz="1200" dirty="0"/>
              <a:t> Length UII/EPC information; 16#000E = 14 bytes (2 bytes PC 			word + 12 bytes UII/EPC code)</a:t>
            </a:r>
          </a:p>
          <a:p>
            <a:r>
              <a:rPr lang="en-US" sz="1200" dirty="0"/>
              <a:t>ReadData[2] ...[3] 	</a:t>
            </a:r>
            <a:r>
              <a:rPr lang="en-US" sz="1200" dirty="0">
                <a:sym typeface="Wingdings" panose="05000000000000000000" pitchFamily="2" charset="2"/>
              </a:rPr>
              <a:t></a:t>
            </a:r>
            <a:r>
              <a:rPr lang="en-US" sz="1200" dirty="0"/>
              <a:t> PC Word (contains additional information about the UII/EPC 			code)</a:t>
            </a:r>
          </a:p>
          <a:p>
            <a:r>
              <a:rPr lang="en-US" sz="1200" dirty="0"/>
              <a:t>ReadData[4] ...[15] 	</a:t>
            </a:r>
            <a:r>
              <a:rPr lang="en-US" sz="1200" dirty="0">
                <a:sym typeface="Wingdings" panose="05000000000000000000" pitchFamily="2" charset="2"/>
              </a:rPr>
              <a:t></a:t>
            </a:r>
            <a:r>
              <a:rPr lang="en-US" sz="1200" dirty="0"/>
              <a:t> UII/EPC code; length variable and dependent on the initial 			programming of the data carrier</a:t>
            </a:r>
          </a:p>
          <a:p>
            <a:r>
              <a:rPr lang="en-US" sz="1200" dirty="0"/>
              <a:t>ReadData[16] ...[17] 	</a:t>
            </a:r>
            <a:r>
              <a:rPr lang="en-US" sz="1200" dirty="0">
                <a:sym typeface="Wingdings" panose="05000000000000000000" pitchFamily="2" charset="2"/>
              </a:rPr>
              <a:t></a:t>
            </a:r>
            <a:r>
              <a:rPr lang="en-US" sz="1200" dirty="0"/>
              <a:t> Length of fixed code (TID); 16#000C = 12 bytes</a:t>
            </a:r>
          </a:p>
          <a:p>
            <a:r>
              <a:rPr lang="en-US" sz="1200" dirty="0"/>
              <a:t>ReadData[18] ...[29] 	</a:t>
            </a:r>
            <a:r>
              <a:rPr lang="en-US" sz="1200" dirty="0">
                <a:sym typeface="Wingdings" panose="05000000000000000000" pitchFamily="2" charset="2"/>
              </a:rPr>
              <a:t></a:t>
            </a:r>
            <a:r>
              <a:rPr lang="en-US" sz="1200" dirty="0"/>
              <a:t> Fixcode (TID); length depends on the chip type</a:t>
            </a:r>
          </a:p>
          <a:p>
            <a:endParaRPr lang="en-US" sz="1200" dirty="0"/>
          </a:p>
          <a:p>
            <a:r>
              <a:rPr lang="en-US" sz="1200" dirty="0"/>
              <a:t>When using the MultiFrame protocol, the read information is preceded by the UII/EPC code of the identified data carrier. This makes it possible to clearly assign the read data record to a data carrier.</a:t>
            </a:r>
          </a:p>
          <a:p>
            <a:endParaRPr lang="en-US" sz="1200" dirty="0"/>
          </a:p>
          <a:p>
            <a:r>
              <a:rPr lang="en-US" sz="1200" dirty="0"/>
              <a:t>The length of the TID depends on the chip used. In the majority of cases, the TID has a length of 12 bytes. The first byte of the TID always has the value 16#E2. The chip type of the data carrier used can be determined by reading out the TID.</a:t>
            </a:r>
          </a:p>
        </p:txBody>
      </p:sp>
      <p:sp>
        <p:nvSpPr>
          <p:cNvPr id="13" name="Rechteck 12"/>
          <p:cNvSpPr/>
          <p:nvPr/>
        </p:nvSpPr>
        <p:spPr>
          <a:xfrm>
            <a:off x="1550382" y="4797152"/>
            <a:ext cx="436100" cy="170034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3" action="ppaction://hlinksldjump" highlightClick="1"/>
            <a:extLst>
              <a:ext uri="{FF2B5EF4-FFF2-40B4-BE49-F238E27FC236}">
                <a16:creationId xmlns:a16="http://schemas.microsoft.com/office/drawing/2014/main" id="{33AF24CB-9F94-49F3-97EF-E01C38911F2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85304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18405FB4-42B1-45B0-8D0A-D407EF0337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1859340"/>
            <a:ext cx="3104622" cy="1497652"/>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95</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8: Enhanced Read Fixcode (TID)</a:t>
            </a:r>
          </a:p>
        </p:txBody>
      </p:sp>
      <p:sp>
        <p:nvSpPr>
          <p:cNvPr id="15" name="Textfeld 14"/>
          <p:cNvSpPr txBox="1"/>
          <p:nvPr/>
        </p:nvSpPr>
        <p:spPr>
          <a:xfrm>
            <a:off x="3275856" y="1859340"/>
            <a:ext cx="5699592" cy="4339650"/>
          </a:xfrm>
          <a:prstGeom prst="rect">
            <a:avLst/>
          </a:prstGeom>
          <a:noFill/>
          <a:ln>
            <a:solidFill>
              <a:schemeClr val="tx2"/>
            </a:solidFill>
          </a:ln>
        </p:spPr>
        <p:txBody>
          <a:bodyPr wrap="square" rtlCol="0">
            <a:spAutoFit/>
          </a:bodyPr>
          <a:lstStyle/>
          <a:p>
            <a:r>
              <a:rPr lang="en-US" sz="1200" dirty="0"/>
              <a:t>Data carrier identified and Fixcode (TID) read; additional information about data carrier access</a:t>
            </a:r>
          </a:p>
          <a:p>
            <a:r>
              <a:rPr lang="en-US" sz="1200" dirty="0"/>
              <a:t>DB Head1Data.TagInformation.TagInformation[x]</a:t>
            </a:r>
          </a:p>
          <a:p>
            <a:r>
              <a:rPr lang="en-US" sz="1200" dirty="0"/>
              <a:t>TagInformation[0] 	</a:t>
            </a:r>
            <a:r>
              <a:rPr lang="en-US" sz="1200" dirty="0">
                <a:sym typeface="Wingdings" panose="05000000000000000000" pitchFamily="2" charset="2"/>
              </a:rPr>
              <a:t></a:t>
            </a:r>
            <a:r>
              <a:rPr lang="en-US" sz="1200" dirty="0"/>
              <a:t> Information type; always 16#01</a:t>
            </a:r>
          </a:p>
          <a:p>
            <a:r>
              <a:rPr lang="en-US" sz="1200" dirty="0"/>
              <a:t>TagInformation[1] 	</a:t>
            </a:r>
            <a:r>
              <a:rPr lang="en-US" sz="1200" dirty="0">
                <a:sym typeface="Wingdings" panose="05000000000000000000" pitchFamily="2" charset="2"/>
              </a:rPr>
              <a:t></a:t>
            </a:r>
            <a:r>
              <a:rPr lang="en-US" sz="1200" dirty="0"/>
              <a:t> RSSI value; signal strength between 16#00 (weak) 			and 16#64 (good); value range between 0 and 100</a:t>
            </a:r>
          </a:p>
          <a:p>
            <a:r>
              <a:rPr lang="en-US" sz="1200" dirty="0"/>
              <a:t>TagInformation[2] 	</a:t>
            </a:r>
            <a:r>
              <a:rPr lang="en-US" sz="1200" dirty="0">
                <a:sym typeface="Wingdings" panose="05000000000000000000" pitchFamily="2" charset="2"/>
              </a:rPr>
              <a:t></a:t>
            </a:r>
            <a:r>
              <a:rPr lang="en-US" sz="1200" dirty="0"/>
              <a:t> Channel number of the transmission channels on 			which the data carrier was accessed (parameters CD 			and NC)</a:t>
            </a:r>
          </a:p>
          <a:p>
            <a:r>
              <a:rPr lang="en-US" sz="1200" dirty="0"/>
              <a:t>TagInformation[3]...[4] 	</a:t>
            </a:r>
            <a:r>
              <a:rPr lang="en-US" sz="1200" dirty="0">
                <a:sym typeface="Wingdings" panose="05000000000000000000" pitchFamily="2" charset="2"/>
              </a:rPr>
              <a:t></a:t>
            </a:r>
            <a:r>
              <a:rPr lang="en-US" sz="1200" dirty="0"/>
              <a:t> Transmission line level at which the data carrier 			was accessed</a:t>
            </a:r>
          </a:p>
          <a:p>
            <a:endParaRPr lang="en-US" sz="1200" dirty="0">
              <a:sym typeface="Wingdings" panose="05000000000000000000" pitchFamily="2" charset="2"/>
            </a:endParaRPr>
          </a:p>
          <a:p>
            <a:r>
              <a:rPr lang="en-US" sz="1200" dirty="0">
                <a:sym typeface="Wingdings" panose="05000000000000000000" pitchFamily="2" charset="2"/>
              </a:rPr>
              <a:t>When using the MultiFrame protocol, the transmission of additional information about the data carrier access must be activated via the IF parameter (IF := 16#01). The additional information is transmitted in a separate telegram with the status value 16#0B directly after the information received from the data carrier (status 16#00).</a:t>
            </a:r>
          </a:p>
          <a:p>
            <a:endParaRPr lang="en-US" sz="1200" dirty="0">
              <a:sym typeface="Wingdings" panose="05000000000000000000" pitchFamily="2" charset="2"/>
            </a:endParaRPr>
          </a:p>
          <a:p>
            <a:r>
              <a:rPr lang="en-US" sz="1200" dirty="0">
                <a:sym typeface="Wingdings" panose="05000000000000000000" pitchFamily="2" charset="2"/>
              </a:rPr>
              <a:t>The additional information can be used to estimate the quality of data carrier access. Small values of the RSSI mean a lower quality or a greater distance.</a:t>
            </a:r>
          </a:p>
          <a:p>
            <a:endParaRPr lang="en-US" sz="1200" dirty="0">
              <a:sym typeface="Wingdings" panose="05000000000000000000" pitchFamily="2" charset="2"/>
            </a:endParaRPr>
          </a:p>
          <a:p>
            <a:r>
              <a:rPr lang="en-US" sz="1200" dirty="0">
                <a:sym typeface="Wingdings" panose="05000000000000000000" pitchFamily="2" charset="2"/>
              </a:rPr>
              <a:t>When using several power levels (parameter PT), the additional information can be used to find out at which power level the data carrier was recognized.</a:t>
            </a:r>
          </a:p>
        </p:txBody>
      </p:sp>
      <p:sp>
        <p:nvSpPr>
          <p:cNvPr id="13" name="Rechteck 12"/>
          <p:cNvSpPr/>
          <p:nvPr/>
        </p:nvSpPr>
        <p:spPr>
          <a:xfrm>
            <a:off x="2627784" y="2276873"/>
            <a:ext cx="584342" cy="10801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3" action="ppaction://hlinksldjump" highlightClick="1"/>
            <a:extLst>
              <a:ext uri="{FF2B5EF4-FFF2-40B4-BE49-F238E27FC236}">
                <a16:creationId xmlns:a16="http://schemas.microsoft.com/office/drawing/2014/main" id="{33AF24CB-9F94-49F3-97EF-E01C38911F2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09313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A7D01C02-56FD-486B-9CD3-F955A205EF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552" y="1857827"/>
            <a:ext cx="3504970" cy="4639672"/>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96</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8: Enhanced Read Fixcode (TID)</a:t>
            </a:r>
          </a:p>
        </p:txBody>
      </p:sp>
      <p:sp>
        <p:nvSpPr>
          <p:cNvPr id="15" name="Textfeld 14"/>
          <p:cNvSpPr txBox="1"/>
          <p:nvPr/>
        </p:nvSpPr>
        <p:spPr>
          <a:xfrm>
            <a:off x="3851920" y="1859340"/>
            <a:ext cx="5123528" cy="2677656"/>
          </a:xfrm>
          <a:prstGeom prst="rect">
            <a:avLst/>
          </a:prstGeom>
          <a:noFill/>
          <a:ln>
            <a:solidFill>
              <a:schemeClr val="tx2"/>
            </a:solidFill>
          </a:ln>
        </p:spPr>
        <p:txBody>
          <a:bodyPr wrap="square" rtlCol="0">
            <a:spAutoFit/>
          </a:bodyPr>
          <a:lstStyle/>
          <a:p>
            <a:r>
              <a:rPr lang="en-US" sz="1200" dirty="0"/>
              <a:t>Data carrier has left the detection zone</a:t>
            </a:r>
          </a:p>
          <a:p>
            <a:r>
              <a:rPr lang="en-US" sz="1200" dirty="0"/>
              <a:t>DB Head1Data.EPC_LeaveTag.EPC_LeaveTag[x]</a:t>
            </a:r>
          </a:p>
          <a:p>
            <a:r>
              <a:rPr lang="en-US" sz="1200" dirty="0"/>
              <a:t>ReadData[0] ...[1] 	</a:t>
            </a:r>
            <a:r>
              <a:rPr lang="en-US" sz="1200" dirty="0">
                <a:sym typeface="Wingdings" panose="05000000000000000000" pitchFamily="2" charset="2"/>
              </a:rPr>
              <a:t></a:t>
            </a:r>
            <a:r>
              <a:rPr lang="en-US" sz="1200" dirty="0"/>
              <a:t> Length UII/EPC information; 16#000E = 14 		bytes (2 bytes PC word + 12 bytes UII/EPC 		code)</a:t>
            </a:r>
          </a:p>
          <a:p>
            <a:r>
              <a:rPr lang="en-US" sz="1200" dirty="0"/>
              <a:t>ReadData[2] ...[3] 	</a:t>
            </a:r>
            <a:r>
              <a:rPr lang="en-US" sz="1200" dirty="0">
                <a:sym typeface="Wingdings" panose="05000000000000000000" pitchFamily="2" charset="2"/>
              </a:rPr>
              <a:t></a:t>
            </a:r>
            <a:r>
              <a:rPr lang="en-US" sz="1200" dirty="0"/>
              <a:t> PC Word (contains additional information 		about the UII/EPC code)</a:t>
            </a:r>
          </a:p>
          <a:p>
            <a:r>
              <a:rPr lang="en-US" sz="1200" dirty="0"/>
              <a:t>ReadData[4] ...[15] 	</a:t>
            </a:r>
            <a:r>
              <a:rPr lang="en-US" sz="1200" dirty="0">
                <a:sym typeface="Wingdings" panose="05000000000000000000" pitchFamily="2" charset="2"/>
              </a:rPr>
              <a:t></a:t>
            </a:r>
            <a:r>
              <a:rPr lang="en-US" sz="1200" dirty="0"/>
              <a:t> UII/EPC code; length variable and 			dependent on the initial programming of the 		data carrier</a:t>
            </a:r>
          </a:p>
          <a:p>
            <a:endParaRPr lang="en-US" sz="1200" dirty="0"/>
          </a:p>
          <a:p>
            <a:r>
              <a:rPr lang="en-US" sz="1200" dirty="0"/>
              <a:t>When using the MultiFrame protocol, the UII/EPC code of the data carrier is transmitted via a status 16#05 telegram when an Enhanced command is executed as soon as this data carrier has left the detection zone</a:t>
            </a:r>
          </a:p>
        </p:txBody>
      </p:sp>
      <p:sp>
        <p:nvSpPr>
          <p:cNvPr id="13" name="Rechteck 12"/>
          <p:cNvSpPr/>
          <p:nvPr/>
        </p:nvSpPr>
        <p:spPr>
          <a:xfrm>
            <a:off x="2987824" y="2348880"/>
            <a:ext cx="674685" cy="38884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Interaktive Schaltfläche: Zur Startseite wechseln 10">
            <a:hlinkClick r:id="rId3" action="ppaction://hlinksldjump" highlightClick="1"/>
            <a:extLst>
              <a:ext uri="{FF2B5EF4-FFF2-40B4-BE49-F238E27FC236}">
                <a16:creationId xmlns:a16="http://schemas.microsoft.com/office/drawing/2014/main" id="{33AF24CB-9F94-49F3-97EF-E01C38911F2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44353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EF760364-8523-4575-9D71-C78B600EFE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470" y="1878249"/>
            <a:ext cx="3452418" cy="3933134"/>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97</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8: Enhanced Read Fixcode (TID)</a:t>
            </a:r>
          </a:p>
        </p:txBody>
      </p:sp>
      <p:sp>
        <p:nvSpPr>
          <p:cNvPr id="15" name="Textfeld 14"/>
          <p:cNvSpPr txBox="1"/>
          <p:nvPr/>
        </p:nvSpPr>
        <p:spPr>
          <a:xfrm>
            <a:off x="3632418" y="1878249"/>
            <a:ext cx="5400112" cy="1384995"/>
          </a:xfrm>
          <a:prstGeom prst="rect">
            <a:avLst/>
          </a:prstGeom>
          <a:noFill/>
          <a:ln>
            <a:solidFill>
              <a:schemeClr val="tx2"/>
            </a:solidFill>
          </a:ln>
        </p:spPr>
        <p:txBody>
          <a:bodyPr wrap="square" rtlCol="0">
            <a:spAutoFit/>
          </a:bodyPr>
          <a:lstStyle/>
          <a:p>
            <a:r>
              <a:rPr lang="en-US" sz="1200" dirty="0"/>
              <a:t>Output data field: Single Read Fixcode command</a:t>
            </a:r>
          </a:p>
          <a:p>
            <a:r>
              <a:rPr lang="en-US" sz="1200" dirty="0"/>
              <a:t>OUTDATA.OUTDATA[x]</a:t>
            </a:r>
          </a:p>
          <a:p>
            <a:r>
              <a:rPr lang="en-US" sz="1200" dirty="0"/>
              <a:t>Output data field:</a:t>
            </a:r>
          </a:p>
          <a:p>
            <a:r>
              <a:rPr lang="en-US" sz="1200" dirty="0"/>
              <a:t>OUTDATA[0] </a:t>
            </a:r>
            <a:r>
              <a:rPr lang="en-US" sz="1200" dirty="0">
                <a:sym typeface="Wingdings" panose="05000000000000000000" pitchFamily="2" charset="2"/>
              </a:rPr>
              <a:t></a:t>
            </a:r>
            <a:r>
              <a:rPr lang="en-US" sz="1200" dirty="0"/>
              <a:t> Control Byte</a:t>
            </a:r>
          </a:p>
          <a:p>
            <a:r>
              <a:rPr lang="en-US" sz="1200" dirty="0"/>
              <a:t>OUTDATA[1] </a:t>
            </a:r>
            <a:r>
              <a:rPr lang="en-US" sz="1200" dirty="0">
                <a:sym typeface="Wingdings" panose="05000000000000000000" pitchFamily="2" charset="2"/>
              </a:rPr>
              <a:t></a:t>
            </a:r>
            <a:r>
              <a:rPr lang="en-US" sz="1200" dirty="0"/>
              <a:t> not used</a:t>
            </a:r>
          </a:p>
          <a:p>
            <a:r>
              <a:rPr lang="en-US" sz="1200" dirty="0"/>
              <a:t>OUTDATA[2] </a:t>
            </a:r>
            <a:r>
              <a:rPr lang="en-US" sz="1200" dirty="0">
                <a:sym typeface="Wingdings" panose="05000000000000000000" pitchFamily="2" charset="2"/>
              </a:rPr>
              <a:t></a:t>
            </a:r>
            <a:r>
              <a:rPr lang="en-US" sz="1200" dirty="0"/>
              <a:t> Command code; 16#1D = Enhanced Read Fixcode</a:t>
            </a:r>
          </a:p>
          <a:p>
            <a:r>
              <a:rPr lang="en-US" sz="1200" dirty="0"/>
              <a:t>OUTDATA[3]...[x] </a:t>
            </a:r>
            <a:r>
              <a:rPr lang="en-US" sz="1200" dirty="0">
                <a:sym typeface="Wingdings" panose="05000000000000000000" pitchFamily="2" charset="2"/>
              </a:rPr>
              <a:t></a:t>
            </a:r>
            <a:r>
              <a:rPr lang="en-US" sz="1200" dirty="0"/>
              <a:t> not used</a:t>
            </a:r>
            <a:endParaRPr lang="en-US" sz="1200" dirty="0">
              <a:sym typeface="Wingdings" panose="05000000000000000000" pitchFamily="2" charset="2"/>
            </a:endParaRPr>
          </a:p>
        </p:txBody>
      </p:sp>
      <p:sp>
        <p:nvSpPr>
          <p:cNvPr id="13" name="Rechteck 12"/>
          <p:cNvSpPr/>
          <p:nvPr/>
        </p:nvSpPr>
        <p:spPr>
          <a:xfrm>
            <a:off x="2843808" y="2420888"/>
            <a:ext cx="718542" cy="339049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Interaktive Schaltfläche: Zur Startseite wechseln 9">
            <a:hlinkClick r:id="rId3" action="ppaction://hlinksldjump" highlightClick="1"/>
            <a:extLst>
              <a:ext uri="{FF2B5EF4-FFF2-40B4-BE49-F238E27FC236}">
                <a16:creationId xmlns:a16="http://schemas.microsoft.com/office/drawing/2014/main" id="{FBCD4CDA-7365-4342-A1BF-9901D10BBD49}"/>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01110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7C405A35-229E-4295-B1AA-877E8270F1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656" y="1862870"/>
            <a:ext cx="8734438" cy="4689631"/>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98</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8: Enhanced Read Fixcode (TID)</a:t>
            </a:r>
          </a:p>
          <a:p>
            <a:pPr marL="0" indent="0">
              <a:buNone/>
            </a:pPr>
            <a:endParaRPr lang="de-DE" dirty="0"/>
          </a:p>
        </p:txBody>
      </p:sp>
      <p:sp>
        <p:nvSpPr>
          <p:cNvPr id="12" name="Rechteck 11">
            <a:extLst>
              <a:ext uri="{FF2B5EF4-FFF2-40B4-BE49-F238E27FC236}">
                <a16:creationId xmlns:a16="http://schemas.microsoft.com/office/drawing/2014/main" id="{84EB6058-94EE-45C7-B044-0D42F727F121}"/>
              </a:ext>
            </a:extLst>
          </p:cNvPr>
          <p:cNvSpPr/>
          <p:nvPr/>
        </p:nvSpPr>
        <p:spPr>
          <a:xfrm>
            <a:off x="363819" y="3721754"/>
            <a:ext cx="1039829" cy="61673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a:extLst>
              <a:ext uri="{FF2B5EF4-FFF2-40B4-BE49-F238E27FC236}">
                <a16:creationId xmlns:a16="http://schemas.microsoft.com/office/drawing/2014/main" id="{F4F8E8F0-57DE-46C2-AC48-BCCE388010F9}"/>
              </a:ext>
            </a:extLst>
          </p:cNvPr>
          <p:cNvSpPr/>
          <p:nvPr/>
        </p:nvSpPr>
        <p:spPr>
          <a:xfrm>
            <a:off x="363819" y="4338487"/>
            <a:ext cx="1759909" cy="96272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6" name="Gerade Verbindung mit Pfeil 15">
            <a:extLst>
              <a:ext uri="{FF2B5EF4-FFF2-40B4-BE49-F238E27FC236}">
                <a16:creationId xmlns:a16="http://schemas.microsoft.com/office/drawing/2014/main" id="{DF0A29D8-6931-4021-8E18-8C0264A103AF}"/>
              </a:ext>
            </a:extLst>
          </p:cNvPr>
          <p:cNvCxnSpPr>
            <a:cxnSpLocks/>
          </p:cNvCxnSpPr>
          <p:nvPr/>
        </p:nvCxnSpPr>
        <p:spPr>
          <a:xfrm flipH="1">
            <a:off x="827584" y="2544182"/>
            <a:ext cx="504056"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Rechteck 16">
            <a:extLst>
              <a:ext uri="{FF2B5EF4-FFF2-40B4-BE49-F238E27FC236}">
                <a16:creationId xmlns:a16="http://schemas.microsoft.com/office/drawing/2014/main" id="{B5C3370A-329E-4A1D-8297-6E1193E86E7C}"/>
              </a:ext>
            </a:extLst>
          </p:cNvPr>
          <p:cNvSpPr/>
          <p:nvPr/>
        </p:nvSpPr>
        <p:spPr>
          <a:xfrm>
            <a:off x="4067944" y="2715021"/>
            <a:ext cx="792088" cy="33154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a:extLst>
              <a:ext uri="{FF2B5EF4-FFF2-40B4-BE49-F238E27FC236}">
                <a16:creationId xmlns:a16="http://schemas.microsoft.com/office/drawing/2014/main" id="{52A980EC-2F81-43C7-9C56-7079E26F80AD}"/>
              </a:ext>
            </a:extLst>
          </p:cNvPr>
          <p:cNvSpPr/>
          <p:nvPr/>
        </p:nvSpPr>
        <p:spPr>
          <a:xfrm>
            <a:off x="3491880" y="1862870"/>
            <a:ext cx="2088232" cy="68131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Interaktive Schaltfläche: Zur Startseite wechseln 12">
            <a:hlinkClick r:id="rId3" action="ppaction://hlinksldjump" highlightClick="1"/>
            <a:extLst>
              <a:ext uri="{FF2B5EF4-FFF2-40B4-BE49-F238E27FC236}">
                <a16:creationId xmlns:a16="http://schemas.microsoft.com/office/drawing/2014/main" id="{2FE4331B-E1CF-45E7-8937-A018CBF0DD66}"/>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hteck 18">
            <a:extLst>
              <a:ext uri="{FF2B5EF4-FFF2-40B4-BE49-F238E27FC236}">
                <a16:creationId xmlns:a16="http://schemas.microsoft.com/office/drawing/2014/main" id="{1741E5B5-6B0A-4463-9D1E-D64AFEC9A528}"/>
              </a:ext>
            </a:extLst>
          </p:cNvPr>
          <p:cNvSpPr/>
          <p:nvPr/>
        </p:nvSpPr>
        <p:spPr>
          <a:xfrm>
            <a:off x="5724127" y="3299748"/>
            <a:ext cx="722391" cy="70531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36886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7FAC0E87-7B4B-4F2F-812E-A5BC7C9F2BC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842" y="1862870"/>
            <a:ext cx="8745967" cy="4702343"/>
          </a:xfrm>
          <a:prstGeom prst="rect">
            <a:avLst/>
          </a:prstGeom>
        </p:spPr>
      </p:pic>
      <p:sp>
        <p:nvSpPr>
          <p:cNvPr id="2" name="Datumsplatzhalter 1"/>
          <p:cNvSpPr>
            <a:spLocks noGrp="1"/>
          </p:cNvSpPr>
          <p:nvPr>
            <p:ph type="dt" sz="half" idx="10"/>
          </p:nvPr>
        </p:nvSpPr>
        <p:spPr/>
        <p:txBody>
          <a:bodyPr/>
          <a:lstStyle/>
          <a:p>
            <a:r>
              <a:rPr lang="de-DE"/>
              <a:t>21.01.2025</a:t>
            </a:r>
            <a:endParaRPr lang="de-DE" dirty="0"/>
          </a:p>
        </p:txBody>
      </p:sp>
      <p:sp>
        <p:nvSpPr>
          <p:cNvPr id="3" name="Fußzeilenplatzhalter 2"/>
          <p:cNvSpPr>
            <a:spLocks noGrp="1"/>
          </p:cNvSpPr>
          <p:nvPr>
            <p:ph type="ftr" sz="quarter" idx="11"/>
          </p:nvPr>
        </p:nvSpPr>
        <p:spPr/>
        <p:txBody>
          <a:bodyPr/>
          <a:lstStyle/>
          <a:p>
            <a:r>
              <a:rPr lang="de-DE"/>
              <a:t>Karsten Reinhardt</a:t>
            </a:r>
            <a:endParaRPr lang="de-DE" dirty="0"/>
          </a:p>
        </p:txBody>
      </p:sp>
      <p:sp>
        <p:nvSpPr>
          <p:cNvPr id="4" name="Foliennummernplatzhalter 3"/>
          <p:cNvSpPr>
            <a:spLocks noGrp="1"/>
          </p:cNvSpPr>
          <p:nvPr>
            <p:ph type="sldNum" sz="quarter" idx="12"/>
          </p:nvPr>
        </p:nvSpPr>
        <p:spPr/>
        <p:txBody>
          <a:bodyPr/>
          <a:lstStyle/>
          <a:p>
            <a:fld id="{B6C01C00-BF13-48D5-80DE-58EA1E6873EB}" type="slidenum">
              <a:rPr lang="de-DE" smtClean="0"/>
              <a:pPr/>
              <a:t>99</a:t>
            </a:fld>
            <a:endParaRPr lang="de-DE" dirty="0"/>
          </a:p>
        </p:txBody>
      </p:sp>
      <p:sp>
        <p:nvSpPr>
          <p:cNvPr id="5" name="Titel 4"/>
          <p:cNvSpPr>
            <a:spLocks noGrp="1"/>
          </p:cNvSpPr>
          <p:nvPr>
            <p:ph type="title"/>
          </p:nvPr>
        </p:nvSpPr>
        <p:spPr/>
        <p:txBody>
          <a:bodyPr>
            <a:normAutofit/>
          </a:bodyPr>
          <a:lstStyle/>
          <a:p>
            <a:r>
              <a:rPr lang="de-DE" dirty="0"/>
              <a:t>IC-KP2-2HB21 + IUH-F19x-V1 MF TwinCAT 3</a:t>
            </a:r>
          </a:p>
        </p:txBody>
      </p:sp>
      <p:sp>
        <p:nvSpPr>
          <p:cNvPr id="6" name="Inhaltsplatzhalter 5"/>
          <p:cNvSpPr>
            <a:spLocks noGrp="1"/>
          </p:cNvSpPr>
          <p:nvPr>
            <p:ph sz="quarter" idx="14"/>
          </p:nvPr>
        </p:nvSpPr>
        <p:spPr/>
        <p:txBody>
          <a:bodyPr/>
          <a:lstStyle/>
          <a:p>
            <a:pPr marL="0" indent="0">
              <a:buNone/>
            </a:pPr>
            <a:r>
              <a:rPr lang="en-US" dirty="0"/>
              <a:t>Example 8: Enhanced Read Fixcode (TID)</a:t>
            </a:r>
          </a:p>
          <a:p>
            <a:pPr marL="0" indent="0">
              <a:buNone/>
            </a:pPr>
            <a:endParaRPr lang="de-DE" dirty="0"/>
          </a:p>
        </p:txBody>
      </p:sp>
      <p:sp>
        <p:nvSpPr>
          <p:cNvPr id="12" name="Rechteck 11">
            <a:extLst>
              <a:ext uri="{FF2B5EF4-FFF2-40B4-BE49-F238E27FC236}">
                <a16:creationId xmlns:a16="http://schemas.microsoft.com/office/drawing/2014/main" id="{84EB6058-94EE-45C7-B044-0D42F727F121}"/>
              </a:ext>
            </a:extLst>
          </p:cNvPr>
          <p:cNvSpPr/>
          <p:nvPr/>
        </p:nvSpPr>
        <p:spPr>
          <a:xfrm>
            <a:off x="363819" y="3721754"/>
            <a:ext cx="1039829" cy="61673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a:extLst>
              <a:ext uri="{FF2B5EF4-FFF2-40B4-BE49-F238E27FC236}">
                <a16:creationId xmlns:a16="http://schemas.microsoft.com/office/drawing/2014/main" id="{F4F8E8F0-57DE-46C2-AC48-BCCE388010F9}"/>
              </a:ext>
            </a:extLst>
          </p:cNvPr>
          <p:cNvSpPr/>
          <p:nvPr/>
        </p:nvSpPr>
        <p:spPr>
          <a:xfrm>
            <a:off x="363819" y="4338487"/>
            <a:ext cx="1759909" cy="96272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6" name="Gerade Verbindung mit Pfeil 15">
            <a:extLst>
              <a:ext uri="{FF2B5EF4-FFF2-40B4-BE49-F238E27FC236}">
                <a16:creationId xmlns:a16="http://schemas.microsoft.com/office/drawing/2014/main" id="{DF0A29D8-6931-4021-8E18-8C0264A103AF}"/>
              </a:ext>
            </a:extLst>
          </p:cNvPr>
          <p:cNvCxnSpPr>
            <a:cxnSpLocks/>
          </p:cNvCxnSpPr>
          <p:nvPr/>
        </p:nvCxnSpPr>
        <p:spPr>
          <a:xfrm flipH="1">
            <a:off x="827584" y="2544182"/>
            <a:ext cx="504056" cy="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Rechteck 16">
            <a:extLst>
              <a:ext uri="{FF2B5EF4-FFF2-40B4-BE49-F238E27FC236}">
                <a16:creationId xmlns:a16="http://schemas.microsoft.com/office/drawing/2014/main" id="{B5C3370A-329E-4A1D-8297-6E1193E86E7C}"/>
              </a:ext>
            </a:extLst>
          </p:cNvPr>
          <p:cNvSpPr/>
          <p:nvPr/>
        </p:nvSpPr>
        <p:spPr>
          <a:xfrm>
            <a:off x="6444208" y="2715021"/>
            <a:ext cx="792088" cy="186610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a:extLst>
              <a:ext uri="{FF2B5EF4-FFF2-40B4-BE49-F238E27FC236}">
                <a16:creationId xmlns:a16="http://schemas.microsoft.com/office/drawing/2014/main" id="{52A980EC-2F81-43C7-9C56-7079E26F80AD}"/>
              </a:ext>
            </a:extLst>
          </p:cNvPr>
          <p:cNvSpPr/>
          <p:nvPr/>
        </p:nvSpPr>
        <p:spPr>
          <a:xfrm>
            <a:off x="3491880" y="1862870"/>
            <a:ext cx="2088232" cy="68131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Interaktive Schaltfläche: Zur Startseite wechseln 12">
            <a:hlinkClick r:id="rId3" action="ppaction://hlinksldjump" highlightClick="1"/>
            <a:extLst>
              <a:ext uri="{FF2B5EF4-FFF2-40B4-BE49-F238E27FC236}">
                <a16:creationId xmlns:a16="http://schemas.microsoft.com/office/drawing/2014/main" id="{2FE4331B-E1CF-45E7-8937-A018CBF0DD66}"/>
              </a:ext>
            </a:extLst>
          </p:cNvPr>
          <p:cNvSpPr/>
          <p:nvPr/>
        </p:nvSpPr>
        <p:spPr>
          <a:xfrm>
            <a:off x="8452376" y="89468"/>
            <a:ext cx="652124" cy="546452"/>
          </a:xfrm>
          <a:prstGeom prst="actionButtonHom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83712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P+F Design">
  <a:themeElements>
    <a:clrScheme name="Pepperl+Fuchs">
      <a:dk1>
        <a:srgbClr val="647889"/>
      </a:dk1>
      <a:lt1>
        <a:srgbClr val="FFFFFF"/>
      </a:lt1>
      <a:dk2>
        <a:srgbClr val="000000"/>
      </a:dk2>
      <a:lt2>
        <a:srgbClr val="00A587"/>
      </a:lt2>
      <a:accent1>
        <a:srgbClr val="647889"/>
      </a:accent1>
      <a:accent2>
        <a:srgbClr val="B5C0CB"/>
      </a:accent2>
      <a:accent3>
        <a:srgbClr val="E6EAEC"/>
      </a:accent3>
      <a:accent4>
        <a:srgbClr val="00A587"/>
      </a:accent4>
      <a:accent5>
        <a:srgbClr val="6EC9C0"/>
      </a:accent5>
      <a:accent6>
        <a:srgbClr val="DE0000"/>
      </a:accent6>
      <a:hlink>
        <a:srgbClr val="DE0000"/>
      </a:hlink>
      <a:folHlink>
        <a:srgbClr val="B5C0CB"/>
      </a:folHlink>
    </a:clrScheme>
    <a:fontScheme name="Pepp">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25371</Words>
  <Application>Microsoft Office PowerPoint</Application>
  <PresentationFormat>Bildschirmpräsentation (4:3)</PresentationFormat>
  <Paragraphs>3130</Paragraphs>
  <Slides>163</Slides>
  <Notes>4</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163</vt:i4>
      </vt:variant>
    </vt:vector>
  </HeadingPairs>
  <TitlesOfParts>
    <vt:vector size="167" baseType="lpstr">
      <vt:lpstr>Arial</vt:lpstr>
      <vt:lpstr>Calibri</vt:lpstr>
      <vt:lpstr>Wingdings</vt:lpstr>
      <vt:lpstr>P+F Design</vt:lpstr>
      <vt:lpstr>PowerPoint-Präsentation</vt:lpstr>
      <vt:lpstr>Commissioning function block IC-KP2-2HB21-2V1D + IUH-F19x-V1-FRx-xx</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IC-KP2-2HB21 + IUH-F19x-V1 MF TwinCAT 3</vt:lpstr>
      <vt:lpstr>Contact</vt:lpstr>
      <vt:lpstr>IC-KP2-2HB21 + IUH-F19x-V1 MF TwinCAT 3</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Function block IC-KP2-2HB21 MultiFrame</dc:title>
  <dc:subject>IDENTControl MultiFrame; IC-KP2-2HB21</dc:subject>
  <dc:creator>Karsten Reinhardt;Karsten Reinhardt Primus inter pares;Karsten Reinhardt regum regum;Karsten Reinhardt Rex Regum;Reinhardt Karsten</dc:creator>
  <cp:keywords>IDENTControl; EtherCAT</cp:keywords>
  <cp:lastModifiedBy>Reinhardt Karsten</cp:lastModifiedBy>
  <cp:revision>2457</cp:revision>
  <dcterms:created xsi:type="dcterms:W3CDTF">2012-09-03T10:00:46Z</dcterms:created>
  <dcterms:modified xsi:type="dcterms:W3CDTF">2025-01-30T11:31:59Z</dcterms:modified>
</cp:coreProperties>
</file>