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21"/>
  </p:notesMasterIdLst>
  <p:handoutMasterIdLst>
    <p:handoutMasterId r:id="rId122"/>
  </p:handoutMasterIdLst>
  <p:sldIdLst>
    <p:sldId id="339" r:id="rId2"/>
    <p:sldId id="489" r:id="rId3"/>
    <p:sldId id="490" r:id="rId4"/>
    <p:sldId id="572" r:id="rId5"/>
    <p:sldId id="621" r:id="rId6"/>
    <p:sldId id="721" r:id="rId7"/>
    <p:sldId id="722" r:id="rId8"/>
    <p:sldId id="723" r:id="rId9"/>
    <p:sldId id="724" r:id="rId10"/>
    <p:sldId id="725" r:id="rId11"/>
    <p:sldId id="726" r:id="rId12"/>
    <p:sldId id="727" r:id="rId13"/>
    <p:sldId id="718" r:id="rId14"/>
    <p:sldId id="589" r:id="rId15"/>
    <p:sldId id="623" r:id="rId16"/>
    <p:sldId id="624" r:id="rId17"/>
    <p:sldId id="625" r:id="rId18"/>
    <p:sldId id="719" r:id="rId19"/>
    <p:sldId id="720" r:id="rId20"/>
    <p:sldId id="620" r:id="rId21"/>
    <p:sldId id="535" r:id="rId22"/>
    <p:sldId id="616" r:id="rId23"/>
    <p:sldId id="617" r:id="rId24"/>
    <p:sldId id="536" r:id="rId25"/>
    <p:sldId id="537" r:id="rId26"/>
    <p:sldId id="627" r:id="rId27"/>
    <p:sldId id="538" r:id="rId28"/>
    <p:sldId id="539" r:id="rId29"/>
    <p:sldId id="540" r:id="rId30"/>
    <p:sldId id="593" r:id="rId31"/>
    <p:sldId id="628" r:id="rId32"/>
    <p:sldId id="629" r:id="rId33"/>
    <p:sldId id="630" r:id="rId34"/>
    <p:sldId id="728" r:id="rId35"/>
    <p:sldId id="542" r:id="rId36"/>
    <p:sldId id="632" r:id="rId37"/>
    <p:sldId id="633" r:id="rId38"/>
    <p:sldId id="634" r:id="rId39"/>
    <p:sldId id="635" r:id="rId40"/>
    <p:sldId id="636" r:id="rId41"/>
    <p:sldId id="637" r:id="rId42"/>
    <p:sldId id="729" r:id="rId43"/>
    <p:sldId id="546" r:id="rId44"/>
    <p:sldId id="547" r:id="rId45"/>
    <p:sldId id="657" r:id="rId46"/>
    <p:sldId id="652" r:id="rId47"/>
    <p:sldId id="653" r:id="rId48"/>
    <p:sldId id="654" r:id="rId49"/>
    <p:sldId id="655" r:id="rId50"/>
    <p:sldId id="730" r:id="rId51"/>
    <p:sldId id="551" r:id="rId52"/>
    <p:sldId id="639" r:id="rId53"/>
    <p:sldId id="640" r:id="rId54"/>
    <p:sldId id="641" r:id="rId55"/>
    <p:sldId id="642" r:id="rId56"/>
    <p:sldId id="643" r:id="rId57"/>
    <p:sldId id="644" r:id="rId58"/>
    <p:sldId id="731" r:id="rId59"/>
    <p:sldId id="555" r:id="rId60"/>
    <p:sldId id="646" r:id="rId61"/>
    <p:sldId id="647" r:id="rId62"/>
    <p:sldId id="648" r:id="rId63"/>
    <p:sldId id="649" r:id="rId64"/>
    <p:sldId id="658" r:id="rId65"/>
    <p:sldId id="650" r:id="rId66"/>
    <p:sldId id="732" r:id="rId67"/>
    <p:sldId id="598" r:id="rId68"/>
    <p:sldId id="659" r:id="rId69"/>
    <p:sldId id="660" r:id="rId70"/>
    <p:sldId id="661" r:id="rId71"/>
    <p:sldId id="662" r:id="rId72"/>
    <p:sldId id="663" r:id="rId73"/>
    <p:sldId id="664" r:id="rId74"/>
    <p:sldId id="733" r:id="rId75"/>
    <p:sldId id="559" r:id="rId76"/>
    <p:sldId id="715" r:id="rId77"/>
    <p:sldId id="716" r:id="rId78"/>
    <p:sldId id="717" r:id="rId79"/>
    <p:sldId id="565" r:id="rId80"/>
    <p:sldId id="703" r:id="rId81"/>
    <p:sldId id="704" r:id="rId82"/>
    <p:sldId id="705" r:id="rId83"/>
    <p:sldId id="706" r:id="rId84"/>
    <p:sldId id="707" r:id="rId85"/>
    <p:sldId id="710" r:id="rId86"/>
    <p:sldId id="708" r:id="rId87"/>
    <p:sldId id="709" r:id="rId88"/>
    <p:sldId id="711" r:id="rId89"/>
    <p:sldId id="712" r:id="rId90"/>
    <p:sldId id="713" r:id="rId91"/>
    <p:sldId id="714" r:id="rId92"/>
    <p:sldId id="734" r:id="rId93"/>
    <p:sldId id="735" r:id="rId94"/>
    <p:sldId id="736" r:id="rId95"/>
    <p:sldId id="737" r:id="rId96"/>
    <p:sldId id="738" r:id="rId97"/>
    <p:sldId id="739" r:id="rId98"/>
    <p:sldId id="740" r:id="rId99"/>
    <p:sldId id="741" r:id="rId100"/>
    <p:sldId id="742" r:id="rId101"/>
    <p:sldId id="743" r:id="rId102"/>
    <p:sldId id="744" r:id="rId103"/>
    <p:sldId id="745" r:id="rId104"/>
    <p:sldId id="746" r:id="rId105"/>
    <p:sldId id="747" r:id="rId106"/>
    <p:sldId id="748" r:id="rId107"/>
    <p:sldId id="749" r:id="rId108"/>
    <p:sldId id="750" r:id="rId109"/>
    <p:sldId id="751" r:id="rId110"/>
    <p:sldId id="752" r:id="rId111"/>
    <p:sldId id="753" r:id="rId112"/>
    <p:sldId id="754" r:id="rId113"/>
    <p:sldId id="755" r:id="rId114"/>
    <p:sldId id="756" r:id="rId115"/>
    <p:sldId id="757" r:id="rId116"/>
    <p:sldId id="758" r:id="rId117"/>
    <p:sldId id="759" r:id="rId118"/>
    <p:sldId id="438" r:id="rId119"/>
    <p:sldId id="571" r:id="rId120"/>
  </p:sldIdLst>
  <p:sldSz cx="9144000" cy="6858000" type="screen4x3"/>
  <p:notesSz cx="6858000" cy="9144000"/>
  <p:defaultTextStyle>
    <a:defPPr>
      <a:defRPr lang="de-DE"/>
    </a:defPPr>
    <a:lvl1pPr marL="0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8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7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>
          <p15:clr>
            <a:srgbClr val="A4A3A4"/>
          </p15:clr>
        </p15:guide>
        <p15:guide id="2" orient="horz" pos="1954">
          <p15:clr>
            <a:srgbClr val="A4A3A4"/>
          </p15:clr>
        </p15:guide>
        <p15:guide id="3" pos="2835">
          <p15:clr>
            <a:srgbClr val="A4A3A4"/>
          </p15:clr>
        </p15:guide>
        <p15:guide id="4" pos="514">
          <p15:clr>
            <a:srgbClr val="A4A3A4"/>
          </p15:clr>
        </p15:guide>
        <p15:guide id="5" pos="2531">
          <p15:clr>
            <a:srgbClr val="A4A3A4"/>
          </p15:clr>
        </p15:guide>
        <p15:guide id="6" pos="2104">
          <p15:clr>
            <a:srgbClr val="A4A3A4"/>
          </p15:clr>
        </p15:guide>
        <p15:guide id="7" pos="5517">
          <p15:clr>
            <a:srgbClr val="A4A3A4"/>
          </p15:clr>
        </p15:guide>
        <p15:guide id="8" pos="5193">
          <p15:clr>
            <a:srgbClr val="A4A3A4"/>
          </p15:clr>
        </p15:guide>
        <p15:guide id="9" pos="3035">
          <p15:clr>
            <a:srgbClr val="A4A3A4"/>
          </p15:clr>
        </p15:guide>
        <p15:guide id="10" pos="3385">
          <p15:clr>
            <a:srgbClr val="A4A3A4"/>
          </p15:clr>
        </p15:guide>
        <p15:guide id="11" pos="241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F4E"/>
    <a:srgbClr val="395266"/>
    <a:srgbClr val="6478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unkle Formatvorlage 2 - Akzent 3/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ittlere Formatvorlage 3 - 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202B0CA-FC54-4496-8BCA-5EF66A818D29}" styleName="Dunkle Formatvorlag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878" autoAdjust="0"/>
  </p:normalViewPr>
  <p:slideViewPr>
    <p:cSldViewPr showGuides="1">
      <p:cViewPr varScale="1">
        <p:scale>
          <a:sx n="105" d="100"/>
          <a:sy n="105" d="100"/>
        </p:scale>
        <p:origin x="1218" y="102"/>
      </p:cViewPr>
      <p:guideLst>
        <p:guide orient="horz" pos="2200"/>
        <p:guide orient="horz" pos="1954"/>
        <p:guide pos="2835"/>
        <p:guide pos="514"/>
        <p:guide pos="2531"/>
        <p:guide pos="2104"/>
        <p:guide pos="5517"/>
        <p:guide pos="5193"/>
        <p:guide pos="3035"/>
        <p:guide pos="3385"/>
        <p:guide pos="2415"/>
      </p:guideLst>
    </p:cSldViewPr>
  </p:slideViewPr>
  <p:outlineViewPr>
    <p:cViewPr>
      <p:scale>
        <a:sx n="33" d="100"/>
        <a:sy n="33" d="100"/>
      </p:scale>
      <p:origin x="0" y="-29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-17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8A22D-4BDC-45F8-88E2-6B7D3585B9EE}" type="datetimeFigureOut">
              <a:rPr lang="de-DE" smtClean="0"/>
              <a:t>11.10.2024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BA9D4-D471-4F64-A1CA-D520F4F83BFC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33234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F64E5-F2C9-4EC3-A727-49129F5ECE03}" type="datetimeFigureOut">
              <a:rPr lang="de-DE" smtClean="0"/>
              <a:pPr/>
              <a:t>11.10.2024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CC738-07E0-4EE3-B194-D757C9C9756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16945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0736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1472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02207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02943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03679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04415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05151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05886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39413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7148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118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8346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 hasCustomPrompt="1"/>
          </p:nvPr>
        </p:nvSpPr>
        <p:spPr>
          <a:xfrm>
            <a:off x="179999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Partners and pioneers in automation.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3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0">
                <a:solidFill>
                  <a:schemeClr val="tx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Worldwide</a:t>
            </a:r>
          </a:p>
        </p:txBody>
      </p:sp>
      <p:sp>
        <p:nvSpPr>
          <p:cNvPr id="16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9" name="Picture 2" descr="D:\Susanne\Jobs\Pepperl &amp; Fuchs\P+F - PPTs\PPT_Unternehmen-Leitfaden_2013\PPT Unternehmen\_eingesetzte Bilder\_VERWENDET\Logo_Titel_RZ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8000"/>
            <a:ext cx="9144000" cy="262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 userDrawn="1"/>
        </p:nvSpPr>
        <p:spPr>
          <a:xfrm>
            <a:off x="107504" y="18864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140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text, picture+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1512000"/>
            <a:ext cx="4320000" cy="2340000"/>
          </a:xfrm>
          <a:ln w="6350">
            <a:solidFill>
              <a:schemeClr val="accent1"/>
            </a:solidFill>
          </a:ln>
        </p:spPr>
        <p:txBody>
          <a:bodyPr lIns="7200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4284000" cy="23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Inhaltsplatzhalter 9"/>
          <p:cNvSpPr>
            <a:spLocks noGrp="1"/>
          </p:cNvSpPr>
          <p:nvPr>
            <p:ph sz="quarter" idx="16"/>
          </p:nvPr>
        </p:nvSpPr>
        <p:spPr>
          <a:xfrm>
            <a:off x="4643512" y="4032000"/>
            <a:ext cx="4320000" cy="2340000"/>
          </a:xfrm>
          <a:ln w="6350">
            <a:solidFill>
              <a:schemeClr val="accent1"/>
            </a:solidFill>
          </a:ln>
        </p:spPr>
        <p:txBody>
          <a:bodyPr lIns="7200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0" name="Inhaltsplatzhalter 8"/>
          <p:cNvSpPr>
            <a:spLocks noGrp="1"/>
          </p:cNvSpPr>
          <p:nvPr>
            <p:ph sz="quarter" idx="17"/>
          </p:nvPr>
        </p:nvSpPr>
        <p:spPr>
          <a:xfrm>
            <a:off x="179512" y="4032000"/>
            <a:ext cx="4284000" cy="23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5694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, product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nhaltsplatzhalter 6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6" y="1925887"/>
            <a:ext cx="9144000" cy="468006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284000" cy="4320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lang="de-DE" dirty="0" smtClean="0"/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lang="de-DE" sz="1400" dirty="0" smtClean="0"/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2088000"/>
            <a:ext cx="4320000" cy="4104000"/>
          </a:xfrm>
          <a:ln w="6350">
            <a:noFill/>
          </a:ln>
        </p:spPr>
        <p:txBody>
          <a:bodyPr vert="horz" lIns="0" tIns="0" rIns="0" bIns="0">
            <a:noAutofit/>
          </a:bodyPr>
          <a:lstStyle>
            <a:lvl1pPr marL="0" indent="0">
              <a:lnSpc>
                <a:spcPct val="130000"/>
              </a:lnSpc>
              <a:buClr>
                <a:schemeClr val="bg2"/>
              </a:buClr>
              <a:buFont typeface="Wingdings" pitchFamily="2" charset="2"/>
              <a:buNone/>
              <a:defRPr lang="de-DE" dirty="0" smtClean="0"/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lang="de-DE" dirty="0" smtClean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4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4644000" y="6192000"/>
            <a:ext cx="4320000" cy="215900"/>
          </a:xfr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None/>
              <a:defRPr lang="de-DE" sz="1200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801472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None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751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 in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316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104000" cy="4320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Inhaltsplatzhalter 9"/>
          <p:cNvSpPr>
            <a:spLocks noGrp="1"/>
          </p:cNvSpPr>
          <p:nvPr>
            <p:ph sz="quarter" idx="15"/>
          </p:nvPr>
        </p:nvSpPr>
        <p:spPr>
          <a:xfrm>
            <a:off x="4824000" y="2088000"/>
            <a:ext cx="4140000" cy="4320000"/>
          </a:xfrm>
        </p:spPr>
        <p:txBody>
          <a:bodyPr vert="horz" lIns="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latin typeface="Arial" pitchFamily="34" charset="0"/>
                <a:cs typeface="Arial" pitchFamily="34" charset="0"/>
              </a:defRPr>
            </a:lvl1pPr>
            <a:lvl2pPr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defRPr sz="1400" b="0"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/>
            </a:lvl3pPr>
            <a:lvl4pPr>
              <a:lnSpc>
                <a:spcPct val="130000"/>
              </a:lnSpc>
              <a:defRPr sz="1400"/>
            </a:lvl4pPr>
            <a:lvl5pPr>
              <a:lnSpc>
                <a:spcPct val="130000"/>
              </a:lnSpc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7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ct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l"/>
            <a:r>
              <a:rPr lang="de-DE"/>
              <a:t>Karsten Reinhardt</a:t>
            </a:r>
            <a:endParaRPr lang="de-DE" dirty="0"/>
          </a:p>
        </p:txBody>
      </p:sp>
      <p:sp>
        <p:nvSpPr>
          <p:cNvPr id="1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9848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two graphical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1512000"/>
            <a:ext cx="4320000" cy="2412000"/>
          </a:xfrm>
          <a:ln w="6350">
            <a:noFill/>
          </a:ln>
        </p:spPr>
        <p:txBody>
          <a:bodyPr vert="horz" lIns="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4320000" cy="2412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16"/>
          </p:nvPr>
        </p:nvSpPr>
        <p:spPr>
          <a:xfrm>
            <a:off x="179388" y="4068000"/>
            <a:ext cx="8785225" cy="2412000"/>
          </a:xfrm>
        </p:spPr>
        <p:txBody>
          <a:bodyPr vert="horz" lIns="36000" tIns="0" rIns="0" bIns="0"/>
          <a:lstStyle>
            <a:lvl1pPr>
              <a:defRPr sz="17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9495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large graphical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2412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Inhaltsplatzhalter 4"/>
          <p:cNvSpPr>
            <a:spLocks noGrp="1"/>
          </p:cNvSpPr>
          <p:nvPr>
            <p:ph sz="quarter" idx="16"/>
          </p:nvPr>
        </p:nvSpPr>
        <p:spPr>
          <a:xfrm>
            <a:off x="179388" y="4068000"/>
            <a:ext cx="8785225" cy="2412000"/>
          </a:xfrm>
        </p:spPr>
        <p:txBody>
          <a:bodyPr vert="horz" lIns="36000" tIns="0" rIns="0" bIns="0"/>
          <a:lstStyle>
            <a:lvl1pPr>
              <a:defRPr sz="17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59039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usanne\Jobs\Pepperl &amp; Fuchs\P+F - Unternehmenspräsentation 2012-11\PPT Leitfaden\_bilder\HG_verlauf2.jpg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11998"/>
            <a:ext cx="8784000" cy="2520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512" y="4140000"/>
            <a:ext cx="8784000" cy="23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>
              <a:lnSpc>
                <a:spcPct val="130000"/>
              </a:lnSpc>
              <a:defRPr sz="1400">
                <a:solidFill>
                  <a:schemeClr val="tx2"/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5"/>
          </p:nvPr>
        </p:nvSpPr>
        <p:spPr>
          <a:xfrm>
            <a:off x="179999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8" name="Bildplatzhalter 6"/>
          <p:cNvSpPr>
            <a:spLocks noGrp="1"/>
          </p:cNvSpPr>
          <p:nvPr>
            <p:ph type="pic" sz="quarter" idx="17"/>
          </p:nvPr>
        </p:nvSpPr>
        <p:spPr>
          <a:xfrm>
            <a:off x="3106800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9" name="Bildplatzhalter 6"/>
          <p:cNvSpPr>
            <a:spLocks noGrp="1"/>
          </p:cNvSpPr>
          <p:nvPr>
            <p:ph type="pic" sz="quarter" idx="18"/>
          </p:nvPr>
        </p:nvSpPr>
        <p:spPr>
          <a:xfrm>
            <a:off x="6037200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0" name="Textplatzhalter 15"/>
          <p:cNvSpPr>
            <a:spLocks noGrp="1"/>
          </p:cNvSpPr>
          <p:nvPr>
            <p:ph type="body" sz="quarter" idx="21"/>
          </p:nvPr>
        </p:nvSpPr>
        <p:spPr>
          <a:xfrm>
            <a:off x="179999" y="367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6758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6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2" name="Bildplatzhalter 6"/>
          <p:cNvSpPr>
            <a:spLocks noGrp="1"/>
          </p:cNvSpPr>
          <p:nvPr>
            <p:ph type="pic" sz="quarter" idx="22"/>
          </p:nvPr>
        </p:nvSpPr>
        <p:spPr>
          <a:xfrm>
            <a:off x="179999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Bildplatzhalter 6"/>
          <p:cNvSpPr>
            <a:spLocks noGrp="1"/>
          </p:cNvSpPr>
          <p:nvPr>
            <p:ph type="pic" sz="quarter" idx="17"/>
          </p:nvPr>
        </p:nvSpPr>
        <p:spPr>
          <a:xfrm>
            <a:off x="3106800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4" name="Bildplatzhalter 6"/>
          <p:cNvSpPr>
            <a:spLocks noGrp="1"/>
          </p:cNvSpPr>
          <p:nvPr>
            <p:ph type="pic" sz="quarter" idx="18"/>
          </p:nvPr>
        </p:nvSpPr>
        <p:spPr>
          <a:xfrm>
            <a:off x="6037200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5" name="Textplatzhalter 15"/>
          <p:cNvSpPr>
            <a:spLocks noGrp="1"/>
          </p:cNvSpPr>
          <p:nvPr>
            <p:ph type="body" sz="quarter" idx="23"/>
          </p:nvPr>
        </p:nvSpPr>
        <p:spPr>
          <a:xfrm>
            <a:off x="179999" y="349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  <p:sp>
        <p:nvSpPr>
          <p:cNvPr id="26" name="Bildplatzhalter 6"/>
          <p:cNvSpPr>
            <a:spLocks noGrp="1"/>
          </p:cNvSpPr>
          <p:nvPr>
            <p:ph type="pic" sz="quarter" idx="24"/>
          </p:nvPr>
        </p:nvSpPr>
        <p:spPr>
          <a:xfrm>
            <a:off x="179512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7" name="Bildplatzhalter 6"/>
          <p:cNvSpPr>
            <a:spLocks noGrp="1"/>
          </p:cNvSpPr>
          <p:nvPr>
            <p:ph type="pic" sz="quarter" idx="25"/>
          </p:nvPr>
        </p:nvSpPr>
        <p:spPr>
          <a:xfrm>
            <a:off x="3106313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8" name="Bildplatzhalter 6"/>
          <p:cNvSpPr>
            <a:spLocks noGrp="1"/>
          </p:cNvSpPr>
          <p:nvPr>
            <p:ph type="pic" sz="quarter" idx="26"/>
          </p:nvPr>
        </p:nvSpPr>
        <p:spPr>
          <a:xfrm>
            <a:off x="6036713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9" name="Textplatzhalter 15"/>
          <p:cNvSpPr>
            <a:spLocks noGrp="1"/>
          </p:cNvSpPr>
          <p:nvPr>
            <p:ph type="body" sz="quarter" idx="27"/>
          </p:nvPr>
        </p:nvSpPr>
        <p:spPr>
          <a:xfrm>
            <a:off x="179512" y="583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7001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8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179999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8" name="Bildplatzhalter 6"/>
          <p:cNvSpPr>
            <a:spLocks noGrp="1"/>
          </p:cNvSpPr>
          <p:nvPr>
            <p:ph type="pic" sz="quarter" idx="14"/>
          </p:nvPr>
        </p:nvSpPr>
        <p:spPr>
          <a:xfrm>
            <a:off x="2376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9" name="Bildplatzhalter 6"/>
          <p:cNvSpPr>
            <a:spLocks noGrp="1"/>
          </p:cNvSpPr>
          <p:nvPr>
            <p:ph type="pic" sz="quarter" idx="15"/>
          </p:nvPr>
        </p:nvSpPr>
        <p:spPr>
          <a:xfrm>
            <a:off x="4572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6"/>
          </p:nvPr>
        </p:nvSpPr>
        <p:spPr>
          <a:xfrm>
            <a:off x="6768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Bildplatzhalter 6"/>
          <p:cNvSpPr>
            <a:spLocks noGrp="1"/>
          </p:cNvSpPr>
          <p:nvPr>
            <p:ph type="pic" sz="quarter" idx="17"/>
          </p:nvPr>
        </p:nvSpPr>
        <p:spPr>
          <a:xfrm>
            <a:off x="179512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2" name="Bildplatzhalter 6"/>
          <p:cNvSpPr>
            <a:spLocks noGrp="1"/>
          </p:cNvSpPr>
          <p:nvPr>
            <p:ph type="pic" sz="quarter" idx="18"/>
          </p:nvPr>
        </p:nvSpPr>
        <p:spPr>
          <a:xfrm>
            <a:off x="2375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3" name="Bildplatzhalter 6"/>
          <p:cNvSpPr>
            <a:spLocks noGrp="1"/>
          </p:cNvSpPr>
          <p:nvPr>
            <p:ph type="pic" sz="quarter" idx="19"/>
          </p:nvPr>
        </p:nvSpPr>
        <p:spPr>
          <a:xfrm>
            <a:off x="4571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20"/>
          </p:nvPr>
        </p:nvSpPr>
        <p:spPr>
          <a:xfrm>
            <a:off x="6767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179999" y="349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4" spcCol="216000" anchor="ctr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 Textmasterformat bearbeiten Textmasterformat bearbeiten Textmasterformat bearbeiten </a:t>
            </a:r>
          </a:p>
        </p:txBody>
      </p:sp>
      <p:sp>
        <p:nvSpPr>
          <p:cNvPr id="19" name="Textplatzhalt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179512" y="583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4" spcCol="216000" anchor="ctr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 Textmasterformat bearbeiten Textmasterformat bearbeiten Textmasterformat bearbeiten </a:t>
            </a:r>
          </a:p>
        </p:txBody>
      </p:sp>
    </p:spTree>
    <p:extLst>
      <p:ext uri="{BB962C8B-B14F-4D97-AF65-F5344CB8AC3E}">
        <p14:creationId xmlns:p14="http://schemas.microsoft.com/office/powerpoint/2010/main" val="225033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Chapter (building M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180000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3200" b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1">
                <a:solidFill>
                  <a:schemeClr val="bg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6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026" name="Picture 2" descr="D:\Susanne\Jobs\Pepperl &amp; Fuchs\P+F - PPTs\PPT_Unternehmen-Leitfaden_2013\_eingesetzte Bilder\_VERWENDET\_PPT-Neubau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8000"/>
            <a:ext cx="9144000" cy="262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12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Chapter (blan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180000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sz="quarter" idx="10"/>
          </p:nvPr>
        </p:nvSpPr>
        <p:spPr>
          <a:xfrm>
            <a:off x="0" y="828000"/>
            <a:ext cx="9146715" cy="26280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3200" b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1">
                <a:solidFill>
                  <a:schemeClr val="bg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150783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486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342900" indent="-34290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7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66719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norama pictur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Bildplatzhalter 2"/>
          <p:cNvSpPr>
            <a:spLocks noGrp="1"/>
          </p:cNvSpPr>
          <p:nvPr>
            <p:ph type="pic" sz="quarter" idx="10"/>
          </p:nvPr>
        </p:nvSpPr>
        <p:spPr>
          <a:xfrm>
            <a:off x="180000" y="1512000"/>
            <a:ext cx="8784000" cy="25200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12" name="Textplatzhalter 7"/>
          <p:cNvSpPr>
            <a:spLocks noGrp="1"/>
          </p:cNvSpPr>
          <p:nvPr>
            <p:ph type="body" sz="quarter" idx="14"/>
          </p:nvPr>
        </p:nvSpPr>
        <p:spPr>
          <a:xfrm>
            <a:off x="179512" y="4140000"/>
            <a:ext cx="8784000" cy="2232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04004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 or graphical elem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8784000" cy="4356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2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5596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sm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8784000" cy="4356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2017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or graphical elem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4968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9474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, picture+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2160000"/>
            <a:ext cx="4320000" cy="3780000"/>
          </a:xfrm>
          <a:ln w="635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284000" cy="432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4644000" y="6012000"/>
            <a:ext cx="4320000" cy="396000"/>
          </a:xfr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200" i="1"/>
            </a:lvl1pPr>
          </a:lstStyle>
          <a:p>
            <a:pPr lvl="0"/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0210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0"/>
            <a:ext cx="9144000" cy="653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>
            <a:noAutofit/>
          </a:bodyPr>
          <a:lstStyle/>
          <a:p>
            <a:pPr algn="ctr">
              <a:lnSpc>
                <a:spcPct val="110000"/>
              </a:lnSpc>
            </a:pPr>
            <a:endParaRPr lang="de-DE" sz="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180000" y="1494000"/>
            <a:ext cx="8784000" cy="4525963"/>
          </a:xfrm>
          <a:prstGeom prst="rect">
            <a:avLst/>
          </a:prstGeom>
        </p:spPr>
        <p:txBody>
          <a:bodyPr vert="horz" lIns="3600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Rechteck 10"/>
          <p:cNvSpPr/>
          <p:nvPr userDrawn="1"/>
        </p:nvSpPr>
        <p:spPr>
          <a:xfrm>
            <a:off x="0" y="6606000"/>
            <a:ext cx="9144000" cy="252000"/>
          </a:xfrm>
          <a:prstGeom prst="rect">
            <a:avLst/>
          </a:prstGeom>
          <a:solidFill>
            <a:srgbClr val="647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>
            <a:noAutofit/>
          </a:bodyPr>
          <a:lstStyle/>
          <a:p>
            <a:pPr algn="ctr">
              <a:lnSpc>
                <a:spcPct val="110000"/>
              </a:lnSpc>
            </a:pPr>
            <a:endParaRPr lang="de-DE" sz="900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5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6" name="Rechteck 15"/>
          <p:cNvSpPr/>
          <p:nvPr userDrawn="1"/>
        </p:nvSpPr>
        <p:spPr>
          <a:xfrm>
            <a:off x="6804248" y="6639850"/>
            <a:ext cx="1126912" cy="13542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>
              <a:lnSpc>
                <a:spcPct val="110000"/>
              </a:lnSpc>
            </a:pPr>
            <a:r>
              <a:rPr lang="de-DE" sz="1200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www.pepperl-fuchs.com </a:t>
            </a:r>
          </a:p>
        </p:txBody>
      </p:sp>
      <p:pic>
        <p:nvPicPr>
          <p:cNvPr id="10" name="Picture 2" descr="D:\Susanne\Jobs\Pepperl &amp; Fuchs\P+F - PPTs\P+F-Logo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00" y="261214"/>
            <a:ext cx="2286000" cy="28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891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80" r:id="rId4"/>
    <p:sldLayoutId id="2147483674" r:id="rId5"/>
    <p:sldLayoutId id="2147483658" r:id="rId6"/>
    <p:sldLayoutId id="2147483672" r:id="rId7"/>
    <p:sldLayoutId id="2147483673" r:id="rId8"/>
    <p:sldLayoutId id="2147483666" r:id="rId9"/>
    <p:sldLayoutId id="2147483679" r:id="rId10"/>
    <p:sldLayoutId id="2147483668" r:id="rId11"/>
    <p:sldLayoutId id="2147483661" r:id="rId12"/>
    <p:sldLayoutId id="2147483671" r:id="rId13"/>
    <p:sldLayoutId id="2147483667" r:id="rId14"/>
    <p:sldLayoutId id="2147483678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ctr" defTabSz="801472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0552" indent="-300552" algn="l" defTabSz="801472" rtl="0" eaLnBrk="1" latinLnBrk="0" hangingPunct="1">
        <a:lnSpc>
          <a:spcPct val="130000"/>
        </a:lnSpc>
        <a:spcBef>
          <a:spcPts val="0"/>
        </a:spcBef>
        <a:buClr>
          <a:schemeClr val="bg2"/>
        </a:buClr>
        <a:buFont typeface="Wingdings" pitchFamily="2" charset="2"/>
        <a:buChar char="§"/>
        <a:defRPr sz="1700" kern="1200">
          <a:solidFill>
            <a:schemeClr val="tx2"/>
          </a:solidFill>
          <a:latin typeface="+mn-lt"/>
          <a:ea typeface="+mn-ea"/>
          <a:cs typeface="+mn-cs"/>
        </a:defRPr>
      </a:lvl1pPr>
      <a:lvl2pPr marL="541338" indent="-274638" algn="l" defTabSz="801472" rtl="0" eaLnBrk="1" latinLnBrk="0" hangingPunct="1">
        <a:lnSpc>
          <a:spcPct val="130000"/>
        </a:lnSpc>
        <a:spcBef>
          <a:spcPts val="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2pPr>
      <a:lvl3pPr marL="8080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0747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3414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204047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04783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05519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06254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4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4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4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Relationship Id="rId5" Type="http://schemas.openxmlformats.org/officeDocument/2006/relationships/slide" Target="slide5.xml"/><Relationship Id="rId4" Type="http://schemas.openxmlformats.org/officeDocument/2006/relationships/image" Target="../media/image26.jp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0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2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hyperlink" Target="mailto:kreinhardt@de.pepperl-fuchs.co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g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3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slide" Target="slide35.xml"/><Relationship Id="rId18" Type="http://schemas.openxmlformats.org/officeDocument/2006/relationships/slide" Target="slide75.xml"/><Relationship Id="rId26" Type="http://schemas.openxmlformats.org/officeDocument/2006/relationships/slide" Target="slide101.xml"/><Relationship Id="rId39" Type="http://schemas.openxmlformats.org/officeDocument/2006/relationships/slide" Target="slide114.xml"/><Relationship Id="rId21" Type="http://schemas.openxmlformats.org/officeDocument/2006/relationships/slide" Target="slide92.xml"/><Relationship Id="rId34" Type="http://schemas.openxmlformats.org/officeDocument/2006/relationships/slide" Target="slide109.xml"/><Relationship Id="rId42" Type="http://schemas.openxmlformats.org/officeDocument/2006/relationships/slide" Target="slide117.xml"/><Relationship Id="rId7" Type="http://schemas.openxmlformats.org/officeDocument/2006/relationships/slide" Target="slide20.xml"/><Relationship Id="rId2" Type="http://schemas.openxmlformats.org/officeDocument/2006/relationships/slide" Target="slide6.xml"/><Relationship Id="rId16" Type="http://schemas.openxmlformats.org/officeDocument/2006/relationships/slide" Target="slide59.xml"/><Relationship Id="rId20" Type="http://schemas.openxmlformats.org/officeDocument/2006/relationships/slide" Target="slide86.xml"/><Relationship Id="rId29" Type="http://schemas.openxmlformats.org/officeDocument/2006/relationships/slide" Target="slide104.xml"/><Relationship Id="rId41" Type="http://schemas.openxmlformats.org/officeDocument/2006/relationships/slide" Target="slide116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3.xml"/><Relationship Id="rId11" Type="http://schemas.openxmlformats.org/officeDocument/2006/relationships/slide" Target="slide21.xml"/><Relationship Id="rId24" Type="http://schemas.openxmlformats.org/officeDocument/2006/relationships/slide" Target="slide99.xml"/><Relationship Id="rId32" Type="http://schemas.openxmlformats.org/officeDocument/2006/relationships/slide" Target="slide107.xml"/><Relationship Id="rId37" Type="http://schemas.openxmlformats.org/officeDocument/2006/relationships/slide" Target="slide112.xml"/><Relationship Id="rId40" Type="http://schemas.openxmlformats.org/officeDocument/2006/relationships/slide" Target="slide115.xml"/><Relationship Id="rId5" Type="http://schemas.openxmlformats.org/officeDocument/2006/relationships/slide" Target="slide12.xml"/><Relationship Id="rId15" Type="http://schemas.openxmlformats.org/officeDocument/2006/relationships/slide" Target="slide51.xml"/><Relationship Id="rId23" Type="http://schemas.openxmlformats.org/officeDocument/2006/relationships/slide" Target="slide98.xml"/><Relationship Id="rId28" Type="http://schemas.openxmlformats.org/officeDocument/2006/relationships/slide" Target="slide103.xml"/><Relationship Id="rId36" Type="http://schemas.openxmlformats.org/officeDocument/2006/relationships/slide" Target="slide111.xml"/><Relationship Id="rId10" Type="http://schemas.openxmlformats.org/officeDocument/2006/relationships/slide" Target="slide19.xml"/><Relationship Id="rId19" Type="http://schemas.openxmlformats.org/officeDocument/2006/relationships/slide" Target="slide79.xml"/><Relationship Id="rId31" Type="http://schemas.openxmlformats.org/officeDocument/2006/relationships/slide" Target="slide106.xml"/><Relationship Id="rId4" Type="http://schemas.openxmlformats.org/officeDocument/2006/relationships/slide" Target="slide9.xml"/><Relationship Id="rId9" Type="http://schemas.openxmlformats.org/officeDocument/2006/relationships/slide" Target="slide18.xml"/><Relationship Id="rId14" Type="http://schemas.openxmlformats.org/officeDocument/2006/relationships/slide" Target="slide43.xml"/><Relationship Id="rId22" Type="http://schemas.openxmlformats.org/officeDocument/2006/relationships/slide" Target="slide96.xml"/><Relationship Id="rId27" Type="http://schemas.openxmlformats.org/officeDocument/2006/relationships/slide" Target="slide102.xml"/><Relationship Id="rId30" Type="http://schemas.openxmlformats.org/officeDocument/2006/relationships/slide" Target="slide105.xml"/><Relationship Id="rId35" Type="http://schemas.openxmlformats.org/officeDocument/2006/relationships/slide" Target="slide110.xml"/><Relationship Id="rId8" Type="http://schemas.openxmlformats.org/officeDocument/2006/relationships/slide" Target="slide14.xml"/><Relationship Id="rId3" Type="http://schemas.openxmlformats.org/officeDocument/2006/relationships/slide" Target="slide7.xml"/><Relationship Id="rId12" Type="http://schemas.openxmlformats.org/officeDocument/2006/relationships/slide" Target="slide27.xml"/><Relationship Id="rId17" Type="http://schemas.openxmlformats.org/officeDocument/2006/relationships/slide" Target="slide67.xml"/><Relationship Id="rId25" Type="http://schemas.openxmlformats.org/officeDocument/2006/relationships/slide" Target="slide100.xml"/><Relationship Id="rId33" Type="http://schemas.openxmlformats.org/officeDocument/2006/relationships/slide" Target="slide108.xml"/><Relationship Id="rId38" Type="http://schemas.openxmlformats.org/officeDocument/2006/relationships/slide" Target="slide11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1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0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Relationship Id="rId6" Type="http://schemas.openxmlformats.org/officeDocument/2006/relationships/slide" Target="slide5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0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5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91440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5140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Änderung EtherCAT Telegrammlänge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ESC Zugriff </a:t>
            </a:r>
            <a:r>
              <a:rPr lang="de-DE" sz="1400" b="0" dirty="0">
                <a:sym typeface="Wingdings" panose="05000000000000000000" pitchFamily="2" charset="2"/>
              </a:rPr>
              <a:t> EEPROM  Smart View  Schreibe EEPROM  neue Modulgröße auswählen</a:t>
            </a:r>
            <a:endParaRPr lang="de-DE" sz="1400" b="0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AE36CE76-957C-4309-875C-A8CDDB249538}"/>
              </a:ext>
            </a:extLst>
          </p:cNvPr>
          <p:cNvCxnSpPr>
            <a:cxnSpLocks/>
          </p:cNvCxnSpPr>
          <p:nvPr/>
        </p:nvCxnSpPr>
        <p:spPr>
          <a:xfrm>
            <a:off x="107504" y="4389812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570F1826-1617-459A-9DA7-1B04AAECD768}"/>
              </a:ext>
            </a:extLst>
          </p:cNvPr>
          <p:cNvCxnSpPr>
            <a:cxnSpLocks/>
          </p:cNvCxnSpPr>
          <p:nvPr/>
        </p:nvCxnSpPr>
        <p:spPr>
          <a:xfrm flipH="1" flipV="1">
            <a:off x="1619672" y="5670462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AE998655-63A4-4C13-BD31-715F401886B7}"/>
              </a:ext>
            </a:extLst>
          </p:cNvPr>
          <p:cNvCxnSpPr>
            <a:cxnSpLocks/>
          </p:cNvCxnSpPr>
          <p:nvPr/>
        </p:nvCxnSpPr>
        <p:spPr>
          <a:xfrm>
            <a:off x="2898000" y="6037234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hteck 14">
            <a:extLst>
              <a:ext uri="{FF2B5EF4-FFF2-40B4-BE49-F238E27FC236}">
                <a16:creationId xmlns:a16="http://schemas.microsoft.com/office/drawing/2014/main" id="{BCD9DEEF-30F7-4927-928A-814CDD26D737}"/>
              </a:ext>
            </a:extLst>
          </p:cNvPr>
          <p:cNvSpPr/>
          <p:nvPr/>
        </p:nvSpPr>
        <p:spPr>
          <a:xfrm>
            <a:off x="6876256" y="3573015"/>
            <a:ext cx="1576120" cy="2589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EF99FFF-F5FC-48D8-901A-479A64C6E8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083025"/>
            <a:ext cx="4455033" cy="345075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8A95451E-B419-471E-A97E-024E28FB8B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083025"/>
            <a:ext cx="4464496" cy="3450753"/>
          </a:xfrm>
          <a:prstGeom prst="rect">
            <a:avLst/>
          </a:prstGeom>
        </p:spPr>
      </p:pic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C8D3A7F9-1152-4A4C-A87F-79E8F61E17C1}"/>
              </a:ext>
            </a:extLst>
          </p:cNvPr>
          <p:cNvCxnSpPr>
            <a:cxnSpLocks/>
          </p:cNvCxnSpPr>
          <p:nvPr/>
        </p:nvCxnSpPr>
        <p:spPr>
          <a:xfrm>
            <a:off x="236785" y="3953022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7264C0FE-D8F7-4DF1-9951-9D699CF098E0}"/>
              </a:ext>
            </a:extLst>
          </p:cNvPr>
          <p:cNvCxnSpPr>
            <a:cxnSpLocks/>
          </p:cNvCxnSpPr>
          <p:nvPr/>
        </p:nvCxnSpPr>
        <p:spPr>
          <a:xfrm>
            <a:off x="708766" y="5764864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CF1A5902-8EE9-4E41-A9AE-F62265702038}"/>
              </a:ext>
            </a:extLst>
          </p:cNvPr>
          <p:cNvSpPr/>
          <p:nvPr/>
        </p:nvSpPr>
        <p:spPr>
          <a:xfrm>
            <a:off x="4691818" y="3573015"/>
            <a:ext cx="1600318" cy="7673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C890616C-A8EC-44E5-B62A-C1259F734A88}"/>
              </a:ext>
            </a:extLst>
          </p:cNvPr>
          <p:cNvCxnSpPr>
            <a:cxnSpLocks/>
          </p:cNvCxnSpPr>
          <p:nvPr/>
        </p:nvCxnSpPr>
        <p:spPr>
          <a:xfrm>
            <a:off x="8201869" y="3206501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960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E5 – Enhanced status 5 (tag lost smoothing):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Defines the number of unsuccessful read/write attempts on the air interface until a status 5 </a:t>
            </a:r>
          </a:p>
          <a:p>
            <a:pPr marL="0" indent="0">
              <a:buNone/>
            </a:pPr>
            <a:r>
              <a:rPr lang="en-US" sz="1100" b="0" dirty="0"/>
              <a:t>	message “tag leaves detection zone” is generated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16#05 (5 reading attempts)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Value range: 16#00….16#0A (10dec)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E5 to 16#05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16#45 ‘E’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16#35 ‘5’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16#05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E5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16#45 ‘E’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16#35 ‘5’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404A788-D5A7-4D44-97E0-4A1257CCC0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068960"/>
            <a:ext cx="6374712" cy="345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08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2E10295-7AB0-4294-9DC9-0FCB634F6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645024"/>
            <a:ext cx="7595375" cy="290631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NT – Number of tags to find: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Sets the number of data carriers identified during the execution of a Single command before </a:t>
            </a:r>
          </a:p>
          <a:p>
            <a:pPr marL="0" indent="0">
              <a:buNone/>
            </a:pPr>
            <a:r>
              <a:rPr lang="en-US" sz="1100" b="0" dirty="0"/>
              <a:t>	the command is automatically aborted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valid if the </a:t>
            </a:r>
            <a:r>
              <a:rPr lang="en-US" sz="1100" b="0" dirty="0" err="1"/>
              <a:t>MultiFrame</a:t>
            </a:r>
            <a:r>
              <a:rPr lang="en-US" sz="1100" b="0" dirty="0"/>
              <a:t> protocol is activated; no relevance for </a:t>
            </a:r>
            <a:r>
              <a:rPr lang="en-US" sz="1100" b="0" dirty="0" err="1"/>
              <a:t>SingleFrame</a:t>
            </a:r>
            <a:r>
              <a:rPr lang="en-US" sz="1100" b="0" dirty="0"/>
              <a:t>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16#FF (no stop of the command)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Value range: 16#01….16#14; 16#FF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NT to 16#FF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16#4E ‘N’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16#05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NT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16#4E ‘N’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206456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QV – Protocol Mode: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Defines the communication protocol of the IQH3-FP-V1 RFID device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 err="1"/>
              <a:t>SingleFrame</a:t>
            </a:r>
            <a:r>
              <a:rPr lang="en-US" sz="1100" b="0" dirty="0"/>
              <a:t> (S; 16#53; default) is the compatible protocol for the existing </a:t>
            </a:r>
          </a:p>
          <a:p>
            <a:pPr marL="0" indent="0">
              <a:buNone/>
            </a:pPr>
            <a:r>
              <a:rPr lang="en-US" sz="1100" b="0" dirty="0"/>
              <a:t>	system IQ (IQH1-…-V1)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 err="1"/>
              <a:t>MultiFrame</a:t>
            </a:r>
            <a:r>
              <a:rPr lang="en-US" sz="1100" b="0" dirty="0"/>
              <a:t> (M; 16#4D) allows the access to several tags inside the detection zone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Function block is designed for </a:t>
            </a:r>
            <a:r>
              <a:rPr lang="en-US" sz="1100" b="0" dirty="0" err="1"/>
              <a:t>SingleFrame</a:t>
            </a:r>
            <a:r>
              <a:rPr lang="en-US" sz="1100" b="0" dirty="0"/>
              <a:t>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A switch to </a:t>
            </a:r>
            <a:r>
              <a:rPr lang="en-US" sz="1100" b="0" dirty="0" err="1"/>
              <a:t>MultiFrame</a:t>
            </a:r>
            <a:r>
              <a:rPr lang="en-US" sz="1100" b="0" dirty="0"/>
              <a:t> protocol require another function block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Do not change the parameter configuration; use default setting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QV to “S”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16#51 ‘Q’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16#56 ‘V’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16#53 ‘Q’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QV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16#51 ‘Q’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16#56 ‘V’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5138C432-6E31-48FF-B3D5-360B2A637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547264"/>
            <a:ext cx="6301323" cy="2995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84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5982B61D-7666-4568-9670-E1453B28F3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789040"/>
            <a:ext cx="6439798" cy="273591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QW – Definition of used slots: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Defines the used time slots on the air interface which are used for the tag communication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relevant for application with several tags inside the detection zone</a:t>
            </a:r>
          </a:p>
          <a:p>
            <a:pPr marL="0" indent="0">
              <a:buNone/>
            </a:pPr>
            <a:r>
              <a:rPr lang="en-US" sz="1100" b="0" dirty="0"/>
              <a:t>	at the same time (</a:t>
            </a:r>
            <a:r>
              <a:rPr lang="en-US" sz="1100" b="0" dirty="0" err="1"/>
              <a:t>MultiFrame</a:t>
            </a:r>
            <a:r>
              <a:rPr lang="en-US" sz="1100" b="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0 (16#00) = single tag; 1 (16#01) = dual tag; 2 (16#02) = multi tag; </a:t>
            </a:r>
          </a:p>
          <a:p>
            <a:pPr marL="0" indent="0">
              <a:buNone/>
            </a:pPr>
            <a:r>
              <a:rPr lang="en-US" sz="1100" b="0" dirty="0"/>
              <a:t>	3 (16#03) = very many tag; 4 (16#04) = very </a:t>
            </a:r>
            <a:r>
              <a:rPr lang="en-US" sz="1100" b="0" dirty="0" err="1"/>
              <a:t>very</a:t>
            </a:r>
            <a:r>
              <a:rPr lang="en-US" sz="1100" b="0" dirty="0"/>
              <a:t> many tags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0…4 (16#00….16#04)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0 (16#00)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Do not change parameter; use default setting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QW to 16#00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16#51 ‘Q’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16#57 ‘W’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QW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16#51 ‘Q’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16#57 ‘W’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293743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0C1BB9C5-2D8D-4C5F-BB1B-B8D2EB649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88" y="3861048"/>
            <a:ext cx="6446398" cy="269145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TA – Tries allowed: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Defines the number of the allowed read and write attempts for the access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By increasing the parameter value you achieve a more reliable reading and </a:t>
            </a:r>
          </a:p>
          <a:p>
            <a:pPr marL="0" indent="0">
              <a:buNone/>
            </a:pPr>
            <a:r>
              <a:rPr lang="en-US" sz="1100" b="0" dirty="0"/>
              <a:t>	writing process but the response time of the system increase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1…10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2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TA to 16#02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16#41 ‘A’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16#02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TA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16#41 ‘A’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414365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E116367-1328-4F78-B546-727DF2F30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861048"/>
            <a:ext cx="6340027" cy="269145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PT – Power transmit (output power):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Set the output power of the system and influence the detection range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Min = 1 (16#0001); Eco = 2 (16#0002); Normal = 3 (16#0003); Power = 4 (16#0004)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1…4 (16#0001….16#0004)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4 (16#0004)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PT to 16#0004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16#50 ‘P’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16#02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Byte[9]  16#04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511464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PT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16#50 ‘P’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228491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E0351983-8AA9-4BE9-8D09-2B67781611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14"/>
          <a:stretch/>
        </p:blipFill>
        <p:spPr>
          <a:xfrm>
            <a:off x="98408" y="3861048"/>
            <a:ext cx="6241547" cy="269145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DR – Data rate for read: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Set the data rate (transmission rate) for the read access of ISO15693-2 X2 tags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Valid for IQC21/33/34/37/39/50 tags for the read access of more than 2 data blocks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Increase the reading speed but also the susceptibility to interferences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0 (16#00)…1 (16#01);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0 = normal; 1 = fast read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0 (16#00)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DR to 16#00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16#44 ‘D’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16#52 ‘R’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57576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DR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16#44 ‘D’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16#52 ‘R’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307029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TI – Tag ID filtering on UID: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Set the first part of the UID for filtering on 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Possible to define a specific UID or a leading part of the UID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Configuration of the length of the UID necessary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TI to 16#00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16#49 ‘I’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57576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TI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16#49 ‘I’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D3414CA-BFF2-41DA-989F-92049CC1E0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212976"/>
            <a:ext cx="6346862" cy="332236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F52E504B-1540-4D38-9FD6-0FABC851D830}"/>
              </a:ext>
            </a:extLst>
          </p:cNvPr>
          <p:cNvSpPr txBox="1"/>
          <p:nvPr/>
        </p:nvSpPr>
        <p:spPr>
          <a:xfrm>
            <a:off x="6481322" y="5046714"/>
            <a:ext cx="2555174" cy="147732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Structure parameter TI</a:t>
            </a:r>
          </a:p>
          <a:p>
            <a:r>
              <a:rPr lang="en-US" sz="1000" dirty="0"/>
              <a:t>TI[0] </a:t>
            </a:r>
            <a:r>
              <a:rPr lang="en-US" sz="1000" dirty="0">
                <a:sym typeface="Wingdings" panose="05000000000000000000" pitchFamily="2" charset="2"/>
              </a:rPr>
              <a:t> Length parameter high Byte</a:t>
            </a:r>
          </a:p>
          <a:p>
            <a:r>
              <a:rPr lang="en-US" sz="1000" dirty="0"/>
              <a:t>TI[1] </a:t>
            </a:r>
            <a:r>
              <a:rPr lang="en-US" sz="1000" dirty="0">
                <a:sym typeface="Wingdings" panose="05000000000000000000" pitchFamily="2" charset="2"/>
              </a:rPr>
              <a:t> Length parameter high Byte</a:t>
            </a:r>
          </a:p>
          <a:p>
            <a:r>
              <a:rPr lang="en-US" sz="1000" dirty="0"/>
              <a:t>TI[2] </a:t>
            </a:r>
            <a:r>
              <a:rPr lang="en-US" sz="1000" dirty="0">
                <a:sym typeface="Wingdings" panose="05000000000000000000" pitchFamily="2" charset="2"/>
              </a:rPr>
              <a:t> UID Byte 1 (16#E0)</a:t>
            </a:r>
          </a:p>
          <a:p>
            <a:r>
              <a:rPr lang="en-US" sz="1000" dirty="0"/>
              <a:t>TI[3] </a:t>
            </a:r>
            <a:r>
              <a:rPr lang="en-US" sz="1000" dirty="0">
                <a:sym typeface="Wingdings" panose="05000000000000000000" pitchFamily="2" charset="2"/>
              </a:rPr>
              <a:t> UID Byte 2 (16#xx)</a:t>
            </a:r>
          </a:p>
          <a:p>
            <a:r>
              <a:rPr lang="en-US" sz="1000" dirty="0"/>
              <a:t>TI[4] </a:t>
            </a:r>
            <a:r>
              <a:rPr lang="en-US" sz="1000" dirty="0">
                <a:sym typeface="Wingdings" panose="05000000000000000000" pitchFamily="2" charset="2"/>
              </a:rPr>
              <a:t> UID Byte 3 (16#xx)</a:t>
            </a:r>
          </a:p>
          <a:p>
            <a:r>
              <a:rPr lang="en-US" sz="1000" dirty="0"/>
              <a:t>TI[5] </a:t>
            </a:r>
            <a:r>
              <a:rPr lang="en-US" sz="1000" dirty="0">
                <a:sym typeface="Wingdings" panose="05000000000000000000" pitchFamily="2" charset="2"/>
              </a:rPr>
              <a:t> UID Byte 4 (16#xx)</a:t>
            </a:r>
          </a:p>
          <a:p>
            <a:r>
              <a:rPr lang="en-US" sz="1000" dirty="0"/>
              <a:t>TI[6] </a:t>
            </a:r>
            <a:r>
              <a:rPr lang="en-US" sz="1000" dirty="0">
                <a:sym typeface="Wingdings" panose="05000000000000000000" pitchFamily="2" charset="2"/>
              </a:rPr>
              <a:t> UID Byte 5 (16#xx)</a:t>
            </a:r>
          </a:p>
          <a:p>
            <a:r>
              <a:rPr lang="en-US" sz="1000" dirty="0"/>
              <a:t>TI[7] </a:t>
            </a:r>
            <a:r>
              <a:rPr lang="en-US" sz="1000" dirty="0">
                <a:sym typeface="Wingdings" panose="05000000000000000000" pitchFamily="2" charset="2"/>
              </a:rPr>
              <a:t> UID Byte 6 (16#xx)</a:t>
            </a:r>
          </a:p>
        </p:txBody>
      </p:sp>
    </p:spTree>
    <p:extLst>
      <p:ext uri="{BB962C8B-B14F-4D97-AF65-F5344CB8AC3E}">
        <p14:creationId xmlns:p14="http://schemas.microsoft.com/office/powerpoint/2010/main" val="361067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TO – Over temperature handling: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 the behavior of the system if there is an overtemperature situation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0…2 (0 = Switched off; 1 = reduce power; 2 = reduce duty cycle)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0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TO </a:t>
            </a:r>
            <a:r>
              <a:rPr lang="en-US" sz="1000" dirty="0" err="1"/>
              <a:t>to</a:t>
            </a:r>
            <a:r>
              <a:rPr lang="en-US" sz="1000" dirty="0"/>
              <a:t> 16#00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16#4F ‘O’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57576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TO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16#4F ‘O’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80D97C2-D538-4BC5-82DC-E4BBEFF106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357576"/>
            <a:ext cx="6299942" cy="319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49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CT – Tag Type: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actual configured Tag Type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read access implemented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Tag Type is configured by the command “Change Tag”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20…50 (dec)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20 (auto detect)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CT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16#43 ‘C’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114DB66-6767-4840-A089-7F6A475CCC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4509120"/>
            <a:ext cx="8729031" cy="201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00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fik 22">
            <a:extLst>
              <a:ext uri="{FF2B5EF4-FFF2-40B4-BE49-F238E27FC236}">
                <a16:creationId xmlns:a16="http://schemas.microsoft.com/office/drawing/2014/main" id="{DF2AB1BF-20F5-4898-B4CC-C0D5261FDF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245533"/>
            <a:ext cx="2571341" cy="429602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A6168FE1-EBF2-4901-B240-F4F17AB487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790" y="2245533"/>
            <a:ext cx="2910055" cy="429602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46AC4A60-E7BB-46F0-BD62-D6B4D86DC9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2" y="2245533"/>
            <a:ext cx="2843121" cy="430094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5140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Änderung EtherCAT Telegrammlänge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Modul entfernen </a:t>
            </a:r>
            <a:r>
              <a:rPr lang="de-DE" sz="1400" b="0" dirty="0">
                <a:sym typeface="Wingdings" panose="05000000000000000000" pitchFamily="2" charset="2"/>
              </a:rPr>
              <a:t> Scannen  Modul mit neuer Telegrammlänge eingelesen  Prozessdaten verknüpfen</a:t>
            </a:r>
            <a:endParaRPr lang="de-DE" sz="1400" b="0" dirty="0"/>
          </a:p>
        </p:txBody>
      </p:sp>
      <p:sp>
        <p:nvSpPr>
          <p:cNvPr id="7" name="Interaktive Schaltfläche: Zur Startseite wechseln 6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C726FC0D-42D5-4118-B34E-24851A02F3B1}"/>
              </a:ext>
            </a:extLst>
          </p:cNvPr>
          <p:cNvSpPr/>
          <p:nvPr/>
        </p:nvSpPr>
        <p:spPr>
          <a:xfrm>
            <a:off x="104382" y="5229200"/>
            <a:ext cx="2846537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6AD9D403-0748-46FB-ADCC-38E21E56169F}"/>
              </a:ext>
            </a:extLst>
          </p:cNvPr>
          <p:cNvCxnSpPr>
            <a:cxnSpLocks/>
          </p:cNvCxnSpPr>
          <p:nvPr/>
        </p:nvCxnSpPr>
        <p:spPr>
          <a:xfrm>
            <a:off x="4139952" y="5346000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F65CFA26-55FB-476F-8A53-4F02756EA8EC}"/>
              </a:ext>
            </a:extLst>
          </p:cNvPr>
          <p:cNvCxnSpPr>
            <a:cxnSpLocks/>
          </p:cNvCxnSpPr>
          <p:nvPr/>
        </p:nvCxnSpPr>
        <p:spPr>
          <a:xfrm>
            <a:off x="6588808" y="5562023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812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OH – operating time: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operating time in hours for system uptime and carrier uptime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32 bit unsigned value for both time values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OH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16#4F ‘O’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16#48 ‘H’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E520680-EC46-42BB-AC1E-D4AC583C54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2" y="4149080"/>
            <a:ext cx="7959178" cy="237587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FEC7181C-B37D-4396-AF15-4B1029898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2357946"/>
            <a:ext cx="3311785" cy="1638087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9E82A1CF-80A7-4A04-ABE7-1D69D197062E}"/>
              </a:ext>
            </a:extLst>
          </p:cNvPr>
          <p:cNvSpPr txBox="1"/>
          <p:nvPr/>
        </p:nvSpPr>
        <p:spPr>
          <a:xfrm>
            <a:off x="3535136" y="2329111"/>
            <a:ext cx="2873690" cy="116955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Structure parameter OH</a:t>
            </a:r>
          </a:p>
          <a:p>
            <a:r>
              <a:rPr lang="en-US" sz="1000" dirty="0"/>
              <a:t>OH[0] </a:t>
            </a:r>
            <a:r>
              <a:rPr lang="en-US" sz="1000" dirty="0">
                <a:sym typeface="Wingdings" panose="05000000000000000000" pitchFamily="2" charset="2"/>
              </a:rPr>
              <a:t> Operating time device in hours</a:t>
            </a:r>
          </a:p>
          <a:p>
            <a:r>
              <a:rPr lang="en-US" sz="1000" dirty="0"/>
              <a:t>OH[1] </a:t>
            </a:r>
            <a:r>
              <a:rPr lang="en-US" sz="1000" dirty="0">
                <a:sym typeface="Wingdings" panose="05000000000000000000" pitchFamily="2" charset="2"/>
              </a:rPr>
              <a:t> time of active radio interface in hours</a:t>
            </a:r>
          </a:p>
          <a:p>
            <a:r>
              <a:rPr lang="en-US" sz="1000" dirty="0"/>
              <a:t>OH[2] </a:t>
            </a:r>
            <a:r>
              <a:rPr lang="en-US" sz="1000" dirty="0">
                <a:sym typeface="Wingdings" panose="05000000000000000000" pitchFamily="2" charset="2"/>
              </a:rPr>
              <a:t> Operating time device in days</a:t>
            </a:r>
          </a:p>
          <a:p>
            <a:r>
              <a:rPr lang="en-US" sz="1000" dirty="0"/>
              <a:t>OH[3] </a:t>
            </a:r>
            <a:r>
              <a:rPr lang="en-US" sz="1000" dirty="0">
                <a:sym typeface="Wingdings" panose="05000000000000000000" pitchFamily="2" charset="2"/>
              </a:rPr>
              <a:t> time of active radio interface in days</a:t>
            </a:r>
          </a:p>
          <a:p>
            <a:r>
              <a:rPr lang="en-US" sz="1000" dirty="0"/>
              <a:t>OH[4] </a:t>
            </a:r>
            <a:r>
              <a:rPr lang="en-US" sz="1000" dirty="0">
                <a:sym typeface="Wingdings" panose="05000000000000000000" pitchFamily="2" charset="2"/>
              </a:rPr>
              <a:t> Operating time device in weeks</a:t>
            </a:r>
          </a:p>
          <a:p>
            <a:r>
              <a:rPr lang="en-US" sz="1000" dirty="0"/>
              <a:t>OH[5] </a:t>
            </a:r>
            <a:r>
              <a:rPr lang="en-US" sz="1000" dirty="0">
                <a:sym typeface="Wingdings" panose="05000000000000000000" pitchFamily="2" charset="2"/>
              </a:rPr>
              <a:t> time of active radio interface in weeks</a:t>
            </a:r>
          </a:p>
        </p:txBody>
      </p:sp>
    </p:spTree>
    <p:extLst>
      <p:ext uri="{BB962C8B-B14F-4D97-AF65-F5344CB8AC3E}">
        <p14:creationId xmlns:p14="http://schemas.microsoft.com/office/powerpoint/2010/main" val="338319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TE – Temperatures: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actual temperatures in °C for PA and </a:t>
            </a:r>
            <a:r>
              <a:rPr lang="en-US" sz="1100" b="0" dirty="0" err="1"/>
              <a:t>uC</a:t>
            </a:r>
            <a:endParaRPr lang="en-US" sz="11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8 bit signed value for both temperature values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TE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16#45 ‘E’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72465A8-657C-4727-BEE5-FD84DDBA22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084467"/>
            <a:ext cx="8208912" cy="244048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80E29D15-87C3-45C1-81D5-950A16061E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367894"/>
            <a:ext cx="2930682" cy="701065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AF981EFC-0C4E-49DF-B0C4-6BDEFBCDFBA3}"/>
              </a:ext>
            </a:extLst>
          </p:cNvPr>
          <p:cNvSpPr txBox="1"/>
          <p:nvPr/>
        </p:nvSpPr>
        <p:spPr>
          <a:xfrm>
            <a:off x="3203848" y="2327608"/>
            <a:ext cx="2873690" cy="5539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Structure parameter TE</a:t>
            </a:r>
          </a:p>
          <a:p>
            <a:r>
              <a:rPr lang="en-US" sz="1000" dirty="0"/>
              <a:t>TE[0] </a:t>
            </a:r>
            <a:r>
              <a:rPr lang="en-US" sz="1000" dirty="0">
                <a:sym typeface="Wingdings" panose="05000000000000000000" pitchFamily="2" charset="2"/>
              </a:rPr>
              <a:t> Temperature in °C at power amplifier</a:t>
            </a:r>
          </a:p>
          <a:p>
            <a:r>
              <a:rPr lang="en-US" sz="1000" dirty="0"/>
              <a:t>TE[1] </a:t>
            </a:r>
            <a:r>
              <a:rPr lang="en-US" sz="1000" dirty="0">
                <a:sym typeface="Wingdings" panose="05000000000000000000" pitchFamily="2" charset="2"/>
              </a:rPr>
              <a:t> Temperature in °C at u controller</a:t>
            </a:r>
          </a:p>
        </p:txBody>
      </p:sp>
    </p:spTree>
    <p:extLst>
      <p:ext uri="{BB962C8B-B14F-4D97-AF65-F5344CB8AC3E}">
        <p14:creationId xmlns:p14="http://schemas.microsoft.com/office/powerpoint/2010/main" val="406041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VO – Voltages and currents: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actual voltages and currents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Voltages in mV and currents in 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16 bit unsigned value for all values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VO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16#56 ‘V’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16#4F ‘O’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288BF2E-D907-4FEA-9BE9-7DC16FFF72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2" y="4149080"/>
            <a:ext cx="7915600" cy="237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83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FR – sequence mode: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 the command sequence if a write command is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1…3 (1 = write after read; 2 = always write; 3 = read after write after read)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1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FR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16#52 ‘R’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E30983C-3ABA-40AC-8A71-CF8593EB87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409248"/>
            <a:ext cx="6373818" cy="3143253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9FA78BBA-E4AC-40F7-9639-8DBFD0742098}"/>
              </a:ext>
            </a:extLst>
          </p:cNvPr>
          <p:cNvSpPr txBox="1"/>
          <p:nvPr/>
        </p:nvSpPr>
        <p:spPr>
          <a:xfrm>
            <a:off x="6481322" y="3221072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FR to 16#01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16#52 ‘R’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16#01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299238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RV – Revision GIT: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revision of the GIT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RV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16#52 ‘R’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16#56 ‘V’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AD57DCF-DACD-4A07-9C52-54B8C2704E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9" y="4365104"/>
            <a:ext cx="7773267" cy="215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52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SN – Serial number of </a:t>
            </a:r>
            <a:r>
              <a:rPr lang="en-US" dirty="0" err="1"/>
              <a:t>uC</a:t>
            </a:r>
            <a:r>
              <a:rPr lang="en-US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serial number of the internal </a:t>
            </a:r>
            <a:r>
              <a:rPr lang="en-US" sz="1100" b="0" dirty="0" err="1"/>
              <a:t>uC</a:t>
            </a:r>
            <a:r>
              <a:rPr lang="en-US" sz="1100" b="0" dirty="0"/>
              <a:t> STM32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SN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16#53 ‘S’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16#4E ‘N’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CA9CA19-C524-49FF-9385-CDDBE299AB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4221088"/>
            <a:ext cx="7821625" cy="2303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21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MM – Multiplex Mode: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status of the Multiplex Mode configuration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read access to this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Multiplex Mode need to be activated by the command “MM” over the </a:t>
            </a:r>
            <a:r>
              <a:rPr lang="en-US" sz="1100" b="0" dirty="0" err="1"/>
              <a:t>IDENTControl</a:t>
            </a:r>
            <a:r>
              <a:rPr lang="en-US" sz="1100" b="0" dirty="0"/>
              <a:t> unit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Necessary if active heads close to each other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Time multiplexing of several heads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MM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16#4D ‘M’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16#4D ‘M’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781A2E2-366B-4626-BE14-4794680F9F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2" y="4077072"/>
            <a:ext cx="8126968" cy="244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09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ST – Status of front end: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status of the front end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read access to this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Shows the actual status and the latched status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ST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16#53 ‘S’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310AC1E-57FA-4151-A10C-F76CD2C20B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4221088"/>
            <a:ext cx="7683393" cy="2303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7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de-DE" dirty="0"/>
              <a:t>Kontakt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773280"/>
          </a:xfrm>
        </p:spPr>
        <p:txBody>
          <a:bodyPr/>
          <a:lstStyle/>
          <a:p>
            <a:pPr lvl="0"/>
            <a:r>
              <a:rPr lang="de-DE" dirty="0"/>
              <a:t>Karsten Reinhardt</a:t>
            </a:r>
          </a:p>
          <a:p>
            <a:pPr lvl="0"/>
            <a:r>
              <a:rPr lang="de-DE" dirty="0">
                <a:hlinkClick r:id="rId3"/>
              </a:rPr>
              <a:t>kreinhardt@de.pepperl-fuchs.com</a:t>
            </a:r>
            <a:endParaRPr lang="de-DE" dirty="0"/>
          </a:p>
          <a:p>
            <a:pPr lvl="0"/>
            <a:r>
              <a:rPr lang="de-DE" dirty="0"/>
              <a:t>+49 (0) 621 776 1736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118</a:t>
            </a:fld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54" y="836712"/>
            <a:ext cx="9151353" cy="2631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77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Versionshistorie:</a:t>
            </a:r>
          </a:p>
          <a:p>
            <a:pPr marL="0" indent="0">
              <a:buNone/>
            </a:pPr>
            <a:endParaRPr lang="de-DE" sz="1200" b="0" dirty="0"/>
          </a:p>
          <a:p>
            <a:pPr marL="0" indent="0">
              <a:buNone/>
            </a:pPr>
            <a:r>
              <a:rPr lang="de-DE" sz="1200" b="0" dirty="0"/>
              <a:t>V1.0	10.10.2024</a:t>
            </a:r>
          </a:p>
          <a:p>
            <a:pPr marL="171450" indent="-171450">
              <a:buFontTx/>
              <a:buChar char="-"/>
            </a:pPr>
            <a:r>
              <a:rPr lang="de-DE" sz="1200" b="0" dirty="0"/>
              <a:t>Initiale Version</a:t>
            </a:r>
          </a:p>
          <a:p>
            <a:pPr marL="0" indent="0">
              <a:buNone/>
            </a:pPr>
            <a:endParaRPr lang="de-DE" sz="12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E017AAB4-4EB7-4420-8B44-77FC3A69C0C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4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E036CA23-A5BA-4AE1-ACCC-4D433D91D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00" y="2165244"/>
            <a:ext cx="7148352" cy="436010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717365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Firmware Version auslesen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Doppelklick auf Modul </a:t>
            </a:r>
            <a:r>
              <a:rPr lang="de-DE" sz="1400" b="0" dirty="0" err="1"/>
              <a:t>IDENTControl</a:t>
            </a:r>
            <a:r>
              <a:rPr lang="de-DE" sz="1400" b="0" dirty="0"/>
              <a:t> Compact </a:t>
            </a:r>
            <a:r>
              <a:rPr lang="de-DE" sz="1400" b="0" dirty="0">
                <a:sym typeface="Wingdings" panose="05000000000000000000" pitchFamily="2" charset="2"/>
              </a:rPr>
              <a:t> </a:t>
            </a:r>
            <a:r>
              <a:rPr lang="de-DE" sz="1400" b="0" dirty="0" err="1">
                <a:sym typeface="Wingdings" panose="05000000000000000000" pitchFamily="2" charset="2"/>
              </a:rPr>
              <a:t>CoE</a:t>
            </a:r>
            <a:r>
              <a:rPr lang="de-DE" sz="1400" b="0" dirty="0">
                <a:sym typeface="Wingdings" panose="05000000000000000000" pitchFamily="2" charset="2"/>
              </a:rPr>
              <a:t> - Online</a:t>
            </a:r>
            <a:endParaRPr lang="de-DE" sz="1400" b="0" dirty="0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C726FC0D-42D5-4118-B34E-24851A02F3B1}"/>
              </a:ext>
            </a:extLst>
          </p:cNvPr>
          <p:cNvSpPr/>
          <p:nvPr/>
        </p:nvSpPr>
        <p:spPr>
          <a:xfrm>
            <a:off x="3689752" y="4221088"/>
            <a:ext cx="2970480" cy="20162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6AD9D403-0748-46FB-ADCC-38E21E56169F}"/>
              </a:ext>
            </a:extLst>
          </p:cNvPr>
          <p:cNvCxnSpPr>
            <a:cxnSpLocks/>
          </p:cNvCxnSpPr>
          <p:nvPr/>
        </p:nvCxnSpPr>
        <p:spPr>
          <a:xfrm>
            <a:off x="395536" y="6237312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EFF1110E-9449-4EC0-AE51-6D9A92AFA59F}"/>
              </a:ext>
            </a:extLst>
          </p:cNvPr>
          <p:cNvCxnSpPr>
            <a:cxnSpLocks/>
          </p:cNvCxnSpPr>
          <p:nvPr/>
        </p:nvCxnSpPr>
        <p:spPr>
          <a:xfrm>
            <a:off x="5868144" y="3134556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052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960AC609-2C81-456E-BE0B-3397892F8D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619"/>
          <a:stretch/>
        </p:blipFill>
        <p:spPr>
          <a:xfrm>
            <a:off x="5484257" y="2663182"/>
            <a:ext cx="3478454" cy="105504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7F98A42-9CF3-420C-8006-242F8D43FE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785"/>
          <a:stretch/>
        </p:blipFill>
        <p:spPr>
          <a:xfrm>
            <a:off x="5484257" y="1512000"/>
            <a:ext cx="3478454" cy="104951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Konfiguration Prozessdatenfelder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Definition als globale Variablen (GVL)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BUS_OUTPUT = Ausgangsdatenfeld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BUS_INPUT = Eingangsdatenfeld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Mehrdimensionales Array mit einer Länge von 254 Byte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9B26883-1617-4CAE-A648-7C8A019FE6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2" y="4029290"/>
            <a:ext cx="7234530" cy="2490761"/>
          </a:xfrm>
          <a:prstGeom prst="rect">
            <a:avLst/>
          </a:prstGeom>
        </p:spPr>
      </p:pic>
      <p:sp>
        <p:nvSpPr>
          <p:cNvPr id="17" name="Rechteck 16">
            <a:extLst>
              <a:ext uri="{FF2B5EF4-FFF2-40B4-BE49-F238E27FC236}">
                <a16:creationId xmlns:a16="http://schemas.microsoft.com/office/drawing/2014/main" id="{5745D10D-191F-4CBE-9951-1EEB6D5A13FB}"/>
              </a:ext>
            </a:extLst>
          </p:cNvPr>
          <p:cNvSpPr/>
          <p:nvPr/>
        </p:nvSpPr>
        <p:spPr>
          <a:xfrm>
            <a:off x="1889888" y="4038620"/>
            <a:ext cx="3114160" cy="4704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F00524EF-09BE-4D85-8D79-F1FBBB3638FF}"/>
              </a:ext>
            </a:extLst>
          </p:cNvPr>
          <p:cNvSpPr/>
          <p:nvPr/>
        </p:nvSpPr>
        <p:spPr>
          <a:xfrm>
            <a:off x="5724128" y="1650519"/>
            <a:ext cx="2520280" cy="5543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623E5C47-0587-4468-9A91-0FCCFF6FC977}"/>
              </a:ext>
            </a:extLst>
          </p:cNvPr>
          <p:cNvSpPr/>
          <p:nvPr/>
        </p:nvSpPr>
        <p:spPr>
          <a:xfrm>
            <a:off x="5724127" y="2780929"/>
            <a:ext cx="2520281" cy="5705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355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Ein- und Ausgänge Funktionsbaustein:</a:t>
            </a:r>
          </a:p>
        </p:txBody>
      </p:sp>
      <p:sp>
        <p:nvSpPr>
          <p:cNvPr id="9" name="Interaktive Schaltfläche: Zur Startseite wechseln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F7F2230-713C-419E-B3D6-B59F214C035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FE3ADAC-FAC3-420B-9A60-A520CA19A6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0" y="1847119"/>
            <a:ext cx="4088281" cy="470538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CA3CFEC4-0BF1-4EAA-8091-F2F2AC2883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8280" y="1847119"/>
            <a:ext cx="4088281" cy="470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1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Ein- und Ausgänge Funktionsbaustein:</a:t>
            </a: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215949"/>
              </p:ext>
            </p:extLst>
          </p:nvPr>
        </p:nvGraphicFramePr>
        <p:xfrm>
          <a:off x="4270278" y="1844823"/>
          <a:ext cx="4766217" cy="42113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5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0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Typ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Bedeutung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pADR_IN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PVOID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Adresse Eingangsdatenfeld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cbSIZE_IN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UDINT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Länge Eingangsdatenfeld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pADR_OUT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PVOID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Adresse Ausgangsdatenfeld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cbSIZE_OUT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UDINT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Länge Ausgangsdatenfeld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I_T_Timeout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TIME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Timer zur Überwachung der Kommunikation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I_b_StartRead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TRUE (Flanke</a:t>
                      </a:r>
                      <a:r>
                        <a:rPr lang="de-DE" sz="900" baseline="0" dirty="0">
                          <a:latin typeface="+mn-lt"/>
                        </a:rPr>
                        <a:t> positiv) = Start Ausführung Lesebefehl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I_b_StartWrite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TRUE (Flanke</a:t>
                      </a:r>
                      <a:r>
                        <a:rPr lang="de-DE" sz="900" baseline="0" dirty="0">
                          <a:latin typeface="+mn-lt"/>
                        </a:rPr>
                        <a:t> positiv) = Start Ausführung Schreibbefehl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I_b_StartSpecialCommand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TRUE (Flanke</a:t>
                      </a:r>
                      <a:r>
                        <a:rPr lang="de-DE" sz="900" baseline="0" dirty="0">
                          <a:latin typeface="+mn-lt"/>
                        </a:rPr>
                        <a:t> positiv) = Start Ausführung Special Command (frei definierbarer Befehl)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0426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I_b_UserMemory_UID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FALSE = Zugriff auf Nutzdatenbereich (User Memory)</a:t>
                      </a:r>
                    </a:p>
                    <a:p>
                      <a:pPr algn="l"/>
                      <a:r>
                        <a:rPr lang="de-DE" sz="900" dirty="0">
                          <a:latin typeface="+mn-lt"/>
                        </a:rPr>
                        <a:t>TRUE = Zugriff auf</a:t>
                      </a:r>
                      <a:r>
                        <a:rPr lang="de-DE" sz="900" baseline="0" dirty="0">
                          <a:latin typeface="+mn-lt"/>
                        </a:rPr>
                        <a:t> Fixcode (UID)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2747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I_b_EPC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FALSE = keine Bedeutung; durch I_b_UserMemory_UID vorgegeben</a:t>
                      </a:r>
                    </a:p>
                    <a:p>
                      <a:pPr algn="l"/>
                      <a:r>
                        <a:rPr lang="de-DE" sz="900" dirty="0">
                          <a:latin typeface="+mn-lt"/>
                        </a:rPr>
                        <a:t>TRUE = Zugriff auf EPC/UII Bereich (nur UHF)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177607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B70D1B0-D563-4239-B9EB-BF5BE699287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0E18827-3116-4AA5-8C56-DDE81752D3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3"/>
            <a:ext cx="4090278" cy="470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51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Ein- und Ausgänge Funktionsbaustein:</a:t>
            </a: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870353"/>
              </p:ext>
            </p:extLst>
          </p:nvPr>
        </p:nvGraphicFramePr>
        <p:xfrm>
          <a:off x="4270278" y="1844823"/>
          <a:ext cx="4766217" cy="41452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5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0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Typ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Bedeutung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I_b_SingleEnhanced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FALSE = Ausführung Single Befehl (einmalige Ausführung)</a:t>
                      </a:r>
                    </a:p>
                    <a:p>
                      <a:pPr algn="l"/>
                      <a:r>
                        <a:rPr lang="de-DE" sz="900" dirty="0">
                          <a:latin typeface="+mn-lt"/>
                        </a:rPr>
                        <a:t>TRUE = Ausführung Enhanced Befehl (permanente Ausführung)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I_b_Quit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TRUE (Flanke</a:t>
                      </a:r>
                      <a:r>
                        <a:rPr lang="de-DE" sz="900" baseline="0" dirty="0">
                          <a:latin typeface="+mn-lt"/>
                        </a:rPr>
                        <a:t> positiv) = Start Ausführung Quit Befehl; Abbruch laufender Enhanced Befehl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I_w_StartAddress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Startadresse auf Datenträger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I_i_WordNumber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Integer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Anzahl adressierter Datenblöcke à 4 Byte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I_w_TagType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Datenträgertyp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I_b_WriteParameter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FALSE = Ausführung Lesezugriff auf Parameter</a:t>
                      </a:r>
                    </a:p>
                    <a:p>
                      <a:pPr algn="l"/>
                      <a:r>
                        <a:rPr lang="de-DE" sz="900" dirty="0">
                          <a:latin typeface="+mn-lt"/>
                        </a:rPr>
                        <a:t>TRUE = Ausführung Schreibzugriff auf Parameter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6727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O_b_Done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FALSE = Befehl wird noch aktiv bzw. noch nicht beendet; Datenträger außerhalb</a:t>
                      </a:r>
                      <a:r>
                        <a:rPr lang="de-DE" sz="900" baseline="0" dirty="0">
                          <a:latin typeface="+mn-lt"/>
                        </a:rPr>
                        <a:t> Erfassungszone</a:t>
                      </a:r>
                      <a:endParaRPr lang="de-DE" sz="900" dirty="0">
                        <a:latin typeface="+mn-lt"/>
                      </a:endParaRPr>
                    </a:p>
                    <a:p>
                      <a:pPr algn="l"/>
                      <a:r>
                        <a:rPr lang="de-DE" sz="900" dirty="0">
                          <a:latin typeface="+mn-lt"/>
                        </a:rPr>
                        <a:t>TRUE</a:t>
                      </a:r>
                      <a:r>
                        <a:rPr lang="de-DE" sz="900" baseline="0" dirty="0">
                          <a:latin typeface="+mn-lt"/>
                        </a:rPr>
                        <a:t> = Befehl beendet; Datenträger innerhalb Erfassungszone (Enhanced)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O_b_NoDataCarrier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FALSE = Datenträger innerhalb Erfassungszone</a:t>
                      </a:r>
                      <a:r>
                        <a:rPr lang="de-DE" sz="900" baseline="0" dirty="0">
                          <a:latin typeface="+mn-lt"/>
                        </a:rPr>
                        <a:t> (Enhanced)</a:t>
                      </a:r>
                    </a:p>
                    <a:p>
                      <a:pPr algn="l"/>
                      <a:r>
                        <a:rPr lang="de-DE" sz="900" baseline="0" dirty="0">
                          <a:latin typeface="+mn-lt"/>
                        </a:rPr>
                        <a:t>TRUE = Datenträger außerhalb Erfassungszone (Single und Enhanced)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D56BACF-A509-44B6-B5B7-62A170A7864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F048446-70BF-41FD-9B1C-D1393A4B6B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6" y="1844823"/>
            <a:ext cx="4090278" cy="470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96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Ein- und Ausgänge Funktionsbaustein:</a:t>
            </a: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753792"/>
              </p:ext>
            </p:extLst>
          </p:nvPr>
        </p:nvGraphicFramePr>
        <p:xfrm>
          <a:off x="4270278" y="1844823"/>
          <a:ext cx="4766217" cy="44754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5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0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Typ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Bedeutung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O_b_Busy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FALSE = kein Befehl aktiv; Flanke negativ</a:t>
                      </a:r>
                      <a:r>
                        <a:rPr lang="de-DE" sz="900" baseline="0" dirty="0">
                          <a:latin typeface="+mn-lt"/>
                        </a:rPr>
                        <a:t> = </a:t>
                      </a:r>
                      <a:r>
                        <a:rPr lang="de-DE" sz="900" dirty="0">
                          <a:latin typeface="+mn-lt"/>
                        </a:rPr>
                        <a:t>Befehl beendet</a:t>
                      </a:r>
                    </a:p>
                    <a:p>
                      <a:pPr algn="l"/>
                      <a:r>
                        <a:rPr lang="de-DE" sz="900" dirty="0">
                          <a:latin typeface="+mn-lt"/>
                        </a:rPr>
                        <a:t>TRUE = Befehl aktiv</a:t>
                      </a:r>
                      <a:r>
                        <a:rPr lang="de-DE" sz="900" baseline="0" dirty="0">
                          <a:latin typeface="+mn-lt"/>
                        </a:rPr>
                        <a:t> bzw. wird aktuell ausgeführt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O_b_Finish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FALSE = Befehl wird noch aktiv bzw. noch nicht beendet; </a:t>
                      </a:r>
                    </a:p>
                    <a:p>
                      <a:pPr algn="l"/>
                      <a:r>
                        <a:rPr lang="de-DE" sz="900" dirty="0">
                          <a:latin typeface="+mn-lt"/>
                        </a:rPr>
                        <a:t>TRUE</a:t>
                      </a:r>
                      <a:r>
                        <a:rPr lang="de-DE" sz="900" baseline="0" dirty="0">
                          <a:latin typeface="+mn-lt"/>
                        </a:rPr>
                        <a:t> = Befehl beendet; 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O_b_Error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FALSE</a:t>
                      </a:r>
                      <a:r>
                        <a:rPr lang="de-DE" sz="900" baseline="0" dirty="0">
                          <a:latin typeface="+mn-lt"/>
                        </a:rPr>
                        <a:t> = kein Fehlerzustand</a:t>
                      </a:r>
                    </a:p>
                    <a:p>
                      <a:pPr algn="l"/>
                      <a:r>
                        <a:rPr lang="de-DE" sz="900" baseline="0" dirty="0">
                          <a:latin typeface="+mn-lt"/>
                        </a:rPr>
                        <a:t>TRUE = Fehlerzustand; Fehlerstatus an O_B_Status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O_B_Status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Byte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Statuswert der Befehlsausführung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O_B_ReplyCounter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Byte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Antwortzähler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O_b_EndConfig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TRUE = Parameterzugriff beendet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37350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IO_b_SetRestart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TRUE (Flanke positiv) = Start Ausführung Initialisierungsroutine; Eingang nach einen Zyklus wieder auf False setzen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IO_b_InitFinish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TRUE = Initialisierung erfolgreich ausgeführt; Funktionsbaustein</a:t>
                      </a:r>
                      <a:r>
                        <a:rPr lang="de-DE" sz="900" baseline="0" dirty="0">
                          <a:latin typeface="+mn-lt"/>
                        </a:rPr>
                        <a:t> betriebsbereit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IO_b_StartConfig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TRUE = Start Parameterzugriff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7987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UserDataGlobal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Data block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>
                          <a:latin typeface="+mn-lt"/>
                        </a:rPr>
                        <a:t>Datenbaustein für Lese- und Schreibdaten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43059749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3B8DC21-F82A-44AE-B81B-AA66B73A92E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A3244CC-9112-4E10-B80B-64C8E45D12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3"/>
            <a:ext cx="4090278" cy="470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02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0EC83C99-84EB-4F8F-B4A7-1CC644AC0E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84" y="2998250"/>
            <a:ext cx="6843688" cy="356833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Deklaration Funktions- und Datenbaustein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IC_KP2_2HB21_IQH3_SF_Head1 </a:t>
            </a:r>
            <a:r>
              <a:rPr lang="de-DE" sz="1400" b="0" dirty="0">
                <a:sym typeface="Wingdings" panose="05000000000000000000" pitchFamily="2" charset="2"/>
              </a:rPr>
              <a:t> Funktionsbaustein für Kanal 1 (Typ IC_KP2_2HB21_IQH3_SF)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IC_KP2_2HB21_IQH3_SF_Head2 </a:t>
            </a:r>
            <a:r>
              <a:rPr lang="de-DE" sz="1400" b="0" dirty="0">
                <a:sym typeface="Wingdings" panose="05000000000000000000" pitchFamily="2" charset="2"/>
              </a:rPr>
              <a:t> Funktionsbaustein für Kanal 2 (Typ IC_KP2_2HB21_IQH3_SF)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Head1Data </a:t>
            </a:r>
            <a:r>
              <a:rPr lang="de-DE" sz="1400" b="0" dirty="0">
                <a:sym typeface="Wingdings" panose="05000000000000000000" pitchFamily="2" charset="2"/>
              </a:rPr>
              <a:t> Datenbaustein für Kanal 1 (Typ </a:t>
            </a:r>
            <a:r>
              <a:rPr lang="de-DE" sz="1400" b="0" dirty="0" err="1">
                <a:sym typeface="Wingdings" panose="05000000000000000000" pitchFamily="2" charset="2"/>
              </a:rPr>
              <a:t>IDENTControl_UserData</a:t>
            </a:r>
            <a:r>
              <a:rPr lang="de-DE" sz="1400" b="0" dirty="0">
                <a:sym typeface="Wingdings" panose="05000000000000000000" pitchFamily="2" charset="2"/>
              </a:rPr>
              <a:t>)</a:t>
            </a:r>
            <a:endParaRPr lang="de-DE" sz="14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Head2Data </a:t>
            </a:r>
            <a:r>
              <a:rPr lang="de-DE" sz="1400" b="0" dirty="0">
                <a:sym typeface="Wingdings" panose="05000000000000000000" pitchFamily="2" charset="2"/>
              </a:rPr>
              <a:t> Datenbaustein für Kanal 2 (Typ </a:t>
            </a:r>
            <a:r>
              <a:rPr lang="de-DE" sz="1400" b="0" dirty="0" err="1">
                <a:sym typeface="Wingdings" panose="05000000000000000000" pitchFamily="2" charset="2"/>
              </a:rPr>
              <a:t>IDENTControl_UserData</a:t>
            </a:r>
            <a:r>
              <a:rPr lang="de-DE" sz="1400" b="0" dirty="0">
                <a:sym typeface="Wingdings" panose="05000000000000000000" pitchFamily="2" charset="2"/>
              </a:rPr>
              <a:t>)</a:t>
            </a: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75EBBF0A-5AB7-4A66-90BE-07F1B1A21F3F}"/>
              </a:ext>
            </a:extLst>
          </p:cNvPr>
          <p:cNvSpPr/>
          <p:nvPr/>
        </p:nvSpPr>
        <p:spPr>
          <a:xfrm>
            <a:off x="3707905" y="3284984"/>
            <a:ext cx="3312368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371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DA73BFA8-C672-4EC3-83F4-44C366DB4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2" y="3296480"/>
            <a:ext cx="7346338" cy="326503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8142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Aufbau Datenbaustein </a:t>
            </a:r>
            <a:r>
              <a:rPr lang="de-DE" dirty="0" err="1"/>
              <a:t>IDENTControl_UserData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DUT </a:t>
            </a:r>
            <a:r>
              <a:rPr lang="de-DE" sz="1400" b="0" dirty="0" err="1"/>
              <a:t>IDENTControl_UserData</a:t>
            </a:r>
            <a:endParaRPr lang="de-DE" sz="14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ReadData </a:t>
            </a:r>
            <a:r>
              <a:rPr lang="de-DE" sz="1400" b="0" dirty="0">
                <a:sym typeface="Wingdings" panose="05000000000000000000" pitchFamily="2" charset="2"/>
              </a:rPr>
              <a:t> enthält die eingelesenen Daten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>
                <a:sym typeface="Wingdings" panose="05000000000000000000" pitchFamily="2" charset="2"/>
              </a:rPr>
              <a:t>WriteData  enthält die Schreibdaten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>
                <a:sym typeface="Wingdings" panose="05000000000000000000" pitchFamily="2" charset="2"/>
              </a:rPr>
              <a:t>SpecialCommand  Datenfeld für den freidefinierbaren Befehl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>
                <a:sym typeface="Wingdings" panose="05000000000000000000" pitchFamily="2" charset="2"/>
              </a:rPr>
              <a:t>ReadParam_XX</a:t>
            </a:r>
            <a:r>
              <a:rPr lang="de-DE" sz="1400" b="0" dirty="0">
                <a:sym typeface="Wingdings" panose="05000000000000000000" pitchFamily="2" charset="2"/>
              </a:rPr>
              <a:t>  Parameterwert aktuell; </a:t>
            </a:r>
            <a:r>
              <a:rPr lang="de-DE" sz="1400" b="0" dirty="0" err="1">
                <a:sym typeface="Wingdings" panose="05000000000000000000" pitchFamily="2" charset="2"/>
              </a:rPr>
              <a:t>WriteParam_XX</a:t>
            </a:r>
            <a:r>
              <a:rPr lang="de-DE" sz="1400" b="0" dirty="0">
                <a:sym typeface="Wingdings" panose="05000000000000000000" pitchFamily="2" charset="2"/>
              </a:rPr>
              <a:t>  Parameterwert neu</a:t>
            </a: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75EBBF0A-5AB7-4A66-90BE-07F1B1A21F3F}"/>
              </a:ext>
            </a:extLst>
          </p:cNvPr>
          <p:cNvSpPr/>
          <p:nvPr/>
        </p:nvSpPr>
        <p:spPr>
          <a:xfrm>
            <a:off x="2051720" y="3405765"/>
            <a:ext cx="2160240" cy="31557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14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2532" y="4149080"/>
            <a:ext cx="8784000" cy="540000"/>
          </a:xfrm>
        </p:spPr>
        <p:txBody>
          <a:bodyPr>
            <a:noAutofit/>
          </a:bodyPr>
          <a:lstStyle/>
          <a:p>
            <a:r>
              <a:rPr lang="de-DE" dirty="0"/>
              <a:t>Inbetriebnahme Funktionsbaustein</a:t>
            </a:r>
            <a:br>
              <a:rPr lang="de-DE" dirty="0"/>
            </a:br>
            <a:r>
              <a:rPr lang="de-DE" dirty="0"/>
              <a:t>IC-KP2-2HB21-2V1D + IQH3-FP-V1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Karsten Reinhardt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7" name="Untertitel 6"/>
          <p:cNvSpPr>
            <a:spLocks noGrp="1"/>
          </p:cNvSpPr>
          <p:nvPr>
            <p:ph type="subTitle" idx="1"/>
          </p:nvPr>
        </p:nvSpPr>
        <p:spPr>
          <a:xfrm>
            <a:off x="112532" y="5222217"/>
            <a:ext cx="8784000" cy="1231119"/>
          </a:xfrm>
        </p:spPr>
        <p:txBody>
          <a:bodyPr/>
          <a:lstStyle/>
          <a:p>
            <a:r>
              <a:rPr lang="de-DE" sz="2400" dirty="0" err="1"/>
              <a:t>TwinCAT</a:t>
            </a:r>
            <a:r>
              <a:rPr lang="de-DE" sz="2400" dirty="0"/>
              <a:t> 3 Funktionsbaustein für die Auswerteeinheit </a:t>
            </a:r>
          </a:p>
          <a:p>
            <a:r>
              <a:rPr lang="de-DE" sz="2400" dirty="0"/>
              <a:t>IC-KP2-2HB21-2V1D (EtherCAT) mit </a:t>
            </a:r>
            <a:r>
              <a:rPr lang="de-DE" sz="2400" dirty="0" err="1"/>
              <a:t>SingleFrame</a:t>
            </a:r>
            <a:r>
              <a:rPr lang="de-DE" sz="2400" dirty="0"/>
              <a:t> Protokoll zur Anbindung des RFID-Kopfes IQH3-FP-V1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99D219A-FAAE-4BA3-AD97-F625A27CE0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836712"/>
            <a:ext cx="4452143" cy="320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0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Schematische Darstellung Bausteine:</a:t>
            </a:r>
          </a:p>
        </p:txBody>
      </p:sp>
      <p:sp>
        <p:nvSpPr>
          <p:cNvPr id="8" name="Rechteck 7"/>
          <p:cNvSpPr/>
          <p:nvPr/>
        </p:nvSpPr>
        <p:spPr>
          <a:xfrm>
            <a:off x="3779912" y="1916832"/>
            <a:ext cx="2663808" cy="194421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Datenbaustein</a:t>
            </a: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de-DE" dirty="0">
                <a:solidFill>
                  <a:schemeClr val="tx2"/>
                </a:solidFill>
              </a:rPr>
              <a:t>Head1Data</a:t>
            </a:r>
            <a:endParaRPr lang="en-US" dirty="0"/>
          </a:p>
        </p:txBody>
      </p:sp>
      <p:sp>
        <p:nvSpPr>
          <p:cNvPr id="11" name="Rechteck 10"/>
          <p:cNvSpPr/>
          <p:nvPr/>
        </p:nvSpPr>
        <p:spPr>
          <a:xfrm>
            <a:off x="3779912" y="4169625"/>
            <a:ext cx="2663808" cy="19415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Datenbaustein</a:t>
            </a: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de-DE" dirty="0">
                <a:solidFill>
                  <a:schemeClr val="tx2"/>
                </a:solidFill>
              </a:rPr>
              <a:t>Head2Data</a:t>
            </a:r>
            <a:endParaRPr lang="en-US" dirty="0"/>
          </a:p>
        </p:txBody>
      </p:sp>
      <p:sp>
        <p:nvSpPr>
          <p:cNvPr id="13" name="Pfeil nach rechts 12"/>
          <p:cNvSpPr/>
          <p:nvPr/>
        </p:nvSpPr>
        <p:spPr>
          <a:xfrm>
            <a:off x="2843808" y="3188883"/>
            <a:ext cx="93610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feil nach rechts 13"/>
          <p:cNvSpPr/>
          <p:nvPr/>
        </p:nvSpPr>
        <p:spPr>
          <a:xfrm>
            <a:off x="2843808" y="5439325"/>
            <a:ext cx="93610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feld 14"/>
          <p:cNvSpPr txBox="1"/>
          <p:nvPr/>
        </p:nvSpPr>
        <p:spPr>
          <a:xfrm>
            <a:off x="6588224" y="1813610"/>
            <a:ext cx="2520280" cy="195438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Note: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dirty="0">
              <a:sym typeface="Wingdings" panose="05000000000000000000" pitchFamily="2" charset="2"/>
            </a:endParaRPr>
          </a:p>
          <a:p>
            <a:r>
              <a:rPr lang="en-US" sz="1100" dirty="0">
                <a:sym typeface="Wingdings" panose="05000000000000000000" pitchFamily="2" charset="2"/>
              </a:rPr>
              <a:t>Function blocks IC_KP2_2HB21_IQH3_SF_Head1 and IC_KP2_2HB21_IQH3_SF_Head2 from type IC_KP2_2HB21_IQH3_SF</a:t>
            </a:r>
          </a:p>
          <a:p>
            <a:endParaRPr lang="en-US" sz="1100" dirty="0">
              <a:sym typeface="Wingdings" panose="05000000000000000000" pitchFamily="2" charset="2"/>
            </a:endParaRPr>
          </a:p>
          <a:p>
            <a:r>
              <a:rPr lang="en-US" sz="1100" dirty="0">
                <a:sym typeface="Wingdings" panose="05000000000000000000" pitchFamily="2" charset="2"/>
              </a:rPr>
              <a:t>Data blocks</a:t>
            </a:r>
          </a:p>
          <a:p>
            <a:r>
              <a:rPr lang="en-US" sz="1100" dirty="0">
                <a:sym typeface="Wingdings" panose="05000000000000000000" pitchFamily="2" charset="2"/>
              </a:rPr>
              <a:t>Head1Data and Head2Data from type IDENTControl_UserData</a:t>
            </a:r>
          </a:p>
        </p:txBody>
      </p:sp>
      <p:sp>
        <p:nvSpPr>
          <p:cNvPr id="16" name="Interaktive Schaltfläche: Zur Startseite wechseln 1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78F48E6-25DB-4D1F-8FC9-1946B642441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1DFFC08B-988F-4F74-8D3F-BE0B08FD3014}"/>
              </a:ext>
            </a:extLst>
          </p:cNvPr>
          <p:cNvSpPr/>
          <p:nvPr/>
        </p:nvSpPr>
        <p:spPr>
          <a:xfrm>
            <a:off x="180000" y="1916832"/>
            <a:ext cx="2663808" cy="194421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de-DE" sz="1200" dirty="0">
                <a:solidFill>
                  <a:schemeClr val="tx2"/>
                </a:solidFill>
              </a:rPr>
              <a:t>Function block</a:t>
            </a:r>
          </a:p>
          <a:p>
            <a:pPr algn="ctr"/>
            <a:r>
              <a:rPr lang="de-DE" sz="1200" dirty="0">
                <a:solidFill>
                  <a:schemeClr val="tx2"/>
                </a:solidFill>
              </a:rPr>
              <a:t>IC_KP2_2HB21_IQH3_SF_Head1</a:t>
            </a: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DF3FB5EC-5C8E-4874-84DF-967D4CB729E3}"/>
              </a:ext>
            </a:extLst>
          </p:cNvPr>
          <p:cNvSpPr/>
          <p:nvPr/>
        </p:nvSpPr>
        <p:spPr>
          <a:xfrm>
            <a:off x="611560" y="2362459"/>
            <a:ext cx="2222802" cy="136353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en-US" sz="1200" dirty="0">
              <a:solidFill>
                <a:schemeClr val="tx2"/>
              </a:solidFill>
            </a:endParaRPr>
          </a:p>
          <a:p>
            <a:pPr algn="ctr"/>
            <a:endParaRPr lang="en-US" sz="1200" dirty="0">
              <a:solidFill>
                <a:schemeClr val="tx2"/>
              </a:solidFill>
            </a:endParaRPr>
          </a:p>
          <a:p>
            <a:pPr algn="ctr"/>
            <a:r>
              <a:rPr lang="en-US" sz="1200" dirty="0">
                <a:solidFill>
                  <a:schemeClr val="tx2"/>
                </a:solidFill>
              </a:rPr>
              <a:t>Function block</a:t>
            </a:r>
          </a:p>
          <a:p>
            <a:pPr algn="ctr"/>
            <a:r>
              <a:rPr lang="en-US" sz="1200" dirty="0" err="1">
                <a:solidFill>
                  <a:schemeClr val="tx2"/>
                </a:solidFill>
              </a:rPr>
              <a:t>IDENTControl_FB_SF</a:t>
            </a:r>
            <a:endParaRPr lang="en-US" sz="12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58D5A5F8-0F25-4C39-8D88-DA14FB3F9855}"/>
              </a:ext>
            </a:extLst>
          </p:cNvPr>
          <p:cNvSpPr/>
          <p:nvPr/>
        </p:nvSpPr>
        <p:spPr>
          <a:xfrm>
            <a:off x="1178666" y="2968464"/>
            <a:ext cx="165569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UserDataGlobal</a:t>
            </a:r>
            <a:endParaRPr lang="en-US" dirty="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E01610C0-F6DE-4A8F-93A0-83988B42CA26}"/>
              </a:ext>
            </a:extLst>
          </p:cNvPr>
          <p:cNvSpPr/>
          <p:nvPr/>
        </p:nvSpPr>
        <p:spPr>
          <a:xfrm>
            <a:off x="170554" y="4167002"/>
            <a:ext cx="2663808" cy="194421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en-US" sz="1200" dirty="0">
                <a:solidFill>
                  <a:schemeClr val="tx2"/>
                </a:solidFill>
              </a:rPr>
              <a:t>Function block</a:t>
            </a:r>
          </a:p>
          <a:p>
            <a:pPr algn="ctr"/>
            <a:r>
              <a:rPr lang="en-US" sz="1200" dirty="0">
                <a:solidFill>
                  <a:schemeClr val="tx2"/>
                </a:solidFill>
              </a:rPr>
              <a:t>IC_KP2_2HB21_IQH3_SF_Head2</a:t>
            </a: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0D961C8D-C40B-4242-BC0F-3C55284D23F6}"/>
              </a:ext>
            </a:extLst>
          </p:cNvPr>
          <p:cNvSpPr/>
          <p:nvPr/>
        </p:nvSpPr>
        <p:spPr>
          <a:xfrm>
            <a:off x="602114" y="4612629"/>
            <a:ext cx="2222802" cy="136353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en-US" sz="1200" dirty="0">
              <a:solidFill>
                <a:schemeClr val="tx2"/>
              </a:solidFill>
            </a:endParaRPr>
          </a:p>
          <a:p>
            <a:pPr algn="ctr"/>
            <a:endParaRPr lang="en-US" sz="1200" dirty="0">
              <a:solidFill>
                <a:schemeClr val="tx2"/>
              </a:solidFill>
            </a:endParaRPr>
          </a:p>
          <a:p>
            <a:pPr algn="ctr"/>
            <a:r>
              <a:rPr lang="en-US" sz="1200" dirty="0">
                <a:solidFill>
                  <a:schemeClr val="tx2"/>
                </a:solidFill>
              </a:rPr>
              <a:t>Function block</a:t>
            </a:r>
          </a:p>
          <a:p>
            <a:pPr algn="ctr"/>
            <a:r>
              <a:rPr lang="en-US" sz="1200" dirty="0" err="1">
                <a:solidFill>
                  <a:schemeClr val="tx2"/>
                </a:solidFill>
              </a:rPr>
              <a:t>IDENTControl_FB_SF</a:t>
            </a:r>
            <a:endParaRPr lang="en-US" sz="12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D9663A44-B349-4B6D-ABFC-99B09721E380}"/>
              </a:ext>
            </a:extLst>
          </p:cNvPr>
          <p:cNvSpPr/>
          <p:nvPr/>
        </p:nvSpPr>
        <p:spPr>
          <a:xfrm>
            <a:off x="1169220" y="5218634"/>
            <a:ext cx="165569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UserDataGlobal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75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3070266A-2285-49B1-B90A-C22C90BAC7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511999"/>
            <a:ext cx="2932274" cy="338823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4319992" cy="4973062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Initialisierung ist auszuführen nach Gerätehochlauf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Zuweisung des Datenträgertyps an den Eingang </a:t>
            </a:r>
            <a:r>
              <a:rPr lang="de-DE" sz="1400" b="0" dirty="0" err="1"/>
              <a:t>I_w_TagType</a:t>
            </a:r>
            <a:r>
              <a:rPr lang="de-DE" sz="1400" b="0" dirty="0"/>
              <a:t> (z.B. IQC21 </a:t>
            </a:r>
            <a:r>
              <a:rPr lang="de-DE" sz="1400" b="0" dirty="0">
                <a:sym typeface="Wingdings" panose="05000000000000000000" pitchFamily="2" charset="2"/>
              </a:rPr>
              <a:t> </a:t>
            </a:r>
            <a:r>
              <a:rPr lang="de-DE" sz="1400" b="0" dirty="0"/>
              <a:t>16#3231 oder Werkseinstellung </a:t>
            </a:r>
            <a:r>
              <a:rPr lang="de-DE" sz="1400" b="0" dirty="0">
                <a:sym typeface="Wingdings" panose="05000000000000000000" pitchFamily="2" charset="2"/>
              </a:rPr>
              <a:t> 16#3939</a:t>
            </a:r>
            <a:r>
              <a:rPr lang="de-DE" sz="1400" b="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IO_b_SetRestart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Initialisierung erfolgreich beendet wenn Signalwechsel bei IO_b_InitFinish auf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Vor der Ausführung einer erneuten Initialisierung ist IO_b_SetRestart auf False zurückzusetzen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Es werden alle Variablen des FBs zurückgesetzt; Datenbausteine werden mit 16#00 überschrieben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Alle aktiven Enhanced Befehle werden abgebrochen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Option zur Fehlerquittierung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Rechteck 10"/>
          <p:cNvSpPr/>
          <p:nvPr/>
        </p:nvSpPr>
        <p:spPr>
          <a:xfrm>
            <a:off x="6228184" y="3181908"/>
            <a:ext cx="1440160" cy="2470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A8D63BAC-C433-4F4A-B669-3BDB75CE8636}"/>
              </a:ext>
            </a:extLst>
          </p:cNvPr>
          <p:cNvSpPr/>
          <p:nvPr/>
        </p:nvSpPr>
        <p:spPr>
          <a:xfrm>
            <a:off x="6228184" y="4338012"/>
            <a:ext cx="2088232" cy="3151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8F9AFF9-95D2-4CE6-A9EA-B2AEC93EB5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60"/>
          <a:stretch/>
        </p:blipFill>
        <p:spPr>
          <a:xfrm>
            <a:off x="4788024" y="4996964"/>
            <a:ext cx="4228418" cy="148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90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433512"/>
              </p:ext>
            </p:extLst>
          </p:nvPr>
        </p:nvGraphicFramePr>
        <p:xfrm>
          <a:off x="179888" y="1916832"/>
          <a:ext cx="8784112" cy="439473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879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RFID-Kopf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baseline="0" dirty="0">
                          <a:latin typeface="+mn-lt"/>
                        </a:rPr>
                        <a:t>Befehle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4319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Alle ISO15693 Datenträger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16#3230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 </a:t>
                      </a:r>
                      <a:r>
                        <a:rPr lang="de-DE" sz="1000" dirty="0" err="1">
                          <a:latin typeface="+mn-lt"/>
                        </a:rPr>
                        <a:t>ICode</a:t>
                      </a:r>
                      <a:r>
                        <a:rPr lang="de-DE" sz="1000" dirty="0">
                          <a:latin typeface="+mn-lt"/>
                        </a:rPr>
                        <a:t> SLI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16#3231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Texas</a:t>
                      </a:r>
                      <a:r>
                        <a:rPr lang="de-DE" sz="1000" baseline="0" dirty="0">
                          <a:latin typeface="+mn-lt"/>
                        </a:rPr>
                        <a:t> Instruments Tag-</a:t>
                      </a:r>
                      <a:r>
                        <a:rPr lang="de-DE" sz="1000" baseline="0" dirty="0" err="1">
                          <a:latin typeface="+mn-lt"/>
                        </a:rPr>
                        <a:t>It</a:t>
                      </a:r>
                      <a:r>
                        <a:rPr lang="de-DE" sz="1000" baseline="0" dirty="0">
                          <a:latin typeface="+mn-lt"/>
                        </a:rPr>
                        <a:t> HF-I Plus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16#3232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Infineon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my</a:t>
                      </a:r>
                      <a:r>
                        <a:rPr lang="de-DE" sz="1000" baseline="0" dirty="0">
                          <a:latin typeface="+mn-lt"/>
                        </a:rPr>
                        <a:t>-D SRF55V10P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16#3234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4788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10595830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Fujitsu</a:t>
                      </a:r>
                      <a:r>
                        <a:rPr lang="de-DE" sz="1000" baseline="0" dirty="0">
                          <a:latin typeface="+mn-lt"/>
                        </a:rPr>
                        <a:t> MB89R118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16#3333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4788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10718859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BDAB39A-EB5A-4C5A-9B5D-3C0EF3DE76F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42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009583"/>
              </p:ext>
            </p:extLst>
          </p:nvPr>
        </p:nvGraphicFramePr>
        <p:xfrm>
          <a:off x="179888" y="1916831"/>
          <a:ext cx="8784112" cy="249507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9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3651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RFID-Kopf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Befehle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Icode</a:t>
                      </a:r>
                      <a:r>
                        <a:rPr lang="de-DE" sz="1000" baseline="0" dirty="0">
                          <a:latin typeface="+mn-lt"/>
                        </a:rPr>
                        <a:t> SLI-S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16#3335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4788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Fujitsu</a:t>
                      </a:r>
                      <a:r>
                        <a:rPr lang="de-DE" sz="1000" baseline="0" dirty="0">
                          <a:latin typeface="+mn-lt"/>
                        </a:rPr>
                        <a:t> MB89R112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16#3337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35AEC68E-93AF-4655-ACB9-BF82A4304CF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06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DC04640-AFD6-4CBA-9E62-5DDAF7AE7C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50" y="1834777"/>
            <a:ext cx="4837850" cy="471772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Rechteck 10"/>
          <p:cNvSpPr/>
          <p:nvPr/>
        </p:nvSpPr>
        <p:spPr>
          <a:xfrm>
            <a:off x="330858" y="5810912"/>
            <a:ext cx="4591942" cy="3644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330858" y="4193638"/>
            <a:ext cx="4591942" cy="2648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5314284" y="1840594"/>
            <a:ext cx="3649716" cy="39703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Initialisierungsroutine: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Start über Flanke positiv auf IO_b_SetRestart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Rücksetzen Eingang IO_b_SetRestart nach mindesten einen Zyklus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Initialisierung beendet, wenn IO_b_InitFinish = True (Flanke positiv)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err="1"/>
              <a:t>O_B_ReplyCounter</a:t>
            </a:r>
            <a:r>
              <a:rPr lang="de-DE" sz="1400" dirty="0"/>
              <a:t> wurde erhöht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16#04 (Parameterfehler), so wurde der Datenträgertyp falsch parametriert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16#06 (kein Kopf), so ist an diesem Kanal kein RFID-Kopf angeschlossen</a:t>
            </a:r>
          </a:p>
        </p:txBody>
      </p:sp>
      <p:sp>
        <p:nvSpPr>
          <p:cNvPr id="14" name="Interaktive Schaltfläche: Zur Startseite wechseln 13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672C2A5-6DBA-45E0-B926-C8E235AD833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70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179752" y="4518217"/>
            <a:ext cx="4320000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Ausgangsdatenfeld:</a:t>
            </a:r>
          </a:p>
          <a:p>
            <a:r>
              <a:rPr lang="de-DE" sz="1400" dirty="0"/>
              <a:t>OUTDATA[0] </a:t>
            </a:r>
            <a:r>
              <a:rPr lang="de-DE" sz="14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400" dirty="0"/>
              <a:t>OUTDATA[1]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400" dirty="0"/>
              <a:t>OUTDATA[2] </a:t>
            </a:r>
            <a:r>
              <a:rPr lang="de-DE" sz="1400" dirty="0">
                <a:sym typeface="Wingdings" panose="05000000000000000000" pitchFamily="2" charset="2"/>
              </a:rPr>
              <a:t> Befehlscode; 16#04 = Change Tag Befehl</a:t>
            </a:r>
          </a:p>
          <a:p>
            <a:r>
              <a:rPr lang="de-DE" sz="1400" dirty="0"/>
              <a:t>OUTDATA[3]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400" dirty="0"/>
              <a:t>OUTDATA[4]..[5] </a:t>
            </a:r>
            <a:r>
              <a:rPr lang="de-DE" sz="1400" dirty="0">
                <a:sym typeface="Wingdings" panose="05000000000000000000" pitchFamily="2" charset="2"/>
              </a:rPr>
              <a:t> TagType;, 16#3939 = Default Einstellung</a:t>
            </a:r>
          </a:p>
          <a:p>
            <a:r>
              <a:rPr lang="de-DE" sz="1400" dirty="0"/>
              <a:t>OUTDATA[6]….[x]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4739986" y="4517609"/>
            <a:ext cx="4320000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Eingangsdatenfeld:</a:t>
            </a:r>
          </a:p>
          <a:p>
            <a:r>
              <a:rPr lang="de-DE" sz="1400" dirty="0"/>
              <a:t>INDATA[0] </a:t>
            </a:r>
            <a:r>
              <a:rPr lang="de-DE" sz="14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400" dirty="0"/>
              <a:t>INDATA[1]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400" dirty="0"/>
              <a:t>INDATA[2] </a:t>
            </a:r>
            <a:r>
              <a:rPr lang="de-DE" sz="1400" dirty="0">
                <a:sym typeface="Wingdings" panose="05000000000000000000" pitchFamily="2" charset="2"/>
              </a:rPr>
              <a:t> Befehlscode; 16#04 = Change Tag Befehl</a:t>
            </a:r>
          </a:p>
          <a:p>
            <a:r>
              <a:rPr lang="de-DE" sz="1400" dirty="0"/>
              <a:t>INDATA[3]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400" dirty="0"/>
              <a:t>INDATA[4] </a:t>
            </a:r>
            <a:r>
              <a:rPr lang="de-DE" sz="14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400" dirty="0"/>
              <a:t>INDATA[5] </a:t>
            </a:r>
            <a:r>
              <a:rPr lang="de-DE" sz="14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400" dirty="0"/>
              <a:t>INDATA[6]…[x]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  <a:endParaRPr lang="de-DE" sz="1400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96A8B758-4FBA-4E01-8234-6A3EF8804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52" y="1879180"/>
            <a:ext cx="3204248" cy="2516791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D28502A3-7EE3-4D0E-A5A8-1335766802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738" y="1879179"/>
            <a:ext cx="3204248" cy="2516791"/>
          </a:xfrm>
          <a:prstGeom prst="rect">
            <a:avLst/>
          </a:prstGeom>
        </p:spPr>
      </p:pic>
      <p:sp>
        <p:nvSpPr>
          <p:cNvPr id="13" name="Interaktive Schaltfläche: Zur Startseite wechseln 12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EC6B77BB-FE54-4C2A-978A-BE1FD5CBF88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25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D24A2E5-74C8-4646-9139-B27DE6F71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2" y="1875755"/>
            <a:ext cx="7152283" cy="464001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20583650-2E48-4451-A5B7-148D489B9758}"/>
              </a:ext>
            </a:extLst>
          </p:cNvPr>
          <p:cNvSpPr/>
          <p:nvPr/>
        </p:nvSpPr>
        <p:spPr>
          <a:xfrm>
            <a:off x="251521" y="1879179"/>
            <a:ext cx="1008111" cy="4697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0BDC7F7D-7AB0-4B6E-B4AB-1C4114D0EA0B}"/>
              </a:ext>
            </a:extLst>
          </p:cNvPr>
          <p:cNvSpPr/>
          <p:nvPr/>
        </p:nvSpPr>
        <p:spPr>
          <a:xfrm>
            <a:off x="1380397" y="1881965"/>
            <a:ext cx="1751442" cy="5760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6EB63E39-E546-49A1-8714-183F7ED8105B}"/>
              </a:ext>
            </a:extLst>
          </p:cNvPr>
          <p:cNvCxnSpPr>
            <a:cxnSpLocks/>
          </p:cNvCxnSpPr>
          <p:nvPr/>
        </p:nvCxnSpPr>
        <p:spPr>
          <a:xfrm flipV="1">
            <a:off x="1763688" y="2276872"/>
            <a:ext cx="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28232F8-423A-4EBE-96E2-8722E6DF661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86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91BD77CF-3A42-45AA-A759-778857BB25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111670" y="4795416"/>
            <a:ext cx="3864073" cy="176879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0A1DA483-D7CB-47FF-BCB7-A8E1EA346E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0"/>
          <a:stretch/>
        </p:blipFill>
        <p:spPr>
          <a:xfrm>
            <a:off x="111671" y="2984659"/>
            <a:ext cx="3864074" cy="174486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Einmaliger Leseversuch auf den Fixcode (UID)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True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Befehl endet nach einem Leseversuch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4114451" y="2928978"/>
            <a:ext cx="4917875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Lesen erfolgreich, Fixcode eingelesen; Befehl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(einmaliger Befehl)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True (Zugriff auf UID)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(Start Lesevorgang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114452" y="4795416"/>
            <a:ext cx="4917875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Lesen nicht erfolgreich, Datenträger nicht erkannt und </a:t>
            </a:r>
            <a:r>
              <a:rPr lang="de-DE" sz="900" dirty="0" err="1">
                <a:solidFill>
                  <a:schemeClr val="tx2"/>
                </a:solidFill>
              </a:rPr>
              <a:t>Fixcode</a:t>
            </a:r>
            <a:r>
              <a:rPr lang="de-DE" sz="900" dirty="0">
                <a:solidFill>
                  <a:schemeClr val="tx2"/>
                </a:solidFill>
              </a:rPr>
              <a:t> nicht eingelesen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>
            <a:cxnSpLocks/>
          </p:cNvCxnSpPr>
          <p:nvPr/>
        </p:nvCxnSpPr>
        <p:spPr>
          <a:xfrm flipH="1">
            <a:off x="1619672" y="2928978"/>
            <a:ext cx="811006" cy="80923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2898000" y="374899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898000" y="5862623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H="1">
            <a:off x="1619672" y="4981823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0B86AC26-5358-43E0-9C38-4ABA903CA12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7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</a:t>
            </a:r>
            <a:r>
              <a:rPr lang="de-DE" sz="1200" dirty="0" err="1"/>
              <a:t>Fixcode</a:t>
            </a:r>
            <a:r>
              <a:rPr lang="de-DE" sz="1200" dirty="0"/>
              <a:t> eingelesen: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0289417-3670-4438-8AF3-4E0DDA0484F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385DEDDD-0D51-44D3-85D3-156272D93F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4" y="1847597"/>
            <a:ext cx="3555234" cy="3418494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7F1D4015-9060-4D02-938A-DD6493FB89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046" y="1847596"/>
            <a:ext cx="3555234" cy="3418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19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64D94F18-8DBD-4BF9-BAB4-2541860BFB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00" y="1859339"/>
            <a:ext cx="4427400" cy="419625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</a:t>
            </a:r>
            <a:r>
              <a:rPr lang="de-DE" sz="1200" dirty="0" err="1"/>
              <a:t>Fixcode</a:t>
            </a:r>
            <a:r>
              <a:rPr lang="de-DE" sz="1200" dirty="0"/>
              <a:t> eingelesen</a:t>
            </a:r>
          </a:p>
          <a:p>
            <a:r>
              <a:rPr lang="de-DE" sz="1200" dirty="0"/>
              <a:t>DB Head1Data.ReadData.ReadData[x]</a:t>
            </a:r>
          </a:p>
          <a:p>
            <a:r>
              <a:rPr lang="de-DE" sz="1200" dirty="0" err="1"/>
              <a:t>ReadData</a:t>
            </a:r>
            <a:r>
              <a:rPr lang="de-DE" sz="1200" dirty="0"/>
              <a:t>[0] …[7]	</a:t>
            </a:r>
            <a:r>
              <a:rPr lang="de-DE" sz="1200" dirty="0">
                <a:sym typeface="Wingdings" panose="05000000000000000000" pitchFamily="2" charset="2"/>
              </a:rPr>
              <a:t> </a:t>
            </a:r>
            <a:r>
              <a:rPr lang="de-DE" sz="1200" dirty="0" err="1">
                <a:sym typeface="Wingdings" panose="05000000000000000000" pitchFamily="2" charset="2"/>
              </a:rPr>
              <a:t>Fixcode</a:t>
            </a:r>
            <a:r>
              <a:rPr lang="de-DE" sz="1200" dirty="0">
                <a:sym typeface="Wingdings" panose="05000000000000000000" pitchFamily="2" charset="2"/>
              </a:rPr>
              <a:t> (8 Byte </a:t>
            </a:r>
            <a:r>
              <a:rPr lang="de-DE" sz="1200" dirty="0" err="1">
                <a:sym typeface="Wingdings" panose="05000000000000000000" pitchFamily="2" charset="2"/>
              </a:rPr>
              <a:t>Fixcode</a:t>
            </a:r>
            <a:r>
              <a:rPr lang="de-DE" sz="1200" dirty="0">
                <a:sym typeface="Wingdings" panose="05000000000000000000" pitchFamily="2" charset="2"/>
              </a:rPr>
              <a:t>; ISO15693)</a:t>
            </a:r>
          </a:p>
          <a:p>
            <a:r>
              <a:rPr lang="de-DE" sz="1200" dirty="0">
                <a:sym typeface="Wingdings" panose="05000000000000000000" pitchFamily="2" charset="2"/>
              </a:rPr>
              <a:t>ReadData[8]…[x]	 16#00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Die Länge des </a:t>
            </a:r>
            <a:r>
              <a:rPr lang="de-DE" sz="1200" dirty="0" err="1">
                <a:sym typeface="Wingdings" panose="05000000000000000000" pitchFamily="2" charset="2"/>
              </a:rPr>
              <a:t>Fixcodes</a:t>
            </a:r>
            <a:r>
              <a:rPr lang="de-DE" sz="1200" dirty="0">
                <a:sym typeface="Wingdings" panose="05000000000000000000" pitchFamily="2" charset="2"/>
              </a:rPr>
              <a:t> ist abhängig vom Datenträger. Alle ISO15693 (13,56MHz) Datenträger haben einen Fixcode mit der Länge von 8 Byte.</a:t>
            </a:r>
          </a:p>
        </p:txBody>
      </p:sp>
      <p:sp>
        <p:nvSpPr>
          <p:cNvPr id="13" name="Rechteck 12"/>
          <p:cNvSpPr/>
          <p:nvPr/>
        </p:nvSpPr>
        <p:spPr>
          <a:xfrm>
            <a:off x="3635896" y="2924944"/>
            <a:ext cx="936104" cy="28083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3AF24CB-9F94-49F3-97EF-E01C38911F2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02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Diese Dokumentation ist mit folgender Spezifikation gültig: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Beckhoff SPS und </a:t>
            </a:r>
            <a:r>
              <a:rPr lang="de-DE" dirty="0" err="1">
                <a:solidFill>
                  <a:schemeClr val="bg2"/>
                </a:solidFill>
              </a:rPr>
              <a:t>TwinCAT</a:t>
            </a:r>
            <a:r>
              <a:rPr lang="de-DE" dirty="0">
                <a:solidFill>
                  <a:schemeClr val="bg2"/>
                </a:solidFill>
              </a:rPr>
              <a:t> 3 Programmierumgebung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Single Frame Protokoll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Gültig für das System IQ (13,56MHz) zur Anbindung des Kopfes IQH3-FP-V1 bei Konfiguration Protokollmodus QV „</a:t>
            </a:r>
            <a:r>
              <a:rPr lang="de-DE" dirty="0" err="1">
                <a:solidFill>
                  <a:schemeClr val="bg2"/>
                </a:solidFill>
              </a:rPr>
              <a:t>SingleFrame</a:t>
            </a:r>
            <a:r>
              <a:rPr lang="de-DE" dirty="0">
                <a:solidFill>
                  <a:schemeClr val="bg2"/>
                </a:solidFill>
              </a:rPr>
              <a:t>“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bg2"/>
                </a:solidFill>
              </a:rPr>
              <a:t>IDENTControl</a:t>
            </a:r>
            <a:r>
              <a:rPr lang="de-DE" dirty="0">
                <a:solidFill>
                  <a:schemeClr val="bg2"/>
                </a:solidFill>
              </a:rPr>
              <a:t> IC-KP2-2HB21-2V1D (EtherCAT)</a:t>
            </a:r>
          </a:p>
        </p:txBody>
      </p:sp>
    </p:spTree>
    <p:extLst>
      <p:ext uri="{BB962C8B-B14F-4D97-AF65-F5344CB8AC3E}">
        <p14:creationId xmlns:p14="http://schemas.microsoft.com/office/powerpoint/2010/main" val="214102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0ECF659-B076-4CE5-9640-61476DA1CC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452418" cy="463251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Fixcode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16#01 = Single Read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INDATA[8]…[15] </a:t>
            </a:r>
            <a:r>
              <a:rPr lang="de-DE" sz="1200" dirty="0">
                <a:sym typeface="Wingdings" panose="05000000000000000000" pitchFamily="2" charset="2"/>
              </a:rPr>
              <a:t> Fixcode (UID; ISO15693 Datenträger)</a:t>
            </a:r>
          </a:p>
          <a:p>
            <a:r>
              <a:rPr lang="de-DE" sz="1200" dirty="0"/>
              <a:t>INDATA[16]…[x]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4023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7EA6B10-5CEB-40E5-B359-80AC8A79137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6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C3E1797-77E8-4823-A31F-338A2ED87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3" y="1878248"/>
            <a:ext cx="3425307" cy="270287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16#01 = Single Read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D006D3D-68A9-435E-8463-854DACA9B3A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53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87FEA8E-FBA1-4C51-BCD5-623BED6CE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7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Read Fixcode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16#01 = Single Read Fixcode</a:t>
            </a:r>
          </a:p>
          <a:p>
            <a:r>
              <a:rPr lang="de-DE" sz="1200" dirty="0"/>
              <a:t>INDATA[3]…[x]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CD4CDA-7365-4342-A1BF-9901D10BBD4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43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E0352B9-BA1C-453B-A717-CDBABBCE9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84" y="1892291"/>
            <a:ext cx="7266328" cy="464454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437733" y="3908515"/>
            <a:ext cx="1109931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437732" y="4653136"/>
            <a:ext cx="1469971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1295636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499992" y="2780928"/>
            <a:ext cx="965914" cy="12241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427984" y="1892292"/>
            <a:ext cx="1728192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6C0AB13-8D7E-4752-9609-3617F473A32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10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AA568B7-7F95-4BC3-A1F5-27F12CDE3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06" y="1892292"/>
            <a:ext cx="7261106" cy="462227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437733" y="3908515"/>
            <a:ext cx="1109931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437732" y="4653136"/>
            <a:ext cx="1469971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1295636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499992" y="2780928"/>
            <a:ext cx="965914" cy="12241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427984" y="1892292"/>
            <a:ext cx="1728192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6C0AB13-8D7E-4752-9609-3617F473A32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21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9093808D-58D1-44F7-9917-CB460514EA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86546" y="4927771"/>
            <a:ext cx="3549350" cy="162472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8108718-5C06-4B5D-8E37-FBC1501295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86545" y="3214252"/>
            <a:ext cx="3549350" cy="162472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Einmaliger Leseversuch auf den Nutzdatenbereich (</a:t>
            </a:r>
            <a:r>
              <a:rPr lang="de-DE" sz="1400" b="0" dirty="0" err="1"/>
              <a:t>UserMemory</a:t>
            </a:r>
            <a:r>
              <a:rPr lang="de-DE" sz="1400" b="0" dirty="0"/>
              <a:t>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(variabel)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2 (variabel)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Befehl endet nach einem Leseversuch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3759780" y="3213151"/>
            <a:ext cx="529555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Lesen erfolgreich, Daten eingelesen; Befehl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(einmaliger Befehl)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(Zugriff auf User Memory)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(Start Lesevorgang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759780" y="4928780"/>
            <a:ext cx="529555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Lesen nicht erfolgreich, Datenträger nicht erkannt und Daten nicht eingelesen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501180" y="3284984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656713" y="388124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/>
          <p:cNvCxnSpPr/>
          <p:nvPr/>
        </p:nvCxnSpPr>
        <p:spPr>
          <a:xfrm flipH="1">
            <a:off x="1501180" y="503443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H="1">
            <a:off x="2653228" y="583912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CC90E6AB-0BCE-4D69-BCA1-53B184836B3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Anwenderdaten eingelesen: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098549C5-06EC-4ABF-8D4F-395C8FD9E7F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60F72D6-0EB9-4F27-A914-8B883529C2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7"/>
            <a:ext cx="3541406" cy="34135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72B609CE-9D04-42AB-86EA-32A0FA5ADE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022" y="1847596"/>
            <a:ext cx="3527258" cy="341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31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C547F15C-1437-41BB-8CF4-9C7CAEDD4C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48" y="1859340"/>
            <a:ext cx="4468851" cy="428494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67765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Anwenderdaten eingelesen</a:t>
            </a:r>
          </a:p>
          <a:p>
            <a:r>
              <a:rPr lang="de-DE" sz="1200" dirty="0"/>
              <a:t>DB Head1Data.ReadData.ReadData[x]</a:t>
            </a:r>
          </a:p>
          <a:p>
            <a:r>
              <a:rPr lang="de-DE" sz="1200" dirty="0"/>
              <a:t>ReadData[0] …[7]	</a:t>
            </a:r>
            <a:r>
              <a:rPr lang="de-DE" sz="1200" dirty="0">
                <a:sym typeface="Wingdings" panose="05000000000000000000" pitchFamily="2" charset="2"/>
              </a:rPr>
              <a:t> eingelesene Daten (2 Blöcke à 4 Byte)</a:t>
            </a:r>
          </a:p>
          <a:p>
            <a:r>
              <a:rPr lang="de-DE" sz="1200" dirty="0">
                <a:sym typeface="Wingdings" panose="05000000000000000000" pitchFamily="2" charset="2"/>
              </a:rPr>
              <a:t>ReadData[8]…[x]	 16#00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Über den Eingang 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 wird die Anzahl der einzulesenden Blöcke mit einer Blockgröße von je 4 Byte festgelegt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Hinweis:</a:t>
            </a:r>
          </a:p>
          <a:p>
            <a:r>
              <a:rPr lang="de-DE" sz="1200" dirty="0">
                <a:sym typeface="Wingdings" panose="05000000000000000000" pitchFamily="2" charset="2"/>
              </a:rPr>
              <a:t>Bei der Verwendung des IQC33 muss die 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 immer ein Vielfaches von 2 sein. Dieser Datenträger hat eine Blockgröße von 8 Byte.</a:t>
            </a:r>
          </a:p>
        </p:txBody>
      </p:sp>
      <p:sp>
        <p:nvSpPr>
          <p:cNvPr id="13" name="Rechteck 12"/>
          <p:cNvSpPr/>
          <p:nvPr/>
        </p:nvSpPr>
        <p:spPr>
          <a:xfrm>
            <a:off x="3563888" y="2924944"/>
            <a:ext cx="1008112" cy="28803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14C70E1-FBFB-4A52-9CC5-00337D0B211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92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E00C1C5-C855-4DF8-9DBB-42F34B5EC3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38" y="1878248"/>
            <a:ext cx="3437150" cy="462452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Anwenderdaten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16#10 = Single Read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Anzahl übertragener Datenblöcke à 4 Byte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INDATA[8]…[15] </a:t>
            </a:r>
            <a:r>
              <a:rPr lang="de-DE" sz="1200" dirty="0">
                <a:sym typeface="Wingdings" panose="05000000000000000000" pitchFamily="2" charset="2"/>
              </a:rPr>
              <a:t> eingelesene Anwenderdaten</a:t>
            </a:r>
          </a:p>
          <a:p>
            <a:r>
              <a:rPr lang="de-DE" sz="1200" dirty="0"/>
              <a:t>INDATA[16]…[x]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39604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1E4F51D-6787-4F8A-8D6F-7B9F0FEF4E4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055082F-9441-45E1-914B-9C759F367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8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16#10 = Single Read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BCAD65-C7DC-402B-9559-206509D497E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76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Inhalt Download: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Versionshistorie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Dokumentation (DEU, ENG)</a:t>
            </a:r>
          </a:p>
        </p:txBody>
      </p:sp>
    </p:spTree>
    <p:extLst>
      <p:ext uri="{BB962C8B-B14F-4D97-AF65-F5344CB8AC3E}">
        <p14:creationId xmlns:p14="http://schemas.microsoft.com/office/powerpoint/2010/main" val="337198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012347B-82B2-4E41-B028-2A4DFB92C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8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Read Words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16#10 = Single Read Words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Startadresse (</a:t>
            </a:r>
            <a:r>
              <a:rPr lang="de-DE" sz="1200" dirty="0" err="1">
                <a:sym typeface="Wingdings" panose="05000000000000000000" pitchFamily="2" charset="2"/>
              </a:rPr>
              <a:t>I_w_StartAddress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Datenblöcke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6D9F5C9-DCB9-4398-AAA6-89D7B4B0F6D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ABD7358-2E0A-472E-8B1D-333F23B0B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291"/>
            <a:ext cx="7308253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437733" y="3917032"/>
            <a:ext cx="1109931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437733" y="4661650"/>
            <a:ext cx="1902018" cy="10716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944556" y="2669493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492007" y="2836649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427984" y="1892292"/>
            <a:ext cx="1728192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853128" y="2669493"/>
            <a:ext cx="72008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044DFC-971B-480B-A55A-5A55109BF39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80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75A0C371-4C1C-47FB-96AE-89819A7D5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92292"/>
            <a:ext cx="7272808" cy="46573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437733" y="3917032"/>
            <a:ext cx="1109931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437733" y="4661650"/>
            <a:ext cx="1902018" cy="10716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944556" y="2669493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492007" y="2836649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427984" y="1892292"/>
            <a:ext cx="1728192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853128" y="2669493"/>
            <a:ext cx="72008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044DFC-971B-480B-A55A-5A55109BF39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22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63BFFE48-4610-475A-9242-713E36B9DF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79674" y="4942837"/>
            <a:ext cx="3534203" cy="161779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CDDA78F1-0DA2-4801-959C-75C3940F4B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79674" y="3240647"/>
            <a:ext cx="3534203" cy="161779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Einmaliger Schreibversuch auf den Nutzdatenbereich (</a:t>
            </a:r>
            <a:r>
              <a:rPr lang="de-DE" sz="1400" b="0" dirty="0" err="1"/>
              <a:t>UserMemory</a:t>
            </a:r>
            <a:r>
              <a:rPr lang="de-DE" sz="1400" b="0" dirty="0"/>
              <a:t>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(variabel)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2 (variabel)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Schreibdaten in WriteData festlegen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I_b_StartWrite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744306" y="3237121"/>
            <a:ext cx="530142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Schreiben erfolgreich, Daten geschrieben; Befehl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(einmaliger Befehl)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(Zugriff auf User Memory)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(Start Schreibvorgang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744306" y="4942837"/>
            <a:ext cx="530142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Schreiben nicht erfolgreich, Datenträger nicht erkannt und Daten nicht geschrieben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486735" y="331887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635617" y="3965970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1486735" y="5052826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635617" y="584540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37DF428A-CB02-4D58-A23D-B548AFFF03C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52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D951057-8D6D-457F-9F92-AD78905E70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5528"/>
            <a:ext cx="4464496" cy="459051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155401" y="1845528"/>
            <a:ext cx="3808599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Schreibdaten: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Head1Data.WriteData.WriteData[x]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	bis [x] </a:t>
            </a:r>
            <a:r>
              <a:rPr lang="de-DE" sz="1400" dirty="0">
                <a:sym typeface="Wingdings" panose="05000000000000000000" pitchFamily="2" charset="2"/>
              </a:rPr>
              <a:t> Schreibdaten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ym typeface="Wingdings" panose="05000000000000000000" pitchFamily="2" charset="2"/>
              </a:rPr>
              <a:t>Anzahl der Schreibdaten abhängig von Parameter </a:t>
            </a:r>
            <a:r>
              <a:rPr lang="de-DE" sz="1400" dirty="0" err="1">
                <a:sym typeface="Wingdings" panose="05000000000000000000" pitchFamily="2" charset="2"/>
              </a:rPr>
              <a:t>I_i_NumberWords</a:t>
            </a:r>
            <a:r>
              <a:rPr lang="de-DE" sz="1400" dirty="0">
                <a:sym typeface="Wingdings" panose="05000000000000000000" pitchFamily="2" charset="2"/>
              </a:rPr>
              <a:t> und der Telegrammlänge</a:t>
            </a:r>
          </a:p>
        </p:txBody>
      </p:sp>
      <p:sp>
        <p:nvSpPr>
          <p:cNvPr id="9" name="Rechteck 8"/>
          <p:cNvSpPr/>
          <p:nvPr/>
        </p:nvSpPr>
        <p:spPr>
          <a:xfrm>
            <a:off x="3563889" y="3284984"/>
            <a:ext cx="1008112" cy="28083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9AF6697-F1B1-4046-AF88-DFD73A726C8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26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Anwenderdaten geschrieben: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2" name="Interaktive Schaltfläche: Zur Startseite wechseln 1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E564BFC-E2C1-4DFA-9008-3F6CEFD0A3D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BA46FED8-3A18-4229-821E-298F62D439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5"/>
            <a:ext cx="3534322" cy="3398387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3017F8D8-4AA3-4549-BF56-B41CF6E2DE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056" y="1847595"/>
            <a:ext cx="3493224" cy="3398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04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5D9CD73-F9C4-4533-9CA9-31931D34A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7" y="1878248"/>
            <a:ext cx="3403011" cy="267291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Anwenderdaten geschrieben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16#40 = Single Write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22022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33E290-B4A3-42CB-8454-D4CC2CF5FB9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47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6160F81-A608-46E5-A819-5EE350B576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3391998" cy="265460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16#40 = Single Write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21839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F7F6410-9BC0-4213-A187-D6719CCF643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34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B968B45-0D36-49DD-A6B2-0A57B4BAAF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38" y="1878249"/>
            <a:ext cx="3400402" cy="457508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Write Words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16#40 = Single Write Words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Startadresse (</a:t>
            </a:r>
            <a:r>
              <a:rPr lang="de-DE" sz="1200" dirty="0" err="1">
                <a:sym typeface="Wingdings" panose="05000000000000000000" pitchFamily="2" charset="2"/>
              </a:rPr>
              <a:t>I_w_StartAddress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Blöcke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OUTDATA[8]…[15] </a:t>
            </a:r>
            <a:r>
              <a:rPr lang="de-DE" sz="1200" dirty="0">
                <a:sym typeface="Wingdings" panose="05000000000000000000" pitchFamily="2" charset="2"/>
              </a:rPr>
              <a:t> Schreibdaten</a:t>
            </a:r>
          </a:p>
          <a:p>
            <a:r>
              <a:rPr lang="de-DE" sz="1200" dirty="0"/>
              <a:t>OUTDATA[16]…[x]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81856" cy="38884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36E703F-3CD8-4EBA-A788-B86C30038B6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67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43D4808-922E-49E4-A3EE-264D869B65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92" y="1892292"/>
            <a:ext cx="7339027" cy="464805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389335" y="3912545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394290" y="4657164"/>
            <a:ext cx="1945461" cy="10760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999420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577818" y="2819341"/>
            <a:ext cx="936104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427984" y="1892292"/>
            <a:ext cx="1800200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835696" y="2636916"/>
            <a:ext cx="792088" cy="7920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7FE280-2AFA-4A72-ABC2-520DDC2407A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05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928504" cy="5013344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Inhalt:</a:t>
            </a: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2" action="ppaction://hlinksldjump" tooltip="Scannen nach angeschlossenen Geräten"/>
              </a:rPr>
              <a:t>Scannen nach angeschlossenen Geräten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3" action="ppaction://hlinksldjump" tooltip="Verknüpfung Prozessdaten"/>
              </a:rPr>
              <a:t>Verknüpfung Prozessdaten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4" action="ppaction://hlinksldjump" tooltip="Änderung EtherCAT Telegrammlänge"/>
              </a:rPr>
              <a:t>Änderung EtherCAT Telegrammlänge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5" action="ppaction://hlinksldjump" tooltip="Firmware Version auslesen"/>
              </a:rPr>
              <a:t>Firmware Version auslesen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6" action="ppaction://hlinksldjump" tooltip="Konfiguration Prozessdatenfelder"/>
              </a:rPr>
              <a:t>Konfiguration Prozessdatenfelder</a:t>
            </a:r>
            <a:endParaRPr lang="de-DE" sz="800" b="0" dirty="0">
              <a:solidFill>
                <a:srgbClr val="00B050"/>
              </a:solidFill>
              <a:hlinkClick r:id="rId7" action="ppaction://hlinksldjump"/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8" action="ppaction://hlinksldjump" tooltip="Ein- und Ausgänge Funktionsbaustein"/>
              </a:rPr>
              <a:t>Ein- und Ausgänge Funktionsbaustein</a:t>
            </a:r>
            <a:endParaRPr lang="de-DE" sz="800" b="0" dirty="0">
              <a:solidFill>
                <a:srgbClr val="00B050"/>
              </a:solidFill>
              <a:hlinkClick r:id="rId7" action="ppaction://hlinksldjump"/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9" action="ppaction://hlinksldjump" tooltip="Deklaration Funktions- und Datenbaustein"/>
              </a:rPr>
              <a:t>Deklaration Funktions- und Datenbaustein</a:t>
            </a:r>
            <a:endParaRPr lang="de-DE" sz="800" b="0" dirty="0">
              <a:solidFill>
                <a:srgbClr val="00B050"/>
              </a:solidFill>
              <a:hlinkClick r:id="rId7" action="ppaction://hlinksldjump"/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10" action="ppaction://hlinksldjump" tooltip="Aufbau Datenbaustein"/>
              </a:rPr>
              <a:t>Aufbau Datenbaustein</a:t>
            </a:r>
            <a:endParaRPr lang="de-DE" sz="800" b="0" dirty="0">
              <a:solidFill>
                <a:srgbClr val="00B050"/>
              </a:solidFill>
              <a:hlinkClick r:id="rId7" action="ppaction://hlinksldjump"/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7" action="ppaction://hlinksldjump"/>
              </a:rPr>
              <a:t>Schematische Darstellung Bausteine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11" action="ppaction://hlinksldjump" tooltip="Beispiel 1: Initialisierung"/>
              </a:rPr>
              <a:t>Beispiel 1: Initialisierung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12" action="ppaction://hlinksldjump" tooltip="Beispiel 2: Single Read Fixcode (UID)"/>
              </a:rPr>
              <a:t>Beispiel 2: Single Read Fixcode (UID)</a:t>
            </a:r>
            <a:r>
              <a:rPr lang="de-DE" sz="800" b="0" dirty="0">
                <a:solidFill>
                  <a:srgbClr val="00B050"/>
                </a:solidFill>
              </a:rPr>
              <a:t> 			einmaliger Lesezugriff auf den Fixcode (UID)</a:t>
            </a:r>
          </a:p>
          <a:p>
            <a:pPr marL="0" indent="0">
              <a:buNone/>
            </a:pPr>
            <a:r>
              <a:rPr lang="en-US" sz="800" b="0" dirty="0" err="1">
                <a:solidFill>
                  <a:srgbClr val="00B050"/>
                </a:solidFill>
                <a:hlinkClick r:id="rId13" action="ppaction://hlinksldjump" tooltip="Beispiel 3: Single Read Words"/>
              </a:rPr>
              <a:t>Beispiel</a:t>
            </a:r>
            <a:r>
              <a:rPr lang="en-US" sz="800" b="0" dirty="0">
                <a:solidFill>
                  <a:srgbClr val="00B050"/>
                </a:solidFill>
                <a:hlinkClick r:id="rId13" action="ppaction://hlinksldjump" tooltip="Beispiel 3: Single Read Words"/>
              </a:rPr>
              <a:t> 3: Single Read Words</a:t>
            </a:r>
            <a:r>
              <a:rPr lang="en-US" sz="800" b="0" dirty="0">
                <a:solidFill>
                  <a:srgbClr val="00B050"/>
                </a:solidFill>
              </a:rPr>
              <a:t>				</a:t>
            </a:r>
            <a:r>
              <a:rPr lang="de-DE" sz="800" b="0" dirty="0">
                <a:solidFill>
                  <a:srgbClr val="00B050"/>
                </a:solidFill>
              </a:rPr>
              <a:t>einmaliger Lesezugriff auf den User Memory</a:t>
            </a: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14" action="ppaction://hlinksldjump" tooltip="Beispiel 4: Single Write Words"/>
              </a:rPr>
              <a:t>Beispiel 4: Single Write Words</a:t>
            </a:r>
            <a:r>
              <a:rPr lang="de-DE" sz="800" b="0" dirty="0">
                <a:solidFill>
                  <a:srgbClr val="00B050"/>
                </a:solidFill>
              </a:rPr>
              <a:t>				einmaliger Schreibzugriff auf den User Memory</a:t>
            </a: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15" action="ppaction://hlinksldjump" tooltip="Beispiel 5: Enhanced Read Fixcode (UID)"/>
              </a:rPr>
              <a:t>Beispiel 5: Enhanced Read Fixcode (UID)</a:t>
            </a:r>
            <a:r>
              <a:rPr lang="de-DE" sz="800" b="0" dirty="0">
                <a:solidFill>
                  <a:srgbClr val="00B050"/>
                </a:solidFill>
              </a:rPr>
              <a:t>			permanenter Lesezugriff auf den Fixcode (UID)</a:t>
            </a:r>
          </a:p>
          <a:p>
            <a:pPr marL="0" indent="0">
              <a:buNone/>
            </a:pPr>
            <a:r>
              <a:rPr lang="en-US" sz="800" b="0" dirty="0" err="1">
                <a:solidFill>
                  <a:srgbClr val="00B050"/>
                </a:solidFill>
                <a:hlinkClick r:id="rId16" action="ppaction://hlinksldjump" tooltip="Beispiel 6: Enhanced Read Words"/>
              </a:rPr>
              <a:t>Beispiel</a:t>
            </a:r>
            <a:r>
              <a:rPr lang="en-US" sz="800" b="0" dirty="0">
                <a:solidFill>
                  <a:srgbClr val="00B050"/>
                </a:solidFill>
                <a:hlinkClick r:id="rId16" action="ppaction://hlinksldjump" tooltip="Beispiel 6: Enhanced Read Words"/>
              </a:rPr>
              <a:t> 6: Enhanced Read Words</a:t>
            </a:r>
            <a:r>
              <a:rPr lang="en-US" sz="800" b="0" dirty="0">
                <a:solidFill>
                  <a:srgbClr val="00B050"/>
                </a:solidFill>
              </a:rPr>
              <a:t>				</a:t>
            </a:r>
            <a:r>
              <a:rPr lang="de-DE" sz="800" b="0" dirty="0">
                <a:solidFill>
                  <a:srgbClr val="00B050"/>
                </a:solidFill>
              </a:rPr>
              <a:t>permanenter Lesezugriff auf den User Memory</a:t>
            </a: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17" action="ppaction://hlinksldjump" tooltip="Beispiel 7: Enhanced Write Words"/>
              </a:rPr>
              <a:t>Beispiel 7: Enhanced Write Words</a:t>
            </a:r>
            <a:r>
              <a:rPr lang="de-DE" sz="800" b="0" dirty="0">
                <a:solidFill>
                  <a:srgbClr val="00B050"/>
                </a:solidFill>
              </a:rPr>
              <a:t>				permanenter Schreibzugriff auf den User Memory</a:t>
            </a: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18" action="ppaction://hlinksldjump" tooltip="Beispiel 8: Quit"/>
              </a:rPr>
              <a:t>Beispiel 8: Quit</a:t>
            </a:r>
            <a:r>
              <a:rPr lang="de-DE" sz="800" b="0" dirty="0">
                <a:solidFill>
                  <a:srgbClr val="00B050"/>
                </a:solidFill>
              </a:rPr>
              <a:t>					Abbruch eines Enhanced Befehls</a:t>
            </a: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19" action="ppaction://hlinksldjump" tooltip="Beispiel 9: Special Command  Auslesen Sendeleistung"/>
              </a:rPr>
              <a:t>Beispiel 9: Special Command </a:t>
            </a:r>
            <a:r>
              <a:rPr lang="de-DE" sz="800" b="0" dirty="0">
                <a:solidFill>
                  <a:srgbClr val="00B050"/>
                </a:solidFill>
                <a:sym typeface="Wingdings" panose="05000000000000000000" pitchFamily="2" charset="2"/>
                <a:hlinkClick r:id="rId19" action="ppaction://hlinksldjump" tooltip="Beispiel 9: Special Command  Auslesen Sendeleistung"/>
              </a:rPr>
              <a:t></a:t>
            </a:r>
            <a:r>
              <a:rPr lang="de-DE" sz="800" b="0" dirty="0">
                <a:solidFill>
                  <a:srgbClr val="00B050"/>
                </a:solidFill>
                <a:hlinkClick r:id="rId19" action="ppaction://hlinksldjump" tooltip="Beispiel 9: Special Command  Auslesen Sendeleistung"/>
              </a:rPr>
              <a:t> Auslesen Sendeleistung</a:t>
            </a:r>
            <a:r>
              <a:rPr lang="de-DE" sz="800" b="0" dirty="0">
                <a:solidFill>
                  <a:srgbClr val="00B050"/>
                </a:solidFill>
              </a:rPr>
              <a:t>		Ausführung freidefinierbarer Befehl</a:t>
            </a: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20" action="ppaction://hlinksldjump" tooltip="Beispiel 10: Special Command  Rücksetzen auf Werkseinstellung IQH3-FP-V1"/>
              </a:rPr>
              <a:t>Beispiel 10: Special Command </a:t>
            </a:r>
            <a:r>
              <a:rPr lang="de-DE" sz="800" b="0" dirty="0">
                <a:solidFill>
                  <a:srgbClr val="00B050"/>
                </a:solidFill>
                <a:sym typeface="Wingdings" panose="05000000000000000000" pitchFamily="2" charset="2"/>
                <a:hlinkClick r:id="rId20" action="ppaction://hlinksldjump" tooltip="Beispiel 10: Special Command  Rücksetzen auf Werkseinstellung IQH3-FP-V1"/>
              </a:rPr>
              <a:t></a:t>
            </a:r>
            <a:r>
              <a:rPr lang="de-DE" sz="800" b="0" dirty="0">
                <a:solidFill>
                  <a:srgbClr val="00B050"/>
                </a:solidFill>
                <a:hlinkClick r:id="rId20" action="ppaction://hlinksldjump" tooltip="Beispiel 10: Special Command  Rücksetzen auf Werkseinstellung IQH3-FP-V1"/>
              </a:rPr>
              <a:t> Rücksetzen auf Werkseinstellung IQH3-FP-V1</a:t>
            </a:r>
            <a:r>
              <a:rPr lang="de-DE" sz="800" b="0" dirty="0">
                <a:solidFill>
                  <a:srgbClr val="00B050"/>
                </a:solidFill>
              </a:rPr>
              <a:t>	Ausführung freidefinierbarer Befehl</a:t>
            </a: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21" action="ppaction://hlinksldjump" tooltip="Beispiel 11: Auslesen HF Parameter IQH3-FP-V1"/>
              </a:rPr>
              <a:t>Beispiel 11: Auslesen HF Parameter IQH3-FP-V1</a:t>
            </a:r>
            <a:r>
              <a:rPr lang="de-DE" sz="800" b="0" dirty="0">
                <a:solidFill>
                  <a:srgbClr val="00B050"/>
                </a:solidFill>
              </a:rPr>
              <a:t>			Lesezugriff auf HF Parameter</a:t>
            </a: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22" action="ppaction://hlinksldjump" tooltip="Beispiel 12:  Ändern HF Parameter IQH3-FP-V1"/>
              </a:rPr>
              <a:t>Beispiel 12: Ändern HF Parameter IQH3-FP-V1</a:t>
            </a:r>
            <a:r>
              <a:rPr lang="de-DE" sz="800" b="0" dirty="0">
                <a:solidFill>
                  <a:srgbClr val="00B050"/>
                </a:solidFill>
              </a:rPr>
              <a:t>			Schreibzugriff auf HF Parameter</a:t>
            </a:r>
          </a:p>
          <a:p>
            <a:pPr marL="0" indent="0">
              <a:buNone/>
            </a:pP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23" action="ppaction://hlinksldjump" tooltip="Parameter IF - additional information"/>
              </a:rPr>
              <a:t>Parameter IF - additional </a:t>
            </a:r>
            <a:r>
              <a:rPr lang="de-DE" sz="800" b="0" dirty="0" err="1">
                <a:solidFill>
                  <a:srgbClr val="00B050"/>
                </a:solidFill>
                <a:hlinkClick r:id="rId23" action="ppaction://hlinksldjump" tooltip="Parameter IF - additional information"/>
              </a:rPr>
              <a:t>information</a:t>
            </a:r>
            <a:r>
              <a:rPr lang="de-DE" sz="800" b="0" dirty="0">
                <a:solidFill>
                  <a:srgbClr val="00B050"/>
                </a:solidFill>
              </a:rPr>
              <a:t>	</a:t>
            </a:r>
            <a:r>
              <a:rPr lang="de-DE" sz="800" b="0" dirty="0">
                <a:solidFill>
                  <a:srgbClr val="00B050"/>
                </a:solidFill>
                <a:hlinkClick r:id="rId24" action="ppaction://hlinksldjump" tooltip="Parameter AF - AFI to request"/>
              </a:rPr>
              <a:t>Parameter AF - AFI </a:t>
            </a:r>
            <a:r>
              <a:rPr lang="de-DE" sz="800" b="0" dirty="0" err="1">
                <a:solidFill>
                  <a:srgbClr val="00B050"/>
                </a:solidFill>
                <a:hlinkClick r:id="rId24" action="ppaction://hlinksldjump" tooltip="Parameter AF - AFI to request"/>
              </a:rPr>
              <a:t>to</a:t>
            </a:r>
            <a:r>
              <a:rPr lang="de-DE" sz="800" b="0" dirty="0">
                <a:solidFill>
                  <a:srgbClr val="00B050"/>
                </a:solidFill>
                <a:hlinkClick r:id="rId24" action="ppaction://hlinksldjump" tooltip="Parameter AF - AFI to request"/>
              </a:rPr>
              <a:t> </a:t>
            </a:r>
            <a:r>
              <a:rPr lang="de-DE" sz="800" b="0" dirty="0" err="1">
                <a:solidFill>
                  <a:srgbClr val="00B050"/>
                </a:solidFill>
                <a:hlinkClick r:id="rId24" action="ppaction://hlinksldjump" tooltip="Parameter AF - AFI to request"/>
              </a:rPr>
              <a:t>request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25" action="ppaction://hlinksldjump" tooltip="Parameter E5 - Enhanced Status 5"/>
              </a:rPr>
              <a:t>Parameter E5 - Enhanced Status 5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26" action="ppaction://hlinksldjump" tooltip="Parameter NT - Number of Tags"/>
              </a:rPr>
              <a:t>Parameter NT - Number of Tags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27" action="ppaction://hlinksldjump" tooltip="Parameter QV - Protocol Mode"/>
              </a:rPr>
              <a:t>Parameter QV - Protocol Mode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28" action="ppaction://hlinksldjump" tooltip="Parameter QW - Definition of time slots"/>
              </a:rPr>
              <a:t>Parameter QW - Definition of time slots</a:t>
            </a:r>
            <a:r>
              <a:rPr lang="en-US" sz="800" b="0" dirty="0">
                <a:solidFill>
                  <a:srgbClr val="00B050"/>
                </a:solidFill>
              </a:rPr>
              <a:t>	</a:t>
            </a:r>
            <a:r>
              <a:rPr lang="en-US" sz="800" b="0" dirty="0">
                <a:solidFill>
                  <a:srgbClr val="00B050"/>
                </a:solidFill>
                <a:hlinkClick r:id="rId29" action="ppaction://hlinksldjump" tooltip="Parameter TA - Tries allowed"/>
              </a:rPr>
              <a:t>Parameter TA - Tries allowed</a:t>
            </a:r>
            <a:r>
              <a:rPr lang="en-US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30" action="ppaction://hlinksldjump" tooltip="Parameter PT - Power transmit"/>
              </a:rPr>
              <a:t>Parameter PT - Power transmit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31" action="ppaction://hlinksldjump" tooltip="Parameter DR - Data rate"/>
              </a:rPr>
              <a:t>Parameter DR - Data rate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32" action="ppaction://hlinksldjump" tooltip="Parameter TI - Tag ID filtering"/>
              </a:rPr>
              <a:t>Parameter TI - Tag ID filtering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33" action="ppaction://hlinksldjump" tooltip="Parameter TO - Overtemperature handling"/>
              </a:rPr>
              <a:t>Parameter TO - </a:t>
            </a:r>
            <a:r>
              <a:rPr lang="de-DE" sz="800" b="0" dirty="0" err="1">
                <a:solidFill>
                  <a:srgbClr val="00B050"/>
                </a:solidFill>
                <a:hlinkClick r:id="rId33" action="ppaction://hlinksldjump" tooltip="Parameter TO - Overtemperature handling"/>
              </a:rPr>
              <a:t>Overtemperature</a:t>
            </a:r>
            <a:r>
              <a:rPr lang="de-DE" sz="800" b="0" dirty="0">
                <a:solidFill>
                  <a:srgbClr val="00B050"/>
                </a:solidFill>
                <a:hlinkClick r:id="rId33" action="ppaction://hlinksldjump" tooltip="Parameter TO - Overtemperature handling"/>
              </a:rPr>
              <a:t> </a:t>
            </a:r>
            <a:r>
              <a:rPr lang="de-DE" sz="800" b="0" dirty="0" err="1">
                <a:solidFill>
                  <a:srgbClr val="00B050"/>
                </a:solidFill>
                <a:hlinkClick r:id="rId33" action="ppaction://hlinksldjump" tooltip="Parameter TO - Overtemperature handling"/>
              </a:rPr>
              <a:t>handling</a:t>
            </a:r>
            <a:r>
              <a:rPr lang="de-DE" sz="800" b="0" dirty="0">
                <a:solidFill>
                  <a:srgbClr val="00B050"/>
                </a:solidFill>
              </a:rPr>
              <a:t>	</a:t>
            </a:r>
            <a:r>
              <a:rPr lang="de-DE" sz="800" b="0" dirty="0">
                <a:solidFill>
                  <a:srgbClr val="00B050"/>
                </a:solidFill>
                <a:hlinkClick r:id="rId34" action="ppaction://hlinksldjump" tooltip="Parameter CT - Tag Type"/>
              </a:rPr>
              <a:t>Parameter CT - Tag Type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35" action="ppaction://hlinksldjump" tooltip="Parameter OH - Operating time"/>
              </a:rPr>
              <a:t>Parameter OH - Operating time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36" action="ppaction://hlinksldjump" tooltip="Parameter TE - Temperatures"/>
              </a:rPr>
              <a:t>Parameter TE – </a:t>
            </a:r>
            <a:r>
              <a:rPr lang="de-DE" sz="800" b="0" dirty="0" err="1">
                <a:solidFill>
                  <a:srgbClr val="00B050"/>
                </a:solidFill>
                <a:hlinkClick r:id="rId36" action="ppaction://hlinksldjump" tooltip="Parameter TE - Temperatures"/>
              </a:rPr>
              <a:t>Temperatures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37" action="ppaction://hlinksldjump" tooltip="Parameter VO - Voltages"/>
              </a:rPr>
              <a:t>Parameter VO – </a:t>
            </a:r>
            <a:r>
              <a:rPr lang="de-DE" sz="800" b="0" dirty="0" err="1">
                <a:solidFill>
                  <a:srgbClr val="00B050"/>
                </a:solidFill>
                <a:hlinkClick r:id="rId37" action="ppaction://hlinksldjump" tooltip="Parameter VO - Voltages"/>
              </a:rPr>
              <a:t>Voltages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38" action="ppaction://hlinksldjump" tooltip="Parameter FR - Sequence Mode"/>
              </a:rPr>
              <a:t>Parameter FR - </a:t>
            </a:r>
            <a:r>
              <a:rPr lang="de-DE" sz="800" b="0" dirty="0" err="1">
                <a:solidFill>
                  <a:srgbClr val="00B050"/>
                </a:solidFill>
                <a:hlinkClick r:id="rId38" action="ppaction://hlinksldjump" tooltip="Parameter FR - Sequence Mode"/>
              </a:rPr>
              <a:t>Sequence</a:t>
            </a:r>
            <a:r>
              <a:rPr lang="de-DE" sz="800" b="0" dirty="0">
                <a:solidFill>
                  <a:srgbClr val="00B050"/>
                </a:solidFill>
                <a:hlinkClick r:id="rId38" action="ppaction://hlinksldjump" tooltip="Parameter FR - Sequence Mode"/>
              </a:rPr>
              <a:t> Mode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39" action="ppaction://hlinksldjump" tooltip="Parameter RV - Revision GIT"/>
              </a:rPr>
              <a:t>Parameter RV - Revision GIT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40" action="ppaction://hlinksldjump" tooltip="Parameter SN - Serial Number of uC"/>
              </a:rPr>
              <a:t>Parameter SN - Serial Number of </a:t>
            </a:r>
            <a:r>
              <a:rPr lang="en-US" sz="800" b="0" dirty="0" err="1">
                <a:solidFill>
                  <a:srgbClr val="00B050"/>
                </a:solidFill>
                <a:hlinkClick r:id="rId40" action="ppaction://hlinksldjump" tooltip="Parameter SN - Serial Number of uC"/>
              </a:rPr>
              <a:t>uC</a:t>
            </a:r>
            <a:r>
              <a:rPr lang="en-US" sz="800" b="0" dirty="0">
                <a:solidFill>
                  <a:srgbClr val="00B050"/>
                </a:solidFill>
              </a:rPr>
              <a:t>	</a:t>
            </a:r>
            <a:r>
              <a:rPr lang="en-US" sz="800" b="0" dirty="0">
                <a:solidFill>
                  <a:srgbClr val="00B050"/>
                </a:solidFill>
                <a:hlinkClick r:id="rId41" action="ppaction://hlinksldjump" tooltip="Parameter MM - Multiplex Mode"/>
              </a:rPr>
              <a:t>Parameter MM - Multiplex Mode</a:t>
            </a:r>
            <a:r>
              <a:rPr lang="en-US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42" action="ppaction://hlinksldjump" tooltip="Parameter ST - Status frontend"/>
              </a:rPr>
              <a:t>Parameter ST - Status frontend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de-DE" sz="1200" b="0" dirty="0"/>
          </a:p>
        </p:txBody>
      </p:sp>
    </p:spTree>
    <p:extLst>
      <p:ext uri="{BB962C8B-B14F-4D97-AF65-F5344CB8AC3E}">
        <p14:creationId xmlns:p14="http://schemas.microsoft.com/office/powerpoint/2010/main" val="314398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7E3A594-0443-4919-8849-213B33466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1892290"/>
            <a:ext cx="7375748" cy="466021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389335" y="3912545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394290" y="4657164"/>
            <a:ext cx="1945461" cy="10760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999420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577818" y="2819341"/>
            <a:ext cx="936104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427984" y="1892292"/>
            <a:ext cx="1800200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835696" y="2636916"/>
            <a:ext cx="792088" cy="7920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7FE280-2AFA-4A72-ABC2-520DDC2407A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19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FD44FDC3-4FA5-405E-9D85-7FAE3524E9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8" r="35825"/>
          <a:stretch/>
        </p:blipFill>
        <p:spPr>
          <a:xfrm>
            <a:off x="107503" y="2996953"/>
            <a:ext cx="4848393" cy="187220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permanenter Lesevorgang auf den Fixcode (UID bzw. TID)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True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Ende Befehlsausführung über </a:t>
            </a:r>
            <a:r>
              <a:rPr lang="de-DE" sz="1400" b="0" dirty="0" err="1"/>
              <a:t>Quit</a:t>
            </a:r>
            <a:r>
              <a:rPr lang="de-DE" sz="1400" b="0" dirty="0"/>
              <a:t>-Befehl oder Initialisierung</a:t>
            </a:r>
          </a:p>
          <a:p>
            <a:pPr marL="0" indent="0">
              <a:buNone/>
            </a:pPr>
            <a:endParaRPr lang="de-DE" dirty="0"/>
          </a:p>
        </p:txBody>
      </p:sp>
      <p:cxnSp>
        <p:nvCxnSpPr>
          <p:cNvPr id="9" name="Gerade Verbindung mit Pfeil 8"/>
          <p:cNvCxnSpPr>
            <a:cxnSpLocks/>
            <a:stCxn id="15" idx="0"/>
          </p:cNvCxnSpPr>
          <p:nvPr/>
        </p:nvCxnSpPr>
        <p:spPr>
          <a:xfrm flipV="1">
            <a:off x="1295636" y="3789040"/>
            <a:ext cx="227684" cy="114432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cxnSpLocks/>
            <a:stCxn id="17" idx="0"/>
          </p:cNvCxnSpPr>
          <p:nvPr/>
        </p:nvCxnSpPr>
        <p:spPr>
          <a:xfrm flipH="1" flipV="1">
            <a:off x="2195736" y="4350357"/>
            <a:ext cx="1572028" cy="5875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90F6900F-E895-4F22-90CE-AAA2078606F4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Lesevorgang; Lesevorgang aktiviert; kein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2CD2360-6318-44A8-BC7B-11D0D034A9DD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Lesevorgang aktiviert; Datenträger tritt in Erfassungszone; Fixcode eingelesen: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823CED8C-3960-463D-A27A-7852B2664F4A}"/>
              </a:ext>
            </a:extLst>
          </p:cNvPr>
          <p:cNvSpPr txBox="1"/>
          <p:nvPr/>
        </p:nvSpPr>
        <p:spPr>
          <a:xfrm>
            <a:off x="6660232" y="2492896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Lesevorgang; Lesevorgang aktiviert;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4301C6C-41C7-40C2-8240-674F4F33BC1B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Abbruch Lesevorgang über Quit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4D049EAA-AF04-4875-8DFD-6F72E9EA7982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>
            <a:extLst>
              <a:ext uri="{FF2B5EF4-FFF2-40B4-BE49-F238E27FC236}">
                <a16:creationId xmlns:a16="http://schemas.microsoft.com/office/drawing/2014/main" id="{DEB9A8C8-06A6-4C05-B574-A5612F6AD824}"/>
              </a:ext>
            </a:extLst>
          </p:cNvPr>
          <p:cNvCxnSpPr>
            <a:cxnSpLocks/>
            <a:stCxn id="20" idx="1"/>
          </p:cNvCxnSpPr>
          <p:nvPr/>
        </p:nvCxnSpPr>
        <p:spPr>
          <a:xfrm flipH="1">
            <a:off x="3441846" y="3290995"/>
            <a:ext cx="3218386" cy="4534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37">
            <a:extLst>
              <a:ext uri="{FF2B5EF4-FFF2-40B4-BE49-F238E27FC236}">
                <a16:creationId xmlns:a16="http://schemas.microsoft.com/office/drawing/2014/main" id="{F58F906F-1B95-452E-81CF-842A99FEF866}"/>
              </a:ext>
            </a:extLst>
          </p:cNvPr>
          <p:cNvSpPr txBox="1"/>
          <p:nvPr/>
        </p:nvSpPr>
        <p:spPr>
          <a:xfrm>
            <a:off x="6660232" y="4139810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Lesevorgang aktiv; Datenträger verlässt Erfassungszone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7B299EEC-B528-47C4-9FE7-E9E620C1B9FE}"/>
              </a:ext>
            </a:extLst>
          </p:cNvPr>
          <p:cNvCxnSpPr>
            <a:cxnSpLocks/>
            <a:stCxn id="38" idx="1"/>
          </p:cNvCxnSpPr>
          <p:nvPr/>
        </p:nvCxnSpPr>
        <p:spPr>
          <a:xfrm flipH="1">
            <a:off x="4115144" y="4660910"/>
            <a:ext cx="2545088" cy="10096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581C526D-ED12-433A-9514-BB0D1274DA51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4560084" y="3933057"/>
            <a:ext cx="1656440" cy="155430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D0D6CB6-D5E6-40CF-8D9F-56600130031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71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Fixcode eingelesen; Befehl aktiv: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erkannt; Befehl aktiv:</a:t>
            </a:r>
          </a:p>
          <a:p>
            <a:r>
              <a:rPr lang="de-DE" sz="1200" dirty="0"/>
              <a:t>O_b_Done		= False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9CCF7A7-F803-4495-9719-7FF1315997D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F868956-E271-49AE-A6A8-4CBD5B0BDA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5315"/>
            <a:ext cx="3534322" cy="338442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58BF876D-573D-423F-9571-DB244B6DE9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272" y="1845314"/>
            <a:ext cx="3471008" cy="338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47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335011C-E353-4AC3-AC02-E78E9C981D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48" y="1859340"/>
            <a:ext cx="4468851" cy="430333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</a:t>
            </a:r>
            <a:r>
              <a:rPr lang="de-DE" sz="1200" dirty="0" err="1"/>
              <a:t>Fixcode</a:t>
            </a:r>
            <a:r>
              <a:rPr lang="de-DE" sz="1200" dirty="0"/>
              <a:t> eingelesen</a:t>
            </a:r>
          </a:p>
          <a:p>
            <a:r>
              <a:rPr lang="de-DE" sz="1200" dirty="0"/>
              <a:t>DB Head1Data.ReadData.ReadData[x]</a:t>
            </a:r>
          </a:p>
          <a:p>
            <a:r>
              <a:rPr lang="de-DE" sz="1200" dirty="0" err="1"/>
              <a:t>ReadData</a:t>
            </a:r>
            <a:r>
              <a:rPr lang="de-DE" sz="1200" dirty="0"/>
              <a:t>[0] …[7]	</a:t>
            </a:r>
            <a:r>
              <a:rPr lang="de-DE" sz="1200" dirty="0">
                <a:sym typeface="Wingdings" panose="05000000000000000000" pitchFamily="2" charset="2"/>
              </a:rPr>
              <a:t> </a:t>
            </a:r>
            <a:r>
              <a:rPr lang="de-DE" sz="1200" dirty="0" err="1">
                <a:sym typeface="Wingdings" panose="05000000000000000000" pitchFamily="2" charset="2"/>
              </a:rPr>
              <a:t>Fixcode</a:t>
            </a:r>
            <a:r>
              <a:rPr lang="de-DE" sz="1200" dirty="0">
                <a:sym typeface="Wingdings" panose="05000000000000000000" pitchFamily="2" charset="2"/>
              </a:rPr>
              <a:t> (8 Byte </a:t>
            </a:r>
            <a:r>
              <a:rPr lang="de-DE" sz="1200" dirty="0" err="1">
                <a:sym typeface="Wingdings" panose="05000000000000000000" pitchFamily="2" charset="2"/>
              </a:rPr>
              <a:t>Fixcode</a:t>
            </a:r>
            <a:r>
              <a:rPr lang="de-DE" sz="1200" dirty="0">
                <a:sym typeface="Wingdings" panose="05000000000000000000" pitchFamily="2" charset="2"/>
              </a:rPr>
              <a:t>; ISO15693)</a:t>
            </a:r>
          </a:p>
          <a:p>
            <a:r>
              <a:rPr lang="de-DE" sz="1200" dirty="0">
                <a:sym typeface="Wingdings" panose="05000000000000000000" pitchFamily="2" charset="2"/>
              </a:rPr>
              <a:t>ReadData[8]…[x]	 16#00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Die Länge des </a:t>
            </a:r>
            <a:r>
              <a:rPr lang="de-DE" sz="1200" dirty="0" err="1">
                <a:sym typeface="Wingdings" panose="05000000000000000000" pitchFamily="2" charset="2"/>
              </a:rPr>
              <a:t>Fixcodes</a:t>
            </a:r>
            <a:r>
              <a:rPr lang="de-DE" sz="1200" dirty="0">
                <a:sym typeface="Wingdings" panose="05000000000000000000" pitchFamily="2" charset="2"/>
              </a:rPr>
              <a:t> ist abhängig vom Datenträger. Alle ISO15693 (13,56MHz) Datenträger haben einen Fixcode mit der Länge von 8 Byte</a:t>
            </a:r>
          </a:p>
        </p:txBody>
      </p:sp>
      <p:sp>
        <p:nvSpPr>
          <p:cNvPr id="13" name="Rechteck 12"/>
          <p:cNvSpPr/>
          <p:nvPr/>
        </p:nvSpPr>
        <p:spPr>
          <a:xfrm>
            <a:off x="3563888" y="2924944"/>
            <a:ext cx="1008111" cy="2952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685A1A7-7108-47BE-BFE4-AB0208B6463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90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ED7D249-D701-47EE-812E-0EC0A749DC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3391998" cy="455144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Fixcode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16#1D = Enhanced Read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INDATA[8]…[15] </a:t>
            </a:r>
            <a:r>
              <a:rPr lang="de-DE" sz="1200" dirty="0">
                <a:sym typeface="Wingdings" panose="05000000000000000000" pitchFamily="2" charset="2"/>
              </a:rPr>
              <a:t> Fixcode (UID; ISO15693 Datenträger)</a:t>
            </a:r>
          </a:p>
          <a:p>
            <a:r>
              <a:rPr lang="de-DE" sz="1200" dirty="0"/>
              <a:t>INDATA[16]…[x]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4023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036E244-A3B9-4B70-9656-82EE27EF8FF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64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3D90C4C-2302-4A63-AB99-1E621D113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8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 bzw. Datenträger hat Erfassungszone verlassen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16#1D = Enhanced Read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 bzw. Datenträger hat Erfassungszone verlassen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6D2553E-C0B9-4941-B2BE-507EEB182D2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56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C9BB005-4850-4019-BFB8-162E103EEC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452418" cy="269213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Read Fixcode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16#1D = Enhanced Read Fixcode</a:t>
            </a:r>
          </a:p>
          <a:p>
            <a:r>
              <a:rPr lang="de-DE" sz="1200" dirty="0"/>
              <a:t>INDATA[3]…[x]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A80CA65-8120-49EF-BA4F-83D5EAECE70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60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B6CB870-53E3-4E33-B654-6468C9915F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1"/>
            <a:ext cx="7272356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424401" y="3908515"/>
            <a:ext cx="1158463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424400" y="4653134"/>
            <a:ext cx="1915351" cy="10801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107880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499992" y="2850136"/>
            <a:ext cx="936104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851920" y="1892292"/>
            <a:ext cx="2304256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FE4331B-E1CF-45E7-8937-A018CBF0DD6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8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6624B00C-1613-4105-909D-D795DF25F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46" y="1892292"/>
            <a:ext cx="7259166" cy="463129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424401" y="3908515"/>
            <a:ext cx="1158463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424400" y="4653134"/>
            <a:ext cx="1915351" cy="10801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107880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851920" y="1892292"/>
            <a:ext cx="2304256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FE4331B-E1CF-45E7-8937-A018CBF0DD6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59BFE0AC-FDFD-4611-9449-A38BF3F066F1}"/>
              </a:ext>
            </a:extLst>
          </p:cNvPr>
          <p:cNvSpPr/>
          <p:nvPr/>
        </p:nvSpPr>
        <p:spPr>
          <a:xfrm>
            <a:off x="4499992" y="2850136"/>
            <a:ext cx="936104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224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permanenter Lesevorgang auf den Nutzdatenbereich (User Memory)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(variabel)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2 (variabel)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I_b_StartRead; Ende über Quit-Befehl oder Initialisierung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58B7B06A-F2C0-4574-8F9C-001A5AC383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 r="35825"/>
          <a:stretch/>
        </p:blipFill>
        <p:spPr>
          <a:xfrm>
            <a:off x="107504" y="2996952"/>
            <a:ext cx="4920798" cy="1872000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E07B75BC-F9AD-434C-8AB2-B3CD4C23FCE7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Lesevorgang; Lesevorgang aktiviert; kein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5D8CE9AC-2109-4054-8B8B-F9AF74C3E031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Lesevorgang aktiviert; Datenträger tritt in Erfassungszone; Daten eingelesen: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FF0191E-E653-4218-89AF-4A8E9C841059}"/>
              </a:ext>
            </a:extLst>
          </p:cNvPr>
          <p:cNvSpPr txBox="1"/>
          <p:nvPr/>
        </p:nvSpPr>
        <p:spPr>
          <a:xfrm>
            <a:off x="6660232" y="2701583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Lesevorgang; Lesevorgang aktiviert;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80F5379-F78F-410E-AE8B-42CDFC2F7C6A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Abbruch Lesevorgang über Quit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1ABC08DE-972D-4553-862F-BABE9898E5EE}"/>
              </a:ext>
            </a:extLst>
          </p:cNvPr>
          <p:cNvSpPr txBox="1"/>
          <p:nvPr/>
        </p:nvSpPr>
        <p:spPr>
          <a:xfrm>
            <a:off x="6660232" y="4392025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Lesevorgang aktiv; Datenträger verlässt Erfassungszone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5ABE1034-E20B-42B0-9362-B04467FF3C99}"/>
              </a:ext>
            </a:extLst>
          </p:cNvPr>
          <p:cNvCxnSpPr>
            <a:cxnSpLocks/>
          </p:cNvCxnSpPr>
          <p:nvPr/>
        </p:nvCxnSpPr>
        <p:spPr>
          <a:xfrm flipV="1">
            <a:off x="1295636" y="3789040"/>
            <a:ext cx="227684" cy="114432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0FB0DCAE-98E6-4963-BE39-83EDA35D8CEE}"/>
              </a:ext>
            </a:extLst>
          </p:cNvPr>
          <p:cNvCxnSpPr>
            <a:cxnSpLocks/>
            <a:stCxn id="15" idx="0"/>
          </p:cNvCxnSpPr>
          <p:nvPr/>
        </p:nvCxnSpPr>
        <p:spPr>
          <a:xfrm flipH="1" flipV="1">
            <a:off x="2195736" y="4297780"/>
            <a:ext cx="1572028" cy="64012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CC39DF9C-295F-4089-A308-3FF6BDE48AB9}"/>
              </a:ext>
            </a:extLst>
          </p:cNvPr>
          <p:cNvCxnSpPr>
            <a:cxnSpLocks/>
            <a:stCxn id="16" idx="1"/>
          </p:cNvCxnSpPr>
          <p:nvPr/>
        </p:nvCxnSpPr>
        <p:spPr>
          <a:xfrm flipH="1">
            <a:off x="3491880" y="3499682"/>
            <a:ext cx="3168352" cy="21735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B2677AA7-F43D-492A-B549-94242DDCD66B}"/>
              </a:ext>
            </a:extLst>
          </p:cNvPr>
          <p:cNvCxnSpPr>
            <a:cxnSpLocks/>
            <a:stCxn id="18" idx="1"/>
          </p:cNvCxnSpPr>
          <p:nvPr/>
        </p:nvCxnSpPr>
        <p:spPr>
          <a:xfrm flipH="1" flipV="1">
            <a:off x="4067944" y="4725144"/>
            <a:ext cx="2592288" cy="1879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30FF14A5-09E2-4AD2-B0D4-B9F86116B346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19B8A6DA-BC60-45B9-AD1F-818E9D787414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4644008" y="3924977"/>
            <a:ext cx="157251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nteraktive Schaltfläche: Zur Startseite wechseln 2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5FE3A3-2F34-401F-B641-E62204BF6E1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51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Scannen nach angeschlossenen Geräten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Aktivierung </a:t>
            </a:r>
            <a:r>
              <a:rPr lang="de-DE" sz="1400" b="0" dirty="0" err="1"/>
              <a:t>Config</a:t>
            </a:r>
            <a:r>
              <a:rPr lang="de-DE" sz="1400" b="0" dirty="0"/>
              <a:t>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Rechtsklick auf „Gerät 5 (EtherCAT)“ </a:t>
            </a:r>
            <a:r>
              <a:rPr lang="de-DE" sz="1400" b="0" dirty="0">
                <a:sym typeface="Wingdings" panose="05000000000000000000" pitchFamily="2" charset="2"/>
              </a:rPr>
              <a:t> Scannen  </a:t>
            </a:r>
            <a:r>
              <a:rPr lang="de-DE" sz="1400" b="0" dirty="0" err="1">
                <a:sym typeface="Wingdings" panose="05000000000000000000" pitchFamily="2" charset="2"/>
              </a:rPr>
              <a:t>IDENTControl</a:t>
            </a:r>
            <a:r>
              <a:rPr lang="de-DE" sz="1400" b="0" dirty="0">
                <a:sym typeface="Wingdings" panose="05000000000000000000" pitchFamily="2" charset="2"/>
              </a:rPr>
              <a:t> mit der im Gerät eingestellten Telegrammlänge erscheint</a:t>
            </a: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F7F728C-158F-45C3-A66F-C83CB42E33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2704569"/>
            <a:ext cx="3095856" cy="379758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52A430B-1F8C-4EEB-BC37-04E65E53F9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042" y="2707046"/>
            <a:ext cx="2499581" cy="380501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F8A5DE19-328D-4210-BD0D-AD04AB9D36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699616"/>
            <a:ext cx="2710979" cy="3799328"/>
          </a:xfrm>
          <a:prstGeom prst="rect">
            <a:avLst/>
          </a:prstGeom>
        </p:spPr>
      </p:pic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254A678E-1F8E-4C5D-B426-3DCD7994AD37}"/>
              </a:ext>
            </a:extLst>
          </p:cNvPr>
          <p:cNvCxnSpPr>
            <a:cxnSpLocks/>
          </p:cNvCxnSpPr>
          <p:nvPr/>
        </p:nvCxnSpPr>
        <p:spPr>
          <a:xfrm flipH="1" flipV="1">
            <a:off x="2051720" y="3356993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25EDDC3F-58F9-4880-A51D-D6557ED1C2AC}"/>
              </a:ext>
            </a:extLst>
          </p:cNvPr>
          <p:cNvCxnSpPr>
            <a:cxnSpLocks/>
          </p:cNvCxnSpPr>
          <p:nvPr/>
        </p:nvCxnSpPr>
        <p:spPr>
          <a:xfrm flipH="1" flipV="1">
            <a:off x="1799152" y="5517232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810F308F-824F-464F-BB7C-2DC007A14D2C}"/>
              </a:ext>
            </a:extLst>
          </p:cNvPr>
          <p:cNvCxnSpPr>
            <a:cxnSpLocks/>
          </p:cNvCxnSpPr>
          <p:nvPr/>
        </p:nvCxnSpPr>
        <p:spPr>
          <a:xfrm flipH="1" flipV="1">
            <a:off x="4750992" y="5625281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0AB5C6EC-4F56-4A78-A305-66E9D5517620}"/>
              </a:ext>
            </a:extLst>
          </p:cNvPr>
          <p:cNvCxnSpPr>
            <a:cxnSpLocks/>
          </p:cNvCxnSpPr>
          <p:nvPr/>
        </p:nvCxnSpPr>
        <p:spPr>
          <a:xfrm flipH="1">
            <a:off x="8063360" y="5972177"/>
            <a:ext cx="541088" cy="26513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021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Daten eingelesen; Befehl aktiv: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erkannt; Befehl aktiv:</a:t>
            </a:r>
          </a:p>
          <a:p>
            <a:r>
              <a:rPr lang="de-DE" sz="1200" dirty="0"/>
              <a:t>O_b_Done		= False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2" name="Interaktive Schaltfläche: Zur Startseite wechseln 1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8111E6A-5D00-4793-8AEE-933903162EA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69792CA-FE76-42EE-8B26-49F410B13C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8" y="1847597"/>
            <a:ext cx="3530618" cy="336512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2A3701FB-A88F-4C68-A149-137E462E60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194" y="1847596"/>
            <a:ext cx="3467094" cy="336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77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B2E8731-980D-4098-A9C2-55A6758A80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30" y="1859339"/>
            <a:ext cx="4451169" cy="426799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67765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Anwenderdaten eingelesen</a:t>
            </a:r>
          </a:p>
          <a:p>
            <a:r>
              <a:rPr lang="de-DE" sz="1200" dirty="0"/>
              <a:t>DB Head1Data.ReadData.ReadData[x]</a:t>
            </a:r>
          </a:p>
          <a:p>
            <a:r>
              <a:rPr lang="de-DE" sz="1200" dirty="0"/>
              <a:t>ReadData[0] …[7]	</a:t>
            </a:r>
            <a:r>
              <a:rPr lang="de-DE" sz="1200" dirty="0">
                <a:sym typeface="Wingdings" panose="05000000000000000000" pitchFamily="2" charset="2"/>
              </a:rPr>
              <a:t> eingelesene Daten (2 Blöcke à 4 Byte)</a:t>
            </a:r>
          </a:p>
          <a:p>
            <a:r>
              <a:rPr lang="de-DE" sz="1200" dirty="0">
                <a:sym typeface="Wingdings" panose="05000000000000000000" pitchFamily="2" charset="2"/>
              </a:rPr>
              <a:t>ReadData[8]…[x]	 16#00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Über den Eingang 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 wird die Anzahl der einzulesenden Blöcke mit einer Blockgröße von je 4 Byte festgelegt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Hinweis:</a:t>
            </a:r>
          </a:p>
          <a:p>
            <a:r>
              <a:rPr lang="de-DE" sz="1200" dirty="0">
                <a:sym typeface="Wingdings" panose="05000000000000000000" pitchFamily="2" charset="2"/>
              </a:rPr>
              <a:t>Bei der Verwendung des IQC33 muss die 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 immer ein Vielfaches von 2 sein. Dieser Datenträger hat eine Blockgröße von 8 Byte.</a:t>
            </a:r>
          </a:p>
        </p:txBody>
      </p:sp>
      <p:sp>
        <p:nvSpPr>
          <p:cNvPr id="13" name="Rechteck 12"/>
          <p:cNvSpPr/>
          <p:nvPr/>
        </p:nvSpPr>
        <p:spPr>
          <a:xfrm>
            <a:off x="3635896" y="2924944"/>
            <a:ext cx="936104" cy="28803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A0D736-9E20-4D75-86A0-F79CEFD487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31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F984C9A-44A1-4A54-99CB-49B69BC66C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457611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Anwenderdaten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16#19 = Enhanced Read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Anzahl übertragener Datenblöcke à 4 Byte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INDATA[8]…[15] </a:t>
            </a:r>
            <a:r>
              <a:rPr lang="de-DE" sz="1200" dirty="0">
                <a:sym typeface="Wingdings" panose="05000000000000000000" pitchFamily="2" charset="2"/>
              </a:rPr>
              <a:t> eingelesene Anwenderdaten</a:t>
            </a:r>
          </a:p>
          <a:p>
            <a:r>
              <a:rPr lang="de-DE" sz="1200" dirty="0"/>
              <a:t>INDATA[16]…[x]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39604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491C69D-1429-4F8C-9D2C-E500D30CF37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3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3B08916-077B-4989-82B0-7539F28C1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8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16#19 = Enhanced Read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B6353F7-706C-4314-BFBF-796E1AE4B44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9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7BF50919-6B18-4F47-A1CC-463F3B0444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6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Enhanced Read Words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16#19 = Enhanced Read Words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Startadresse (</a:t>
            </a:r>
            <a:r>
              <a:rPr lang="de-DE" sz="1200" dirty="0" err="1">
                <a:sym typeface="Wingdings" panose="05000000000000000000" pitchFamily="2" charset="2"/>
              </a:rPr>
              <a:t>I_w_StartAddress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Datenblöcke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2472801-C1B7-4867-A597-E8BD0ACE508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55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C7007D94-5A8D-4145-B152-BCFDE9E72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7269646" cy="465847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362694" y="3908516"/>
            <a:ext cx="1112962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362694" y="4653136"/>
            <a:ext cx="1977058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107880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463988" y="2787073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779912" y="1892292"/>
            <a:ext cx="2376264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30F331D-EFE1-4A33-B938-F12E1341E30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2B3D591D-B887-4AD5-BB51-904228149A17}"/>
              </a:ext>
            </a:extLst>
          </p:cNvPr>
          <p:cNvSpPr/>
          <p:nvPr/>
        </p:nvSpPr>
        <p:spPr>
          <a:xfrm>
            <a:off x="1835696" y="2636913"/>
            <a:ext cx="720080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496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5643E98-281A-4411-AC9D-B3202D03C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00" y="1892292"/>
            <a:ext cx="7229512" cy="463275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362694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362694" y="4653136"/>
            <a:ext cx="1977058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107880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463988" y="2787073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779912" y="1892292"/>
            <a:ext cx="2376264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30F331D-EFE1-4A33-B938-F12E1341E30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2B3D591D-B887-4AD5-BB51-904228149A17}"/>
              </a:ext>
            </a:extLst>
          </p:cNvPr>
          <p:cNvSpPr/>
          <p:nvPr/>
        </p:nvSpPr>
        <p:spPr>
          <a:xfrm>
            <a:off x="1835696" y="2636913"/>
            <a:ext cx="720080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953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856984" cy="48600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Permanenter Schreibvorgang auf den Nutzdatenbereich (User Memory)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(variabel)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2 (variabel)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Schreibdaten WriteData; Start durch I_b_StartWrite; Ende über Quit-Befehl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EAB1AC1-2B2A-4EDF-AFA7-1682DC7295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 r="36613"/>
          <a:stretch/>
        </p:blipFill>
        <p:spPr>
          <a:xfrm>
            <a:off x="107016" y="3006000"/>
            <a:ext cx="4860415" cy="1872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659D4825-ACA8-4DCE-9CF6-1803890C268D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Schreibvorgang; Schreibvorgang aktiv; kein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14B9CB24-B617-4052-8602-603395E2B50B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Schreibvorgang aktiviert; Datenträger tritt in Erfassungszone; Daten geschrieben: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4A6F3C4-E322-4C25-8118-D9D940B4607A}"/>
              </a:ext>
            </a:extLst>
          </p:cNvPr>
          <p:cNvSpPr txBox="1"/>
          <p:nvPr/>
        </p:nvSpPr>
        <p:spPr>
          <a:xfrm>
            <a:off x="6660232" y="2701583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Schreibvorgang; Schreibvorgang aktiv;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19E2147-F672-4DF6-90ED-2F78DF4EED6D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Abbruch Schreibvorgang über Quit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FC57A047-AE82-40F5-AC8A-D5D8F66F8B75}"/>
              </a:ext>
            </a:extLst>
          </p:cNvPr>
          <p:cNvSpPr txBox="1"/>
          <p:nvPr/>
        </p:nvSpPr>
        <p:spPr>
          <a:xfrm>
            <a:off x="6660232" y="4392025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Schreibvorgang aktiv; Datenträger verlässt Erfassungszone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A1B1FD72-B9FA-4153-824E-9F0A6D2A2E5F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1295636" y="3717032"/>
            <a:ext cx="252028" cy="12163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440D53FB-C6E2-4C75-9E49-8182BC065A1E}"/>
              </a:ext>
            </a:extLst>
          </p:cNvPr>
          <p:cNvCxnSpPr>
            <a:cxnSpLocks/>
            <a:stCxn id="14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5E8AB286-B862-4C5E-B81A-4BED80F00A7A}"/>
              </a:ext>
            </a:extLst>
          </p:cNvPr>
          <p:cNvCxnSpPr>
            <a:cxnSpLocks/>
            <a:stCxn id="11" idx="0"/>
          </p:cNvCxnSpPr>
          <p:nvPr/>
        </p:nvCxnSpPr>
        <p:spPr>
          <a:xfrm flipH="1" flipV="1">
            <a:off x="2195736" y="4297780"/>
            <a:ext cx="1572028" cy="64012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8CE1DF2C-C2DF-45B9-A5F0-4DAA9B361769}"/>
              </a:ext>
            </a:extLst>
          </p:cNvPr>
          <p:cNvCxnSpPr>
            <a:cxnSpLocks/>
          </p:cNvCxnSpPr>
          <p:nvPr/>
        </p:nvCxnSpPr>
        <p:spPr>
          <a:xfrm flipH="1">
            <a:off x="3491880" y="3501008"/>
            <a:ext cx="3168352" cy="2160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956240FF-63D7-4E01-9FE3-1B022E8D37BB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4067944" y="4725144"/>
            <a:ext cx="2592288" cy="1879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nteraktive Schaltfläche: Zur Startseite wechseln 17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9AE1008-F173-492F-82DC-650761470C1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31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92306A0-8687-463B-9F0D-7E98773A69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5528"/>
            <a:ext cx="4536504" cy="466455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155401" y="1845528"/>
            <a:ext cx="3808599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Schreibdaten: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Head1Data.WriteData.WriteData[x]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	bis [x] </a:t>
            </a:r>
            <a:r>
              <a:rPr lang="de-DE" sz="1400" dirty="0">
                <a:sym typeface="Wingdings" panose="05000000000000000000" pitchFamily="2" charset="2"/>
              </a:rPr>
              <a:t> Schreibdaten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ym typeface="Wingdings" panose="05000000000000000000" pitchFamily="2" charset="2"/>
              </a:rPr>
              <a:t>Anzahl der Schreibdaten abhängig von Parameter </a:t>
            </a:r>
            <a:r>
              <a:rPr lang="de-DE" sz="1400" dirty="0" err="1">
                <a:sym typeface="Wingdings" panose="05000000000000000000" pitchFamily="2" charset="2"/>
              </a:rPr>
              <a:t>I_i_NumberWords</a:t>
            </a:r>
            <a:r>
              <a:rPr lang="de-DE" sz="1400" dirty="0">
                <a:sym typeface="Wingdings" panose="05000000000000000000" pitchFamily="2" charset="2"/>
              </a:rPr>
              <a:t> und der Telegrammlänge</a:t>
            </a:r>
          </a:p>
        </p:txBody>
      </p:sp>
      <p:sp>
        <p:nvSpPr>
          <p:cNvPr id="9" name="Rechteck 8"/>
          <p:cNvSpPr/>
          <p:nvPr/>
        </p:nvSpPr>
        <p:spPr>
          <a:xfrm>
            <a:off x="3635897" y="3284984"/>
            <a:ext cx="1008112" cy="28803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3C37E34-3D11-49E8-B9C4-34F71A33A9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Anwenderdaten geschrieben: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False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FA447BD-701C-463B-BE5A-E22777700C5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7C6FDE4-701E-49E2-96EB-B9B51325A8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5" y="1847593"/>
            <a:ext cx="3492889" cy="3366735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3B2124B7-C7FD-4413-8017-8330B85F64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276" y="1847593"/>
            <a:ext cx="3485004" cy="336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51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5472120" cy="15140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Verknüpfung Prozessdatenfeld Eingangsdaten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Aktivierung </a:t>
            </a:r>
            <a:r>
              <a:rPr lang="de-DE" sz="1400" b="0" dirty="0" err="1"/>
              <a:t>Config</a:t>
            </a:r>
            <a:r>
              <a:rPr lang="de-DE" sz="1400" b="0" dirty="0"/>
              <a:t>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Rechtsklick auf „IN_CH1“</a:t>
            </a:r>
            <a:r>
              <a:rPr lang="de-DE" sz="1400" b="0" dirty="0">
                <a:sym typeface="Wingdings" panose="05000000000000000000" pitchFamily="2" charset="2"/>
              </a:rPr>
              <a:t> Verknüpfung ändern  Array Modus aktivieren  </a:t>
            </a:r>
            <a:r>
              <a:rPr lang="de-DE" sz="1400" b="0" dirty="0" err="1">
                <a:sym typeface="Wingdings" panose="05000000000000000000" pitchFamily="2" charset="2"/>
              </a:rPr>
              <a:t>GVL_IDENTControl.BUS_INPUT</a:t>
            </a:r>
            <a:r>
              <a:rPr lang="de-DE" sz="1400" b="0" dirty="0">
                <a:sym typeface="Wingdings" panose="05000000000000000000" pitchFamily="2" charset="2"/>
              </a:rPr>
              <a:t>[1]  Verknüpfung von Byte 0 bis Byte 63</a:t>
            </a: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833C4438-D24A-475A-B471-2696D74017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97" y="3140967"/>
            <a:ext cx="2174733" cy="342206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070534CD-386F-4404-A012-4E961C9AC7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832001"/>
            <a:ext cx="3295297" cy="2731033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68CBF7ED-9774-440B-993B-1DDB856B14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512000"/>
            <a:ext cx="3316421" cy="249634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02E4DD52-6862-4CBB-9F9C-E4E95C0999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062360"/>
            <a:ext cx="3322175" cy="2500673"/>
          </a:xfrm>
          <a:prstGeom prst="rect">
            <a:avLst/>
          </a:prstGeom>
        </p:spPr>
      </p:pic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A031BCCA-0863-409B-8480-D242BDF128CD}"/>
              </a:ext>
            </a:extLst>
          </p:cNvPr>
          <p:cNvCxnSpPr>
            <a:cxnSpLocks/>
          </p:cNvCxnSpPr>
          <p:nvPr/>
        </p:nvCxnSpPr>
        <p:spPr>
          <a:xfrm flipH="1" flipV="1">
            <a:off x="1185063" y="3573016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D58A2FA5-A049-4267-80C8-BAD064094D5B}"/>
              </a:ext>
            </a:extLst>
          </p:cNvPr>
          <p:cNvCxnSpPr>
            <a:cxnSpLocks/>
          </p:cNvCxnSpPr>
          <p:nvPr/>
        </p:nvCxnSpPr>
        <p:spPr>
          <a:xfrm flipH="1" flipV="1">
            <a:off x="1619672" y="5589240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67ABF0B2-6B24-4C48-BB1B-7939D7B642CC}"/>
              </a:ext>
            </a:extLst>
          </p:cNvPr>
          <p:cNvCxnSpPr>
            <a:cxnSpLocks/>
          </p:cNvCxnSpPr>
          <p:nvPr/>
        </p:nvCxnSpPr>
        <p:spPr>
          <a:xfrm>
            <a:off x="180000" y="5346000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9F28D56A-FF6C-4B7F-92F4-0FC502105998}"/>
              </a:ext>
            </a:extLst>
          </p:cNvPr>
          <p:cNvCxnSpPr>
            <a:cxnSpLocks/>
          </p:cNvCxnSpPr>
          <p:nvPr/>
        </p:nvCxnSpPr>
        <p:spPr>
          <a:xfrm flipH="1">
            <a:off x="3729415" y="4365104"/>
            <a:ext cx="254410" cy="23312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B282CE8D-700D-410F-A6CE-D5781DFA4923}"/>
              </a:ext>
            </a:extLst>
          </p:cNvPr>
          <p:cNvCxnSpPr>
            <a:cxnSpLocks/>
          </p:cNvCxnSpPr>
          <p:nvPr/>
        </p:nvCxnSpPr>
        <p:spPr>
          <a:xfrm flipV="1">
            <a:off x="4394362" y="5517233"/>
            <a:ext cx="393662" cy="18327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hteck 32">
            <a:extLst>
              <a:ext uri="{FF2B5EF4-FFF2-40B4-BE49-F238E27FC236}">
                <a16:creationId xmlns:a16="http://schemas.microsoft.com/office/drawing/2014/main" id="{AE67596B-0DE4-4F1D-AF29-6F7C8BBD30AC}"/>
              </a:ext>
            </a:extLst>
          </p:cNvPr>
          <p:cNvSpPr/>
          <p:nvPr/>
        </p:nvSpPr>
        <p:spPr>
          <a:xfrm>
            <a:off x="5940152" y="2060849"/>
            <a:ext cx="2088232" cy="1872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E104FC84-2C6E-4C2D-AC3B-B62E96BDB7C1}"/>
              </a:ext>
            </a:extLst>
          </p:cNvPr>
          <p:cNvSpPr/>
          <p:nvPr/>
        </p:nvSpPr>
        <p:spPr>
          <a:xfrm>
            <a:off x="5940152" y="4409897"/>
            <a:ext cx="2088232" cy="1872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704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A408802-EAAA-4D16-8D6F-CFA3BC3E30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3391998" cy="268892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Anwenderdaten geschrieben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16#1A = Enhanced Write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22022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E008876-7EB8-497A-B5BA-AF8ADF5117C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06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4BBFD60-11B3-446C-A302-054F0804E5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404286" cy="265460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16#1A = Enhanced Write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21839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5BA67A-5F67-45A4-A9F5-556A8130EF6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54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D4AC5F9-EE21-4C4A-82EF-F99D82B53C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94" y="1878249"/>
            <a:ext cx="3393546" cy="456161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Enhanced Write Words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16#1A = Enhanced Write Words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Startadresse (</a:t>
            </a:r>
            <a:r>
              <a:rPr lang="de-DE" sz="1200" dirty="0" err="1">
                <a:sym typeface="Wingdings" panose="05000000000000000000" pitchFamily="2" charset="2"/>
              </a:rPr>
              <a:t>I_w_StartAddress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Blöcke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OUTDATA[8]…[15] </a:t>
            </a:r>
            <a:r>
              <a:rPr lang="de-DE" sz="1200" dirty="0">
                <a:sym typeface="Wingdings" panose="05000000000000000000" pitchFamily="2" charset="2"/>
              </a:rPr>
              <a:t> Schreibdaten</a:t>
            </a:r>
          </a:p>
          <a:p>
            <a:r>
              <a:rPr lang="de-DE" sz="1200" dirty="0"/>
              <a:t>OUTDATA[16]…[x]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81856" cy="38884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2AA556C-A073-48E4-B4A1-6A8A98E026F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63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32C7C820-B554-42F1-8767-A317FFE9D7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60" y="1892291"/>
            <a:ext cx="7326933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373239" y="3908515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373238" y="4653136"/>
            <a:ext cx="1966513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983324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580112" y="2787073"/>
            <a:ext cx="936104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851920" y="1892292"/>
            <a:ext cx="2376264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835696" y="2665537"/>
            <a:ext cx="72008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FA59685-39A8-4100-A9D2-9202F0D05E3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636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C20A18EA-0EE1-435B-B827-2C74A16880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92291"/>
            <a:ext cx="7301622" cy="463305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373239" y="3908515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373238" y="4653136"/>
            <a:ext cx="1966513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983324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580112" y="2787073"/>
            <a:ext cx="936104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851920" y="1892292"/>
            <a:ext cx="2376264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835696" y="2665537"/>
            <a:ext cx="72008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FA59685-39A8-4100-A9D2-9202F0D05E3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9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8: </a:t>
            </a:r>
            <a:r>
              <a:rPr lang="de-DE" dirty="0" err="1"/>
              <a:t>Quit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Abbruch aktiver Enhanced Befehle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I_b_Quit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6516216" y="2492896"/>
            <a:ext cx="2520768" cy="11806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Ausführung </a:t>
            </a:r>
            <a:r>
              <a:rPr lang="de-DE" sz="900" dirty="0" err="1">
                <a:solidFill>
                  <a:schemeClr val="tx2"/>
                </a:solidFill>
              </a:rPr>
              <a:t>Quit</a:t>
            </a:r>
            <a:r>
              <a:rPr lang="de-DE" sz="900" dirty="0">
                <a:solidFill>
                  <a:schemeClr val="tx2"/>
                </a:solidFill>
              </a:rPr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HeadXQuit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:= True  bei Signaländerung wird ein </a:t>
            </a:r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Quit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Befehl ausgeführt und der aktive Lesebefehl wird abgebrochen</a:t>
            </a:r>
          </a:p>
          <a:p>
            <a:endParaRPr lang="de-DE" sz="900" dirty="0">
              <a:solidFill>
                <a:schemeClr val="tx2"/>
              </a:solidFill>
              <a:sym typeface="Wingdings" panose="05000000000000000000" pitchFamily="2" charset="2"/>
            </a:endParaRP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Quit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ausgeführt: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HeadXDone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= True  </a:t>
            </a:r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Quit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Befehl beendet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Head1Status = 16#00</a:t>
            </a:r>
          </a:p>
        </p:txBody>
      </p:sp>
      <p:sp>
        <p:nvSpPr>
          <p:cNvPr id="9" name="Interaktive Schaltfläche: Zur Startseite wechseln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F883BB5-AAF8-4CFF-9180-D6F36B435F3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5279833-6E8A-4711-99A7-9135C8BC3D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12" y="2492895"/>
            <a:ext cx="4177064" cy="399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6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F120D76-A649-4486-BCEA-0294D129A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69" y="1878248"/>
            <a:ext cx="3401675" cy="306291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8: Quit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Quit Befehl ausgeführt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16#02 = Quit Befehl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20888"/>
            <a:ext cx="803676" cy="22322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2D1D9E5-6100-433A-9867-BDFFE3896CE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28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B61C3B0-5660-4DE1-919E-EA22200CB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74" y="1878248"/>
            <a:ext cx="3394266" cy="308182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8: Quit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Quit Befehl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16#02 = Quit Befehl</a:t>
            </a:r>
          </a:p>
          <a:p>
            <a:r>
              <a:rPr lang="de-DE" sz="1200" dirty="0"/>
              <a:t>OUTDATA[3]…[x]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20888"/>
            <a:ext cx="809848" cy="24482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4EE69B3-284F-4E6D-A1A2-9F1C9260100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52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8B3BBEE-BAD9-4647-87E7-AEC4099D1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00" y="1892292"/>
            <a:ext cx="7232312" cy="461655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8: Quit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1907944" y="422108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851920" y="1892292"/>
            <a:ext cx="2304256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5C24F88-C0D3-4593-A1DC-D0517C50711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28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E887DD95-77B6-4266-A0D0-F5C379C4B1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62"/>
          <a:stretch/>
        </p:blipFill>
        <p:spPr>
          <a:xfrm>
            <a:off x="122385" y="3343183"/>
            <a:ext cx="5276850" cy="143274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Es können alle Befehle ausgeführt werden, die nicht über die Eingangsparameter des Funktionsbausteins parametrierbar sind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Ausführung aller durch die Auswerteeinheit unterstützte Befehle möglich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Parametrierung Befehlstelegramm im Datenfeld SpecialCommand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</a:t>
            </a:r>
            <a:r>
              <a:rPr lang="de-DE" sz="1400" b="0" dirty="0" err="1"/>
              <a:t>I_b_StartSpecialCommand</a:t>
            </a: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cxnSp>
        <p:nvCxnSpPr>
          <p:cNvPr id="9" name="Gerade Verbindung mit Pfeil 8"/>
          <p:cNvCxnSpPr>
            <a:cxnSpLocks/>
            <a:stCxn id="14" idx="0"/>
          </p:cNvCxnSpPr>
          <p:nvPr/>
        </p:nvCxnSpPr>
        <p:spPr>
          <a:xfrm flipH="1" flipV="1">
            <a:off x="2339752" y="3501008"/>
            <a:ext cx="104076" cy="134410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cxnSpLocks/>
            <a:stCxn id="14" idx="0"/>
          </p:cNvCxnSpPr>
          <p:nvPr/>
        </p:nvCxnSpPr>
        <p:spPr>
          <a:xfrm flipV="1">
            <a:off x="2443828" y="4365104"/>
            <a:ext cx="1624116" cy="4800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82D63E68-AF43-4FF6-B2BF-4A0BAB7BF2C4}"/>
              </a:ext>
            </a:extLst>
          </p:cNvPr>
          <p:cNvSpPr txBox="1"/>
          <p:nvPr/>
        </p:nvSpPr>
        <p:spPr>
          <a:xfrm>
            <a:off x="99631" y="4845114"/>
            <a:ext cx="4688393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SpecialCommand und erfolgreich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(nicht relevant)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(nicht relevant)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I_b_StartSpecialCommand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	:= True (Start Befehlsübertragung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</p:spTree>
    <p:extLst>
      <p:ext uri="{BB962C8B-B14F-4D97-AF65-F5344CB8AC3E}">
        <p14:creationId xmlns:p14="http://schemas.microsoft.com/office/powerpoint/2010/main" val="336994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048581A7-2782-454B-9A46-0B07D0B572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070819"/>
            <a:ext cx="3308700" cy="2490530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654DA421-4148-410B-94EA-DD96A1B2B2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7" y="4070819"/>
            <a:ext cx="3322175" cy="250067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343CE94A-6C59-4002-A350-EEC86BB2D2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7" y="1510297"/>
            <a:ext cx="3322175" cy="250067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CE74010D-93CD-42BD-BBE6-D8695FC0ED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97" y="3139283"/>
            <a:ext cx="2179836" cy="342206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5472120" cy="15140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Verknüpfung Prozessdatenfeld Ausgangsdaten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Aktivierung </a:t>
            </a:r>
            <a:r>
              <a:rPr lang="de-DE" sz="1400" b="0" dirty="0" err="1"/>
              <a:t>Config</a:t>
            </a:r>
            <a:r>
              <a:rPr lang="de-DE" sz="1400" b="0" dirty="0"/>
              <a:t>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Rechtsklick auf „OUT_CH1“</a:t>
            </a:r>
            <a:r>
              <a:rPr lang="de-DE" sz="1400" b="0" dirty="0">
                <a:sym typeface="Wingdings" panose="05000000000000000000" pitchFamily="2" charset="2"/>
              </a:rPr>
              <a:t> Verknüpfung ändern  Array Modus aktivieren  </a:t>
            </a:r>
            <a:r>
              <a:rPr lang="de-DE" sz="1400" b="0" dirty="0" err="1">
                <a:sym typeface="Wingdings" panose="05000000000000000000" pitchFamily="2" charset="2"/>
              </a:rPr>
              <a:t>GVL_IDENTControl.BUS_OUTPUT</a:t>
            </a:r>
            <a:r>
              <a:rPr lang="de-DE" sz="1400" b="0" dirty="0">
                <a:sym typeface="Wingdings" panose="05000000000000000000" pitchFamily="2" charset="2"/>
              </a:rPr>
              <a:t>[1]  Verknüpfung von Byte 0 bis Byte 63</a:t>
            </a:r>
            <a:endParaRPr lang="de-DE" dirty="0"/>
          </a:p>
        </p:txBody>
      </p:sp>
      <p:sp>
        <p:nvSpPr>
          <p:cNvPr id="7" name="Interaktive Schaltfläche: Zur Startseite wechseln 6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A031BCCA-0863-409B-8480-D242BDF128CD}"/>
              </a:ext>
            </a:extLst>
          </p:cNvPr>
          <p:cNvCxnSpPr>
            <a:cxnSpLocks/>
          </p:cNvCxnSpPr>
          <p:nvPr/>
        </p:nvCxnSpPr>
        <p:spPr>
          <a:xfrm flipH="1" flipV="1">
            <a:off x="1185063" y="3573016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D58A2FA5-A049-4267-80C8-BAD064094D5B}"/>
              </a:ext>
            </a:extLst>
          </p:cNvPr>
          <p:cNvCxnSpPr>
            <a:cxnSpLocks/>
          </p:cNvCxnSpPr>
          <p:nvPr/>
        </p:nvCxnSpPr>
        <p:spPr>
          <a:xfrm flipH="1" flipV="1">
            <a:off x="1619672" y="5608870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67ABF0B2-6B24-4C48-BB1B-7939D7B642CC}"/>
              </a:ext>
            </a:extLst>
          </p:cNvPr>
          <p:cNvCxnSpPr>
            <a:cxnSpLocks/>
          </p:cNvCxnSpPr>
          <p:nvPr/>
        </p:nvCxnSpPr>
        <p:spPr>
          <a:xfrm>
            <a:off x="180000" y="5395883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9F28D56A-FF6C-4B7F-92F4-0FC502105998}"/>
              </a:ext>
            </a:extLst>
          </p:cNvPr>
          <p:cNvCxnSpPr>
            <a:cxnSpLocks/>
          </p:cNvCxnSpPr>
          <p:nvPr/>
        </p:nvCxnSpPr>
        <p:spPr>
          <a:xfrm flipH="1">
            <a:off x="3707904" y="4509120"/>
            <a:ext cx="254410" cy="23312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B282CE8D-700D-410F-A6CE-D5781DFA4923}"/>
              </a:ext>
            </a:extLst>
          </p:cNvPr>
          <p:cNvCxnSpPr>
            <a:cxnSpLocks/>
          </p:cNvCxnSpPr>
          <p:nvPr/>
        </p:nvCxnSpPr>
        <p:spPr>
          <a:xfrm flipV="1">
            <a:off x="4427984" y="5567116"/>
            <a:ext cx="393662" cy="18327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hteck 32">
            <a:extLst>
              <a:ext uri="{FF2B5EF4-FFF2-40B4-BE49-F238E27FC236}">
                <a16:creationId xmlns:a16="http://schemas.microsoft.com/office/drawing/2014/main" id="{AE67596B-0DE4-4F1D-AF29-6F7C8BBD30AC}"/>
              </a:ext>
            </a:extLst>
          </p:cNvPr>
          <p:cNvSpPr/>
          <p:nvPr/>
        </p:nvSpPr>
        <p:spPr>
          <a:xfrm>
            <a:off x="5940152" y="2060849"/>
            <a:ext cx="2088232" cy="1872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E104FC84-2C6E-4C2D-AC3B-B62E96BDB7C1}"/>
              </a:ext>
            </a:extLst>
          </p:cNvPr>
          <p:cNvSpPr/>
          <p:nvPr/>
        </p:nvSpPr>
        <p:spPr>
          <a:xfrm>
            <a:off x="5940152" y="4409897"/>
            <a:ext cx="2088232" cy="1872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08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F3C1345F-924C-4D77-A2A1-1B619EB19E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02" y="1845528"/>
            <a:ext cx="3500432" cy="361097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246221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Konfiguration frei definierbarer Befehl: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 in das Datenfeld SpecialCommand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Head1Data.SpecialCommand.SpecialCommand[x]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 </a:t>
            </a:r>
            <a:r>
              <a:rPr lang="de-DE" sz="1400" dirty="0">
                <a:sym typeface="Wingdings" panose="05000000000000000000" pitchFamily="2" charset="2"/>
              </a:rPr>
              <a:t> Befehlscode; 16#BE = Befehl Read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Byte[1]…[2]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Byte[3] </a:t>
            </a:r>
            <a:r>
              <a:rPr lang="de-DE" sz="1400" dirty="0">
                <a:sym typeface="Wingdings" panose="05000000000000000000" pitchFamily="2" charset="2"/>
              </a:rPr>
              <a:t> System Code; 16#51 = Q = System 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Byte[4]…[5] </a:t>
            </a:r>
            <a:r>
              <a:rPr lang="de-DE" sz="1400" dirty="0">
                <a:sym typeface="Wingdings" panose="05000000000000000000" pitchFamily="2" charset="2"/>
              </a:rPr>
              <a:t> Parameterkennzeichen; 16#5054 = PT = Sendeleistung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Byte[6]…[7] </a:t>
            </a:r>
            <a:r>
              <a:rPr lang="de-DE" sz="1400" dirty="0">
                <a:sym typeface="Wingdings" panose="05000000000000000000" pitchFamily="2" charset="2"/>
              </a:rPr>
              <a:t> Länge Parameter</a:t>
            </a:r>
          </a:p>
        </p:txBody>
      </p:sp>
      <p:sp>
        <p:nvSpPr>
          <p:cNvPr id="9" name="Rechteck 8"/>
          <p:cNvSpPr/>
          <p:nvPr/>
        </p:nvSpPr>
        <p:spPr>
          <a:xfrm>
            <a:off x="2915816" y="3068960"/>
            <a:ext cx="707518" cy="18722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6BCCA76-3196-42EC-B540-1759976E69B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1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5724128" y="1840594"/>
            <a:ext cx="3239872" cy="39703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SpecialCommand: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Start über Flanke positiv auf </a:t>
            </a:r>
            <a:r>
              <a:rPr lang="de-DE" sz="1400" dirty="0" err="1"/>
              <a:t>IO_b_StartSpecialCommand</a:t>
            </a: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Rücksetzen Eingang </a:t>
            </a:r>
            <a:r>
              <a:rPr lang="de-DE" sz="1400" dirty="0" err="1"/>
              <a:t>IO_b_StartSpecialCommand</a:t>
            </a:r>
            <a:r>
              <a:rPr lang="de-DE" sz="1400" dirty="0"/>
              <a:t> nach mindesten einen Zyklus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err="1"/>
              <a:t>O_B_ReplyCounter</a:t>
            </a:r>
            <a:r>
              <a:rPr lang="de-DE" sz="1400" dirty="0"/>
              <a:t> wurde erhöht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16#04 (Parameterfehler), so ist der Befehl </a:t>
            </a:r>
            <a:r>
              <a:rPr lang="de-DE" sz="1400"/>
              <a:t>falsch parametriert</a:t>
            </a: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16#06 (kein Kopf), so ist an diesem Kanal kein RFID-Kopf angeschlossen</a:t>
            </a:r>
          </a:p>
        </p:txBody>
      </p:sp>
      <p:sp>
        <p:nvSpPr>
          <p:cNvPr id="9" name="Interaktive Schaltfläche: Zur Startseite wechseln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1165036-A2D5-4645-B1DC-A524AD09F3E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066850CF-1989-4CFB-832D-8902BDE2B6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1840593"/>
            <a:ext cx="5400601" cy="4622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38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06C4FC3F-0863-4A74-B7D1-5287244B7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8" y="1859340"/>
            <a:ext cx="4463082" cy="357409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64633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Sendeleistung ausgelesen</a:t>
            </a:r>
          </a:p>
          <a:p>
            <a:r>
              <a:rPr lang="de-DE" sz="1200" dirty="0"/>
              <a:t>DB Head1Data.ReadData.ReadData[x]</a:t>
            </a:r>
          </a:p>
          <a:p>
            <a:r>
              <a:rPr lang="de-DE" sz="1200" dirty="0"/>
              <a:t>ReadData[0] …[1]	</a:t>
            </a:r>
            <a:r>
              <a:rPr lang="de-DE" sz="1200" dirty="0">
                <a:sym typeface="Wingdings" panose="05000000000000000000" pitchFamily="2" charset="2"/>
              </a:rPr>
              <a:t> 16#0004 = Maximum</a:t>
            </a:r>
          </a:p>
        </p:txBody>
      </p:sp>
      <p:sp>
        <p:nvSpPr>
          <p:cNvPr id="13" name="Rechteck 12"/>
          <p:cNvSpPr/>
          <p:nvPr/>
        </p:nvSpPr>
        <p:spPr>
          <a:xfrm>
            <a:off x="3635896" y="2924944"/>
            <a:ext cx="936104" cy="24210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72D2EF1-B234-4C3E-A34D-FC90E309C1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88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6FB5C7F-A3E1-4D18-894D-0B7DE62D0A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390723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Sendeleistung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16#BE = Read Parameter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Länge Parameter; 16#0002 = 2 Byte</a:t>
            </a:r>
          </a:p>
          <a:p>
            <a:r>
              <a:rPr lang="de-DE" sz="1200" dirty="0"/>
              <a:t>INDATA[8]…[9] </a:t>
            </a:r>
            <a:r>
              <a:rPr lang="de-DE" sz="1200" dirty="0">
                <a:sym typeface="Wingdings" panose="05000000000000000000" pitchFamily="2" charset="2"/>
              </a:rPr>
              <a:t> Sendeleistung; 16#0004 = Maximum</a:t>
            </a:r>
          </a:p>
          <a:p>
            <a:r>
              <a:rPr lang="de-DE" sz="1200" dirty="0"/>
              <a:t>INDATA[10]…[x]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64762"/>
            <a:ext cx="803676" cy="33207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2B9F7A-89A5-4246-BC93-636ECC90D91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41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B036613-8995-4793-A58C-C00EE94AE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69" y="1878248"/>
            <a:ext cx="3396725" cy="392701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Read Parameter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16#BE = Read Parameter</a:t>
            </a:r>
          </a:p>
          <a:p>
            <a:r>
              <a:rPr lang="de-DE" sz="1200" dirty="0"/>
              <a:t>OUTDATA[3]…[4]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OUTDATA[5] </a:t>
            </a:r>
            <a:r>
              <a:rPr lang="de-DE" sz="1200" dirty="0">
                <a:sym typeface="Wingdings" panose="05000000000000000000" pitchFamily="2" charset="2"/>
              </a:rPr>
              <a:t> System Code; 16#51 = „Q“ = System Q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Parameterkennzeichen; 16#5054 = PT = Sendeleistung</a:t>
            </a:r>
          </a:p>
          <a:p>
            <a:r>
              <a:rPr lang="de-DE" sz="1200" dirty="0"/>
              <a:t>OUTDATA[8]…[9] </a:t>
            </a:r>
            <a:r>
              <a:rPr lang="de-DE" sz="1200" dirty="0">
                <a:sym typeface="Wingdings" panose="05000000000000000000" pitchFamily="2" charset="2"/>
              </a:rPr>
              <a:t> Länge Parameter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20888"/>
            <a:ext cx="803676" cy="30243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CDA1F6A-1FB0-44A8-BDB8-79CC14505BD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37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6503B7A-13B5-43FE-99C7-D03529D6A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48" y="1892291"/>
            <a:ext cx="7316964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971600" y="357301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6447976" y="2816932"/>
            <a:ext cx="936104" cy="12241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851920" y="1892292"/>
            <a:ext cx="2304256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E3F23C46-4B6F-41A8-B6A9-5AF63624F8CC}"/>
              </a:ext>
            </a:extLst>
          </p:cNvPr>
          <p:cNvSpPr/>
          <p:nvPr/>
        </p:nvSpPr>
        <p:spPr>
          <a:xfrm>
            <a:off x="4569712" y="2816932"/>
            <a:ext cx="936104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Interaktive Schaltfläche: Zur Startseite wechseln 1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CA57C46-18DB-4822-9D9A-8A0FEE9267C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9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Special Command </a:t>
            </a:r>
            <a:r>
              <a:rPr lang="de-DE" dirty="0">
                <a:sym typeface="Wingdings" panose="05000000000000000000" pitchFamily="2" charset="2"/>
              </a:rPr>
              <a:t> Rücksetzen auf Werkseinstellung IQH3-FP-V1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Es können alle Befehle ausgeführt werden, die nicht über die Eingangsparameter des Funktionsbausteins parametrierbar sind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Ausführung aller durch die Auswerteeinheit unterstützte Befehle möglich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Parametrierung Befehlstelegramm im Datenfeld SpecialCommand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</a:t>
            </a:r>
            <a:r>
              <a:rPr lang="de-DE" sz="1400" b="0" dirty="0" err="1"/>
              <a:t>I_b_StartSpecialCommand</a:t>
            </a: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41B990C4-5D42-41B8-82DD-9B60083AA22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D7118478-16FF-4ACA-84D1-B6B4EC9076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62"/>
          <a:stretch/>
        </p:blipFill>
        <p:spPr>
          <a:xfrm>
            <a:off x="122385" y="3343183"/>
            <a:ext cx="5276850" cy="1432743"/>
          </a:xfrm>
          <a:prstGeom prst="rect">
            <a:avLst/>
          </a:prstGeom>
        </p:spPr>
      </p:pic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B9F21B24-D713-4892-A258-7F1F4269E60D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2339752" y="3501008"/>
            <a:ext cx="104076" cy="134410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BFE09F6B-8097-4181-81E9-093AF8CEE56B}"/>
              </a:ext>
            </a:extLst>
          </p:cNvPr>
          <p:cNvCxnSpPr>
            <a:cxnSpLocks/>
            <a:stCxn id="16" idx="0"/>
          </p:cNvCxnSpPr>
          <p:nvPr/>
        </p:nvCxnSpPr>
        <p:spPr>
          <a:xfrm flipV="1">
            <a:off x="2443828" y="4365104"/>
            <a:ext cx="1624116" cy="4800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id="{C9ED68E1-D5F3-42D8-B767-7E7D4CE619A5}"/>
              </a:ext>
            </a:extLst>
          </p:cNvPr>
          <p:cNvSpPr txBox="1"/>
          <p:nvPr/>
        </p:nvSpPr>
        <p:spPr>
          <a:xfrm>
            <a:off x="99631" y="4845114"/>
            <a:ext cx="4688393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SpecialCommand und erfolgreich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(nicht relevant)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(nicht relevant)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I_b_StartSpecialCommand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	:= True (Start Befehlsübertragung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</p:spTree>
    <p:extLst>
      <p:ext uri="{BB962C8B-B14F-4D97-AF65-F5344CB8AC3E}">
        <p14:creationId xmlns:p14="http://schemas.microsoft.com/office/powerpoint/2010/main" val="58672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30AFF013-6140-4A25-8723-C1679F36D1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81" y="1845528"/>
            <a:ext cx="3476752" cy="362575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Special Command </a:t>
            </a:r>
            <a:r>
              <a:rPr lang="de-DE" dirty="0">
                <a:sym typeface="Wingdings" panose="05000000000000000000" pitchFamily="2" charset="2"/>
              </a:rPr>
              <a:t> Rücksetzen auf Werkseinstellung IQH3-FP-V1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267765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Konfiguration frei definierbarer Befehl: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 in das Datenfeld SpecialCommand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Head1Data.SpecialCommand.SpecialCommand[x]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 </a:t>
            </a:r>
            <a:r>
              <a:rPr lang="de-DE" sz="1400" dirty="0">
                <a:sym typeface="Wingdings" panose="05000000000000000000" pitchFamily="2" charset="2"/>
              </a:rPr>
              <a:t> Befehlscode; 16#BF = Befehl Write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Byte[1]…[2]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Byte[3] </a:t>
            </a:r>
            <a:r>
              <a:rPr lang="de-DE" sz="1400" dirty="0">
                <a:sym typeface="Wingdings" panose="05000000000000000000" pitchFamily="2" charset="2"/>
              </a:rPr>
              <a:t> System Code; 16#51 = Q = System 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Byte[4]…[5] </a:t>
            </a:r>
            <a:r>
              <a:rPr lang="de-DE" sz="1400" dirty="0">
                <a:sym typeface="Wingdings" panose="05000000000000000000" pitchFamily="2" charset="2"/>
              </a:rPr>
              <a:t> Parameterkennzeichen; 16#5244 = RD = Reset </a:t>
            </a:r>
            <a:r>
              <a:rPr lang="de-DE" sz="1400" dirty="0" err="1">
                <a:sym typeface="Wingdings" panose="05000000000000000000" pitchFamily="2" charset="2"/>
              </a:rPr>
              <a:t>to</a:t>
            </a:r>
            <a:r>
              <a:rPr lang="de-DE" sz="1400" dirty="0">
                <a:sym typeface="Wingdings" panose="05000000000000000000" pitchFamily="2" charset="2"/>
              </a:rPr>
              <a:t> Default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Byte[6]…[7] </a:t>
            </a:r>
            <a:r>
              <a:rPr lang="de-DE" sz="1400" dirty="0">
                <a:sym typeface="Wingdings" panose="05000000000000000000" pitchFamily="2" charset="2"/>
              </a:rPr>
              <a:t> Länge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Byte[8]…[x] </a:t>
            </a:r>
            <a:r>
              <a:rPr lang="de-DE" sz="1400" dirty="0">
                <a:sym typeface="Wingdings" panose="05000000000000000000" pitchFamily="2" charset="2"/>
              </a:rPr>
              <a:t> Parameterdaten</a:t>
            </a:r>
          </a:p>
        </p:txBody>
      </p:sp>
      <p:sp>
        <p:nvSpPr>
          <p:cNvPr id="9" name="Rechteck 8"/>
          <p:cNvSpPr/>
          <p:nvPr/>
        </p:nvSpPr>
        <p:spPr>
          <a:xfrm>
            <a:off x="2987823" y="3014837"/>
            <a:ext cx="635509" cy="24564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E291927-9A26-44A5-A05E-3DD495868B9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45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Special Command </a:t>
            </a:r>
            <a:r>
              <a:rPr lang="de-DE" dirty="0">
                <a:sym typeface="Wingdings" panose="05000000000000000000" pitchFamily="2" charset="2"/>
              </a:rPr>
              <a:t> Rücksetzen auf Werkseinstellung IQH3-FP-V1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5724128" y="1840594"/>
            <a:ext cx="3239872" cy="39703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SpecialCommand: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Start über Flanke positiv auf </a:t>
            </a:r>
            <a:r>
              <a:rPr lang="de-DE" sz="1400" dirty="0" err="1"/>
              <a:t>IO_b_StartSpecialCommand</a:t>
            </a: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Rücksetzen Eingang </a:t>
            </a:r>
            <a:r>
              <a:rPr lang="de-DE" sz="1400" dirty="0" err="1"/>
              <a:t>IO_b_StartSpecialCommand</a:t>
            </a:r>
            <a:r>
              <a:rPr lang="de-DE" sz="1400" dirty="0"/>
              <a:t> nach mindesten einen Zyklus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err="1"/>
              <a:t>O_B_ReplyCounter</a:t>
            </a:r>
            <a:r>
              <a:rPr lang="de-DE" sz="1400" dirty="0"/>
              <a:t> wurde erhöht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16#04 (Parameterfehler), so ist der Befehl </a:t>
            </a:r>
            <a:r>
              <a:rPr lang="de-DE" sz="1400"/>
              <a:t>falsch parametriert</a:t>
            </a: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16#06 (kein Kopf), so ist an diesem Kanal kein RFID-Kopf angeschlossen</a:t>
            </a:r>
          </a:p>
        </p:txBody>
      </p:sp>
      <p:sp>
        <p:nvSpPr>
          <p:cNvPr id="10" name="Interaktive Schaltfläche: Zur Startseite wechseln 9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2B75E627-91DD-44B2-8FB4-1D8AC219755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48E9C860-61E0-46C4-9B0F-F6C504AF2A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39" y="1840594"/>
            <a:ext cx="5358645" cy="45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29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27A67968-A3A3-4965-BF55-83D8493152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309270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Special Command </a:t>
            </a:r>
            <a:r>
              <a:rPr lang="de-DE" dirty="0">
                <a:sym typeface="Wingdings" panose="05000000000000000000" pitchFamily="2" charset="2"/>
              </a:rPr>
              <a:t> Rücksetzen auf Werkseinstellung IQH3-FP-V1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Rücksetzen auf Werkseinstellung ausgeführt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16#BF = Write Parameter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64762"/>
            <a:ext cx="803676" cy="25061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A739F6-D868-4AC9-AC3C-7C4680CC49C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45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5140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Änderung EtherCAT Telegrammlänge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Aktivierung </a:t>
            </a:r>
            <a:r>
              <a:rPr lang="de-DE" sz="1400" b="0" dirty="0" err="1"/>
              <a:t>Config</a:t>
            </a:r>
            <a:r>
              <a:rPr lang="de-DE" sz="1400" b="0" dirty="0"/>
              <a:t> Mode </a:t>
            </a:r>
            <a:r>
              <a:rPr lang="de-DE" sz="1400" b="0" dirty="0">
                <a:sym typeface="Wingdings" panose="05000000000000000000" pitchFamily="2" charset="2"/>
              </a:rPr>
              <a:t> Scannen um angeschlossenen Gerät zu erkennen  Doppelklick auf das Modul „</a:t>
            </a:r>
            <a:r>
              <a:rPr lang="de-DE" sz="1400" b="0" dirty="0" err="1">
                <a:sym typeface="Wingdings" panose="05000000000000000000" pitchFamily="2" charset="2"/>
              </a:rPr>
              <a:t>IDENTControl</a:t>
            </a:r>
            <a:r>
              <a:rPr lang="de-DE" sz="1400" b="0" dirty="0">
                <a:sym typeface="Wingdings" panose="05000000000000000000" pitchFamily="2" charset="2"/>
              </a:rPr>
              <a:t> Compact 64 Byte IN/OUT  EtherCAT  </a:t>
            </a:r>
            <a:r>
              <a:rPr lang="de-DE" sz="1400" b="0">
                <a:sym typeface="Wingdings" panose="05000000000000000000" pitchFamily="2" charset="2"/>
              </a:rPr>
              <a:t>Erweiterte Einstellungen</a:t>
            </a:r>
            <a:endParaRPr lang="de-DE" sz="1400" b="0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28D1F8C-8CDB-44D9-ACAD-41B08578A5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780928"/>
            <a:ext cx="2557874" cy="379677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FDD63279-ADA4-459B-B470-E7321A945D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128" y="2780927"/>
            <a:ext cx="2512666" cy="3796780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606DC4BD-F21C-43B7-A807-274A67D6E5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544" y="2780927"/>
            <a:ext cx="3149600" cy="1492250"/>
          </a:xfrm>
          <a:prstGeom prst="rect">
            <a:avLst/>
          </a:prstGeom>
        </p:spPr>
      </p:pic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AE36CE76-957C-4309-875C-A8CDDB249538}"/>
              </a:ext>
            </a:extLst>
          </p:cNvPr>
          <p:cNvCxnSpPr>
            <a:cxnSpLocks/>
          </p:cNvCxnSpPr>
          <p:nvPr/>
        </p:nvCxnSpPr>
        <p:spPr>
          <a:xfrm>
            <a:off x="107504" y="4389812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570F1826-1617-459A-9DA7-1B04AAECD768}"/>
              </a:ext>
            </a:extLst>
          </p:cNvPr>
          <p:cNvCxnSpPr>
            <a:cxnSpLocks/>
          </p:cNvCxnSpPr>
          <p:nvPr/>
        </p:nvCxnSpPr>
        <p:spPr>
          <a:xfrm flipH="1" flipV="1">
            <a:off x="1619672" y="5670462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AE998655-63A4-4C13-BD31-715F401886B7}"/>
              </a:ext>
            </a:extLst>
          </p:cNvPr>
          <p:cNvCxnSpPr>
            <a:cxnSpLocks/>
          </p:cNvCxnSpPr>
          <p:nvPr/>
        </p:nvCxnSpPr>
        <p:spPr>
          <a:xfrm>
            <a:off x="2898000" y="6037234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hteck 14">
            <a:extLst>
              <a:ext uri="{FF2B5EF4-FFF2-40B4-BE49-F238E27FC236}">
                <a16:creationId xmlns:a16="http://schemas.microsoft.com/office/drawing/2014/main" id="{BCD9DEEF-30F7-4927-928A-814CDD26D737}"/>
              </a:ext>
            </a:extLst>
          </p:cNvPr>
          <p:cNvSpPr/>
          <p:nvPr/>
        </p:nvSpPr>
        <p:spPr>
          <a:xfrm>
            <a:off x="6876256" y="3573015"/>
            <a:ext cx="1576120" cy="2589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33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51DAB1A0-D649-492E-BC42-5F6C676CD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52" y="1878248"/>
            <a:ext cx="3360916" cy="348774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Special Command </a:t>
            </a:r>
            <a:r>
              <a:rPr lang="de-DE" dirty="0">
                <a:sym typeface="Wingdings" panose="05000000000000000000" pitchFamily="2" charset="2"/>
              </a:rPr>
              <a:t> Rücksetzen auf Werkseinstellung IQH3-FP-V1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Write Parameter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16#BF = Write Parameter</a:t>
            </a:r>
          </a:p>
          <a:p>
            <a:r>
              <a:rPr lang="de-DE" sz="1200" dirty="0"/>
              <a:t>OUTDATA[3]…[4]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OUTDATA[5] </a:t>
            </a:r>
            <a:r>
              <a:rPr lang="de-DE" sz="1200" dirty="0">
                <a:sym typeface="Wingdings" panose="05000000000000000000" pitchFamily="2" charset="2"/>
              </a:rPr>
              <a:t> System Code; 16#51 = „Q“ = System Q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Parameterkennzeichen; 16#5244 = RD = Reset </a:t>
            </a:r>
            <a:r>
              <a:rPr lang="de-DE" sz="1200" dirty="0" err="1">
                <a:sym typeface="Wingdings" panose="05000000000000000000" pitchFamily="2" charset="2"/>
              </a:rPr>
              <a:t>to</a:t>
            </a:r>
            <a:r>
              <a:rPr lang="de-DE" sz="1200" dirty="0">
                <a:sym typeface="Wingdings" panose="05000000000000000000" pitchFamily="2" charset="2"/>
              </a:rPr>
              <a:t> Default</a:t>
            </a:r>
          </a:p>
          <a:p>
            <a:r>
              <a:rPr lang="de-DE" sz="1200" dirty="0"/>
              <a:t>OUTDATA[8]…[9] </a:t>
            </a:r>
            <a:r>
              <a:rPr lang="de-DE" sz="1200" dirty="0">
                <a:sym typeface="Wingdings" panose="05000000000000000000" pitchFamily="2" charset="2"/>
              </a:rPr>
              <a:t> Länge Parameter</a:t>
            </a:r>
          </a:p>
          <a:p>
            <a:r>
              <a:rPr lang="de-DE" sz="1200" dirty="0"/>
              <a:t>OUTDATA[10]…[x] </a:t>
            </a:r>
            <a:r>
              <a:rPr lang="de-DE" sz="1200" dirty="0">
                <a:sym typeface="Wingdings" panose="05000000000000000000" pitchFamily="2" charset="2"/>
              </a:rPr>
              <a:t> Parameterdaten</a:t>
            </a:r>
          </a:p>
        </p:txBody>
      </p:sp>
      <p:sp>
        <p:nvSpPr>
          <p:cNvPr id="13" name="Rechteck 12"/>
          <p:cNvSpPr/>
          <p:nvPr/>
        </p:nvSpPr>
        <p:spPr>
          <a:xfrm>
            <a:off x="2771800" y="2348881"/>
            <a:ext cx="731668" cy="30171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48D490A0-0BD2-411E-8034-E8FF8CEF3FB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49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1B1D923-23B9-4B31-BCA4-C33EC34D5C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48" y="1892292"/>
            <a:ext cx="7281164" cy="462874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Special Command </a:t>
            </a:r>
            <a:r>
              <a:rPr lang="de-DE" dirty="0">
                <a:sym typeface="Wingdings" panose="05000000000000000000" pitchFamily="2" charset="2"/>
              </a:rPr>
              <a:t> Rücksetzen auf Werkseinstellung IQH3-FP-V1</a:t>
            </a:r>
            <a:endParaRPr lang="de-DE" dirty="0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971600" y="357301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6444208" y="2816932"/>
            <a:ext cx="936104" cy="12241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779912" y="1892292"/>
            <a:ext cx="2376264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9705C29-7F13-42A3-87DC-3A818ABD5E6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00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Auslesen HF Parameter IQH3-FP-V1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Lesezugriff auf alle HF Parameter des IQH3-FP-V1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Automatischer Lesezugriff auf alle Parameter nacheinander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348E24A-A724-49BE-BDEC-5D5A0B0A3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3" y="2420888"/>
            <a:ext cx="4212299" cy="4032448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82CB1C43-2C4D-4197-8EBC-E67413D32B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0"/>
          <a:stretch/>
        </p:blipFill>
        <p:spPr>
          <a:xfrm>
            <a:off x="4531818" y="5517232"/>
            <a:ext cx="4453649" cy="778350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3F52E574-C1B1-45AC-BF90-FAD4C763AABA}"/>
              </a:ext>
            </a:extLst>
          </p:cNvPr>
          <p:cNvSpPr txBox="1"/>
          <p:nvPr/>
        </p:nvSpPr>
        <p:spPr>
          <a:xfrm>
            <a:off x="4544386" y="3861048"/>
            <a:ext cx="1827814" cy="48820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 HF Parameter:</a:t>
            </a:r>
          </a:p>
          <a:p>
            <a:r>
              <a:rPr lang="de-DE" sz="900" dirty="0" err="1">
                <a:solidFill>
                  <a:schemeClr val="tx2"/>
                </a:solidFill>
              </a:rPr>
              <a:t>I_b_WriteParameter</a:t>
            </a:r>
            <a:r>
              <a:rPr lang="de-DE" sz="900" dirty="0">
                <a:solidFill>
                  <a:schemeClr val="tx2"/>
                </a:solidFill>
              </a:rPr>
              <a:t> = False</a:t>
            </a:r>
          </a:p>
          <a:p>
            <a:r>
              <a:rPr lang="de-DE" sz="900" dirty="0" err="1">
                <a:solidFill>
                  <a:schemeClr val="tx2"/>
                </a:solidFill>
              </a:rPr>
              <a:t>IO_b_StartConfig</a:t>
            </a:r>
            <a:r>
              <a:rPr lang="de-DE" sz="900" dirty="0">
                <a:solidFill>
                  <a:schemeClr val="tx2"/>
                </a:solidFill>
              </a:rPr>
              <a:t> = True</a:t>
            </a:r>
          </a:p>
        </p:txBody>
      </p: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315839BD-6C36-4388-B77F-367A61729063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5458293" y="4349249"/>
            <a:ext cx="757644" cy="131199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>
            <a:extLst>
              <a:ext uri="{FF2B5EF4-FFF2-40B4-BE49-F238E27FC236}">
                <a16:creationId xmlns:a16="http://schemas.microsoft.com/office/drawing/2014/main" id="{2CE00910-D77E-427E-A4A8-82662B222621}"/>
              </a:ext>
            </a:extLst>
          </p:cNvPr>
          <p:cNvSpPr txBox="1"/>
          <p:nvPr/>
        </p:nvSpPr>
        <p:spPr>
          <a:xfrm>
            <a:off x="6869431" y="3999547"/>
            <a:ext cx="1633833" cy="34970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Ende Lesevorgang:</a:t>
            </a:r>
          </a:p>
          <a:p>
            <a:r>
              <a:rPr lang="de-DE" sz="900" dirty="0" err="1">
                <a:solidFill>
                  <a:schemeClr val="tx2"/>
                </a:solidFill>
              </a:rPr>
              <a:t>O_b_EndConfig</a:t>
            </a:r>
            <a:r>
              <a:rPr lang="de-DE" sz="900" dirty="0">
                <a:solidFill>
                  <a:schemeClr val="tx2"/>
                </a:solidFill>
              </a:rPr>
              <a:t> = True</a:t>
            </a:r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E8D2B18E-EBD8-4647-BBF2-22574225253D}"/>
              </a:ext>
            </a:extLst>
          </p:cNvPr>
          <p:cNvCxnSpPr>
            <a:cxnSpLocks/>
            <a:stCxn id="22" idx="2"/>
          </p:cNvCxnSpPr>
          <p:nvPr/>
        </p:nvCxnSpPr>
        <p:spPr>
          <a:xfrm>
            <a:off x="7686348" y="4349249"/>
            <a:ext cx="0" cy="18002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404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Auslesen HF Parameter IQH3-FP-V1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43B5EBC4-B567-45D0-BF0B-AB867CDC07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3"/>
            <a:ext cx="8784000" cy="393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58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Auslesen HF Parameter IQH3-FP-V1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769E829-CDC4-48F7-AF97-634EF08329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4"/>
            <a:ext cx="8856496" cy="441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00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Auslesen HF Parameter IQH3-FP-V1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907948C-7307-49FC-8C84-9D822FC9E4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3"/>
            <a:ext cx="8856496" cy="3324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32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F08785EF-D9FB-4DA9-ACFF-8A31BA495F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0"/>
          <a:stretch/>
        </p:blipFill>
        <p:spPr>
          <a:xfrm>
            <a:off x="4544386" y="5697648"/>
            <a:ext cx="4495290" cy="78562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Ändern HF Parameter IQH3-FP-V1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Schreibzugriff auf veränderbare HF Parameter IQH3-FP-V1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Parameterwerte sind mit der Werkseinstellung vorbelegt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F52E574-C1B1-45AC-BF90-FAD4C763AABA}"/>
              </a:ext>
            </a:extLst>
          </p:cNvPr>
          <p:cNvSpPr txBox="1"/>
          <p:nvPr/>
        </p:nvSpPr>
        <p:spPr>
          <a:xfrm>
            <a:off x="4544386" y="3861048"/>
            <a:ext cx="1971830" cy="48820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Schreibvorgang HF Parameter:</a:t>
            </a:r>
          </a:p>
          <a:p>
            <a:r>
              <a:rPr lang="de-DE" sz="900" dirty="0">
                <a:solidFill>
                  <a:schemeClr val="tx2"/>
                </a:solidFill>
              </a:rPr>
              <a:t>I_b_WriteParameter = True</a:t>
            </a:r>
          </a:p>
          <a:p>
            <a:r>
              <a:rPr lang="de-DE" sz="900" dirty="0" err="1">
                <a:solidFill>
                  <a:schemeClr val="tx2"/>
                </a:solidFill>
              </a:rPr>
              <a:t>IO_b_StartConfig</a:t>
            </a:r>
            <a:r>
              <a:rPr lang="de-DE" sz="900" dirty="0">
                <a:solidFill>
                  <a:schemeClr val="tx2"/>
                </a:solidFill>
              </a:rPr>
              <a:t> = True</a:t>
            </a:r>
          </a:p>
        </p:txBody>
      </p: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315839BD-6C36-4388-B77F-367A61729063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5530301" y="4349249"/>
            <a:ext cx="697883" cy="16812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>
            <a:extLst>
              <a:ext uri="{FF2B5EF4-FFF2-40B4-BE49-F238E27FC236}">
                <a16:creationId xmlns:a16="http://schemas.microsoft.com/office/drawing/2014/main" id="{2CE00910-D77E-427E-A4A8-82662B222621}"/>
              </a:ext>
            </a:extLst>
          </p:cNvPr>
          <p:cNvSpPr txBox="1"/>
          <p:nvPr/>
        </p:nvSpPr>
        <p:spPr>
          <a:xfrm>
            <a:off x="6869431" y="3999547"/>
            <a:ext cx="1633833" cy="34970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Ende Schreibvorgang:</a:t>
            </a:r>
          </a:p>
          <a:p>
            <a:r>
              <a:rPr lang="de-DE" sz="900" dirty="0" err="1">
                <a:solidFill>
                  <a:schemeClr val="tx2"/>
                </a:solidFill>
              </a:rPr>
              <a:t>O_b_EndConfig</a:t>
            </a:r>
            <a:r>
              <a:rPr lang="de-DE" sz="900" dirty="0">
                <a:solidFill>
                  <a:schemeClr val="tx2"/>
                </a:solidFill>
              </a:rPr>
              <a:t> = True</a:t>
            </a:r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E8D2B18E-EBD8-4647-BBF2-22574225253D}"/>
              </a:ext>
            </a:extLst>
          </p:cNvPr>
          <p:cNvCxnSpPr>
            <a:cxnSpLocks/>
            <a:stCxn id="22" idx="2"/>
          </p:cNvCxnSpPr>
          <p:nvPr/>
        </p:nvCxnSpPr>
        <p:spPr>
          <a:xfrm>
            <a:off x="7686348" y="4349249"/>
            <a:ext cx="126012" cy="202275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>
            <a:extLst>
              <a:ext uri="{FF2B5EF4-FFF2-40B4-BE49-F238E27FC236}">
                <a16:creationId xmlns:a16="http://schemas.microsoft.com/office/drawing/2014/main" id="{4A1EB66D-2C41-4A5F-8FE6-E799433774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4" y="2416253"/>
            <a:ext cx="4310201" cy="413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64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Ändern HF Parameter IQH3-FP-V1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19929AC-9387-4B5E-AA92-F870939B40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4"/>
            <a:ext cx="8831428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35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IF – additional information: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Activate to send a further information telegram (status 16#0B) including the RSSI value </a:t>
            </a:r>
          </a:p>
          <a:p>
            <a:pPr marL="0" indent="0">
              <a:buNone/>
            </a:pPr>
            <a:r>
              <a:rPr lang="en-US" sz="1100" b="0" dirty="0"/>
              <a:t>	of the tag response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This telegram will send directly after a status 16#00 which include the read in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support of this function if </a:t>
            </a:r>
            <a:r>
              <a:rPr lang="en-US" sz="1100" b="0" dirty="0" err="1"/>
              <a:t>MultiFrame</a:t>
            </a:r>
            <a:r>
              <a:rPr lang="en-US" sz="1100" b="0" dirty="0"/>
              <a:t> protocol (parameter QV = “M”) is activated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Using </a:t>
            </a:r>
            <a:r>
              <a:rPr lang="en-US" sz="1100" b="0" dirty="0" err="1"/>
              <a:t>SingleFrame</a:t>
            </a:r>
            <a:r>
              <a:rPr lang="en-US" sz="1100" b="0" dirty="0"/>
              <a:t> protocol can not transmit the telegram with the further information </a:t>
            </a:r>
          </a:p>
          <a:p>
            <a:pPr marL="0" indent="0">
              <a:buNone/>
            </a:pPr>
            <a:r>
              <a:rPr lang="en-US" sz="1100" b="0" dirty="0"/>
              <a:t>	also if the parameter is activated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Deactivated = 16#00; Activated = 16#01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16#00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30090FE-9D04-464D-BAC9-086E89C000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678486"/>
            <a:ext cx="7128792" cy="2736947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off parameter IF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16#49 ‘I’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249173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IF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16#49 ‘I’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151454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1C8E99A-74FF-4C83-8D3B-F19BFD6A6E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861048"/>
            <a:ext cx="8787641" cy="266390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AF – AFI to request: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Defines a filter that only a tag response which does have the same value inside the AFI Byte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Value inside the AFI Byte need to preconfigure with the commands SC and EC before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Use default configuration and do not change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16#00 (all tags will transmit)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Value range: 16#00….16#FF 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AF to 16#00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16#41 ‘A’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AF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16#41 ‘A’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371479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+F Design">
  <a:themeElements>
    <a:clrScheme name="Pepperl+Fuchs">
      <a:dk1>
        <a:srgbClr val="647889"/>
      </a:dk1>
      <a:lt1>
        <a:srgbClr val="FFFFFF"/>
      </a:lt1>
      <a:dk2>
        <a:srgbClr val="000000"/>
      </a:dk2>
      <a:lt2>
        <a:srgbClr val="00A587"/>
      </a:lt2>
      <a:accent1>
        <a:srgbClr val="647889"/>
      </a:accent1>
      <a:accent2>
        <a:srgbClr val="B5C0CB"/>
      </a:accent2>
      <a:accent3>
        <a:srgbClr val="E6EAEC"/>
      </a:accent3>
      <a:accent4>
        <a:srgbClr val="00A587"/>
      </a:accent4>
      <a:accent5>
        <a:srgbClr val="6EC9C0"/>
      </a:accent5>
      <a:accent6>
        <a:srgbClr val="DE0000"/>
      </a:accent6>
      <a:hlink>
        <a:srgbClr val="DE0000"/>
      </a:hlink>
      <a:folHlink>
        <a:srgbClr val="B5C0CB"/>
      </a:folHlink>
    </a:clrScheme>
    <a:fontScheme name="Pep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14145</Words>
  <Application>Microsoft Office PowerPoint</Application>
  <PresentationFormat>Bildschirmpräsentation (4:3)</PresentationFormat>
  <Paragraphs>1989</Paragraphs>
  <Slides>119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119</vt:i4>
      </vt:variant>
    </vt:vector>
  </HeadingPairs>
  <TitlesOfParts>
    <vt:vector size="123" baseType="lpstr">
      <vt:lpstr>Arial</vt:lpstr>
      <vt:lpstr>Calibri</vt:lpstr>
      <vt:lpstr>Wingdings</vt:lpstr>
      <vt:lpstr>P+F Design</vt:lpstr>
      <vt:lpstr>PowerPoint-Präsentation</vt:lpstr>
      <vt:lpstr>Inbetriebnahme Funktionsbaustein IC-KP2-2HB21-2V1D + IQH3-FP-V1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Kontakt</vt:lpstr>
      <vt:lpstr>IC-KP2-2HB21 + IQH3-FP-V1 SF TwinCAT 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Inbetriebnahme Funktionsbaustein</dc:title>
  <dc:subject>IDENTControl SingleFrame; IC-KP2-2HB21</dc:subject>
  <dc:creator>Karsten Reinhardt;Karsten Reinhardt Primus inter pares;Karsten Reinhardt regum regum;Karsten Reinhardt Rex Regum;Reinhardt Karsten</dc:creator>
  <cp:keywords>IDENTControl; EtherCAT</cp:keywords>
  <cp:lastModifiedBy>Karsten Reinhardt</cp:lastModifiedBy>
  <cp:revision>1872</cp:revision>
  <dcterms:created xsi:type="dcterms:W3CDTF">2012-09-03T10:00:46Z</dcterms:created>
  <dcterms:modified xsi:type="dcterms:W3CDTF">2024-10-11T14:18:39Z</dcterms:modified>
</cp:coreProperties>
</file>