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21"/>
  </p:notesMasterIdLst>
  <p:handoutMasterIdLst>
    <p:handoutMasterId r:id="rId122"/>
  </p:handoutMasterIdLst>
  <p:sldIdLst>
    <p:sldId id="339" r:id="rId2"/>
    <p:sldId id="489" r:id="rId3"/>
    <p:sldId id="490" r:id="rId4"/>
    <p:sldId id="572" r:id="rId5"/>
    <p:sldId id="621" r:id="rId6"/>
    <p:sldId id="721" r:id="rId7"/>
    <p:sldId id="722" r:id="rId8"/>
    <p:sldId id="723" r:id="rId9"/>
    <p:sldId id="724" r:id="rId10"/>
    <p:sldId id="725" r:id="rId11"/>
    <p:sldId id="726" r:id="rId12"/>
    <p:sldId id="727" r:id="rId13"/>
    <p:sldId id="718" r:id="rId14"/>
    <p:sldId id="589" r:id="rId15"/>
    <p:sldId id="623" r:id="rId16"/>
    <p:sldId id="624" r:id="rId17"/>
    <p:sldId id="625" r:id="rId18"/>
    <p:sldId id="719" r:id="rId19"/>
    <p:sldId id="720" r:id="rId20"/>
    <p:sldId id="620" r:id="rId21"/>
    <p:sldId id="535" r:id="rId22"/>
    <p:sldId id="616" r:id="rId23"/>
    <p:sldId id="617" r:id="rId24"/>
    <p:sldId id="536" r:id="rId25"/>
    <p:sldId id="537" r:id="rId26"/>
    <p:sldId id="627" r:id="rId27"/>
    <p:sldId id="538" r:id="rId28"/>
    <p:sldId id="539" r:id="rId29"/>
    <p:sldId id="540" r:id="rId30"/>
    <p:sldId id="593" r:id="rId31"/>
    <p:sldId id="628" r:id="rId32"/>
    <p:sldId id="629" r:id="rId33"/>
    <p:sldId id="630" r:id="rId34"/>
    <p:sldId id="728" r:id="rId35"/>
    <p:sldId id="542" r:id="rId36"/>
    <p:sldId id="632" r:id="rId37"/>
    <p:sldId id="633" r:id="rId38"/>
    <p:sldId id="634" r:id="rId39"/>
    <p:sldId id="635" r:id="rId40"/>
    <p:sldId id="636" r:id="rId41"/>
    <p:sldId id="637" r:id="rId42"/>
    <p:sldId id="729" r:id="rId43"/>
    <p:sldId id="546" r:id="rId44"/>
    <p:sldId id="547" r:id="rId45"/>
    <p:sldId id="657" r:id="rId46"/>
    <p:sldId id="652" r:id="rId47"/>
    <p:sldId id="653" r:id="rId48"/>
    <p:sldId id="654" r:id="rId49"/>
    <p:sldId id="655" r:id="rId50"/>
    <p:sldId id="730" r:id="rId51"/>
    <p:sldId id="551" r:id="rId52"/>
    <p:sldId id="639" r:id="rId53"/>
    <p:sldId id="640" r:id="rId54"/>
    <p:sldId id="641" r:id="rId55"/>
    <p:sldId id="642" r:id="rId56"/>
    <p:sldId id="643" r:id="rId57"/>
    <p:sldId id="644" r:id="rId58"/>
    <p:sldId id="731" r:id="rId59"/>
    <p:sldId id="555" r:id="rId60"/>
    <p:sldId id="646" r:id="rId61"/>
    <p:sldId id="647" r:id="rId62"/>
    <p:sldId id="648" r:id="rId63"/>
    <p:sldId id="649" r:id="rId64"/>
    <p:sldId id="658" r:id="rId65"/>
    <p:sldId id="650" r:id="rId66"/>
    <p:sldId id="732" r:id="rId67"/>
    <p:sldId id="598" r:id="rId68"/>
    <p:sldId id="659" r:id="rId69"/>
    <p:sldId id="660" r:id="rId70"/>
    <p:sldId id="661" r:id="rId71"/>
    <p:sldId id="662" r:id="rId72"/>
    <p:sldId id="663" r:id="rId73"/>
    <p:sldId id="664" r:id="rId74"/>
    <p:sldId id="733" r:id="rId75"/>
    <p:sldId id="559" r:id="rId76"/>
    <p:sldId id="715" r:id="rId77"/>
    <p:sldId id="716" r:id="rId78"/>
    <p:sldId id="717" r:id="rId79"/>
    <p:sldId id="565" r:id="rId80"/>
    <p:sldId id="703" r:id="rId81"/>
    <p:sldId id="704" r:id="rId82"/>
    <p:sldId id="705" r:id="rId83"/>
    <p:sldId id="706" r:id="rId84"/>
    <p:sldId id="707" r:id="rId85"/>
    <p:sldId id="710" r:id="rId86"/>
    <p:sldId id="708" r:id="rId87"/>
    <p:sldId id="709" r:id="rId88"/>
    <p:sldId id="711" r:id="rId89"/>
    <p:sldId id="712" r:id="rId90"/>
    <p:sldId id="713" r:id="rId91"/>
    <p:sldId id="714" r:id="rId92"/>
    <p:sldId id="734" r:id="rId93"/>
    <p:sldId id="735" r:id="rId94"/>
    <p:sldId id="736" r:id="rId95"/>
    <p:sldId id="737" r:id="rId96"/>
    <p:sldId id="738" r:id="rId97"/>
    <p:sldId id="739" r:id="rId98"/>
    <p:sldId id="740" r:id="rId99"/>
    <p:sldId id="741" r:id="rId100"/>
    <p:sldId id="742" r:id="rId101"/>
    <p:sldId id="743" r:id="rId102"/>
    <p:sldId id="744" r:id="rId103"/>
    <p:sldId id="745" r:id="rId104"/>
    <p:sldId id="746" r:id="rId105"/>
    <p:sldId id="747" r:id="rId106"/>
    <p:sldId id="748" r:id="rId107"/>
    <p:sldId id="749" r:id="rId108"/>
    <p:sldId id="750" r:id="rId109"/>
    <p:sldId id="751" r:id="rId110"/>
    <p:sldId id="752" r:id="rId111"/>
    <p:sldId id="753" r:id="rId112"/>
    <p:sldId id="754" r:id="rId113"/>
    <p:sldId id="755" r:id="rId114"/>
    <p:sldId id="756" r:id="rId115"/>
    <p:sldId id="757" r:id="rId116"/>
    <p:sldId id="758" r:id="rId117"/>
    <p:sldId id="759" r:id="rId118"/>
    <p:sldId id="438" r:id="rId119"/>
    <p:sldId id="571" r:id="rId120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5" d="100"/>
          <a:sy n="105" d="100"/>
        </p:scale>
        <p:origin x="1218" y="102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11.10.2024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11.10.2024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image" Target="../media/image26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27.xml"/><Relationship Id="rId18" Type="http://schemas.openxmlformats.org/officeDocument/2006/relationships/slide" Target="slide67.xml"/><Relationship Id="rId26" Type="http://schemas.openxmlformats.org/officeDocument/2006/relationships/slide" Target="slide100.xml"/><Relationship Id="rId39" Type="http://schemas.openxmlformats.org/officeDocument/2006/relationships/slide" Target="slide113.xml"/><Relationship Id="rId21" Type="http://schemas.openxmlformats.org/officeDocument/2006/relationships/slide" Target="slide86.xml"/><Relationship Id="rId34" Type="http://schemas.openxmlformats.org/officeDocument/2006/relationships/slide" Target="slide108.xml"/><Relationship Id="rId42" Type="http://schemas.openxmlformats.org/officeDocument/2006/relationships/slide" Target="slide116.xml"/><Relationship Id="rId7" Type="http://schemas.openxmlformats.org/officeDocument/2006/relationships/slide" Target="slide13.xml"/><Relationship Id="rId2" Type="http://schemas.openxmlformats.org/officeDocument/2006/relationships/slide" Target="slide6.xml"/><Relationship Id="rId16" Type="http://schemas.openxmlformats.org/officeDocument/2006/relationships/slide" Target="slide51.xml"/><Relationship Id="rId20" Type="http://schemas.openxmlformats.org/officeDocument/2006/relationships/slide" Target="slide79.xml"/><Relationship Id="rId29" Type="http://schemas.openxmlformats.org/officeDocument/2006/relationships/slide" Target="slide103.xml"/><Relationship Id="rId41" Type="http://schemas.openxmlformats.org/officeDocument/2006/relationships/slide" Target="slide1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11" Type="http://schemas.openxmlformats.org/officeDocument/2006/relationships/slide" Target="slide19.xml"/><Relationship Id="rId24" Type="http://schemas.openxmlformats.org/officeDocument/2006/relationships/slide" Target="slide98.xml"/><Relationship Id="rId32" Type="http://schemas.openxmlformats.org/officeDocument/2006/relationships/slide" Target="slide106.xml"/><Relationship Id="rId37" Type="http://schemas.openxmlformats.org/officeDocument/2006/relationships/slide" Target="slide111.xml"/><Relationship Id="rId40" Type="http://schemas.openxmlformats.org/officeDocument/2006/relationships/slide" Target="slide114.xml"/><Relationship Id="rId5" Type="http://schemas.openxmlformats.org/officeDocument/2006/relationships/slide" Target="slide9.xml"/><Relationship Id="rId15" Type="http://schemas.openxmlformats.org/officeDocument/2006/relationships/slide" Target="slide43.xml"/><Relationship Id="rId23" Type="http://schemas.openxmlformats.org/officeDocument/2006/relationships/slide" Target="slide96.xml"/><Relationship Id="rId28" Type="http://schemas.openxmlformats.org/officeDocument/2006/relationships/slide" Target="slide102.xml"/><Relationship Id="rId36" Type="http://schemas.openxmlformats.org/officeDocument/2006/relationships/slide" Target="slide110.xml"/><Relationship Id="rId10" Type="http://schemas.openxmlformats.org/officeDocument/2006/relationships/slide" Target="slide18.xml"/><Relationship Id="rId19" Type="http://schemas.openxmlformats.org/officeDocument/2006/relationships/slide" Target="slide75.xml"/><Relationship Id="rId31" Type="http://schemas.openxmlformats.org/officeDocument/2006/relationships/slide" Target="slide105.xml"/><Relationship Id="rId4" Type="http://schemas.openxmlformats.org/officeDocument/2006/relationships/slide" Target="slide8.xml"/><Relationship Id="rId9" Type="http://schemas.openxmlformats.org/officeDocument/2006/relationships/slide" Target="slide14.xml"/><Relationship Id="rId14" Type="http://schemas.openxmlformats.org/officeDocument/2006/relationships/slide" Target="slide35.xml"/><Relationship Id="rId22" Type="http://schemas.openxmlformats.org/officeDocument/2006/relationships/slide" Target="slide92.xml"/><Relationship Id="rId27" Type="http://schemas.openxmlformats.org/officeDocument/2006/relationships/slide" Target="slide101.xml"/><Relationship Id="rId30" Type="http://schemas.openxmlformats.org/officeDocument/2006/relationships/slide" Target="slide104.xml"/><Relationship Id="rId35" Type="http://schemas.openxmlformats.org/officeDocument/2006/relationships/slide" Target="slide109.xml"/><Relationship Id="rId43" Type="http://schemas.openxmlformats.org/officeDocument/2006/relationships/slide" Target="slide117.xml"/><Relationship Id="rId8" Type="http://schemas.openxmlformats.org/officeDocument/2006/relationships/slide" Target="slide20.xml"/><Relationship Id="rId3" Type="http://schemas.openxmlformats.org/officeDocument/2006/relationships/slide" Target="slide7.xml"/><Relationship Id="rId12" Type="http://schemas.openxmlformats.org/officeDocument/2006/relationships/slide" Target="slide21.xml"/><Relationship Id="rId17" Type="http://schemas.openxmlformats.org/officeDocument/2006/relationships/slide" Target="slide59.xml"/><Relationship Id="rId25" Type="http://schemas.openxmlformats.org/officeDocument/2006/relationships/slide" Target="slide99.xml"/><Relationship Id="rId33" Type="http://schemas.openxmlformats.org/officeDocument/2006/relationships/slide" Target="slide107.xml"/><Relationship Id="rId38" Type="http://schemas.openxmlformats.org/officeDocument/2006/relationships/slide" Target="slide1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ESC Access </a:t>
            </a:r>
            <a:r>
              <a:rPr lang="en-US" sz="1400" b="0" dirty="0">
                <a:sym typeface="Wingdings" panose="05000000000000000000" pitchFamily="2" charset="2"/>
              </a:rPr>
              <a:t> EEPROM  Smart View  Write EEPROM  select new module size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F99FFF-F5FC-48D8-901A-479A64C6E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83025"/>
            <a:ext cx="4455033" cy="34507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A95451E-B419-471E-A97E-024E28FB8B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83025"/>
            <a:ext cx="4464496" cy="3450753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C8D3A7F9-1152-4A4C-A87F-79E8F61E17C1}"/>
              </a:ext>
            </a:extLst>
          </p:cNvPr>
          <p:cNvCxnSpPr>
            <a:cxnSpLocks/>
          </p:cNvCxnSpPr>
          <p:nvPr/>
        </p:nvCxnSpPr>
        <p:spPr>
          <a:xfrm>
            <a:off x="236785" y="395302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264C0FE-D8F7-4DF1-9951-9D699CF098E0}"/>
              </a:ext>
            </a:extLst>
          </p:cNvPr>
          <p:cNvCxnSpPr>
            <a:cxnSpLocks/>
          </p:cNvCxnSpPr>
          <p:nvPr/>
        </p:nvCxnSpPr>
        <p:spPr>
          <a:xfrm>
            <a:off x="708766" y="576486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CF1A5902-8EE9-4E41-A9AE-F62265702038}"/>
              </a:ext>
            </a:extLst>
          </p:cNvPr>
          <p:cNvSpPr/>
          <p:nvPr/>
        </p:nvSpPr>
        <p:spPr>
          <a:xfrm>
            <a:off x="4691818" y="3573015"/>
            <a:ext cx="1600318" cy="767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890616C-A8EC-44E5-B62A-C1259F734A88}"/>
              </a:ext>
            </a:extLst>
          </p:cNvPr>
          <p:cNvCxnSpPr>
            <a:cxnSpLocks/>
          </p:cNvCxnSpPr>
          <p:nvPr/>
        </p:nvCxnSpPr>
        <p:spPr>
          <a:xfrm>
            <a:off x="8201869" y="3206501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60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E5 – Enhanced status 5 (tag lost smoothing):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unsuccessful read/write attempts on the air interface until a status 5 </a:t>
            </a:r>
          </a:p>
          <a:p>
            <a:pPr marL="0" indent="0">
              <a:buNone/>
            </a:pPr>
            <a:r>
              <a:rPr lang="en-US" sz="1100" b="0" dirty="0"/>
              <a:t>	message “tag leaves detection zone” is generated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16#05 (5 reading attempts)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16#00….16#0A (10dec)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E5 to 16#05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E5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16#35 ‘5’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404A788-D5A7-4D44-97E0-4A1257CCC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6374712" cy="345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2E10295-7AB0-4294-9DC9-0FCB634F6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645024"/>
            <a:ext cx="7595375" cy="29063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NT – Number of tags to find: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Sets the number of data carriers identified during the execution of a Single command before </a:t>
            </a:r>
          </a:p>
          <a:p>
            <a:pPr marL="0" indent="0">
              <a:buNone/>
            </a:pPr>
            <a:r>
              <a:rPr lang="en-US" sz="1100" b="0" dirty="0"/>
              <a:t>	the command is automatically aborted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valid if the </a:t>
            </a:r>
            <a:r>
              <a:rPr lang="en-US" sz="1100" b="0" dirty="0" err="1"/>
              <a:t>MultiFrame</a:t>
            </a:r>
            <a:r>
              <a:rPr lang="en-US" sz="1100" b="0" dirty="0"/>
              <a:t> protocol is activated; no relevance for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16#FF (no stop of the command)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16#01….16#14; 16#FF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NT to 16#FF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16#05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NT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0645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QV – Protocol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communication protocol of the IQH3-FP-V1 RFID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SingleFrame (S; 16#53; default) is the compatible protocol for the existing </a:t>
            </a:r>
          </a:p>
          <a:p>
            <a:pPr marL="0" indent="0">
              <a:buNone/>
            </a:pPr>
            <a:r>
              <a:rPr lang="en-US" sz="1100" b="0" dirty="0"/>
              <a:t>	system IQ (IQH1-…-V1)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 err="1"/>
              <a:t>MultiFrame</a:t>
            </a:r>
            <a:r>
              <a:rPr lang="en-US" sz="1100" b="0" dirty="0"/>
              <a:t> (M; 16#4D) allows the access to several tags inside the detection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Function block is designed for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 switch to </a:t>
            </a:r>
            <a:r>
              <a:rPr lang="en-US" sz="1100" b="0" dirty="0" err="1"/>
              <a:t>MultiFrame</a:t>
            </a:r>
            <a:r>
              <a:rPr lang="en-US" sz="1100" b="0" dirty="0"/>
              <a:t> protocol require another function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the parameter configuration; use default setting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QV to “S”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16#53 ‘Q’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38C432-6E31-48FF-B3D5-360B2A637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547264"/>
            <a:ext cx="6301323" cy="299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4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982B61D-7666-4568-9670-E1453B28F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89040"/>
            <a:ext cx="6439798" cy="27359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QW – Definition of used slots: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used time slots on the air interface which are used for the tag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relevant for application with several tags inside the detection zone</a:t>
            </a:r>
          </a:p>
          <a:p>
            <a:pPr marL="0" indent="0">
              <a:buNone/>
            </a:pPr>
            <a:r>
              <a:rPr lang="en-US" sz="1100" b="0" dirty="0"/>
              <a:t>	at the same time (</a:t>
            </a:r>
            <a:r>
              <a:rPr lang="en-US" sz="1100" b="0" dirty="0" err="1"/>
              <a:t>MultiFrame</a:t>
            </a:r>
            <a:r>
              <a:rPr lang="en-US" sz="11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(16#00) = single tag; 1 (16#01) = dual tag; 2 (16#02) = multi tag; </a:t>
            </a:r>
          </a:p>
          <a:p>
            <a:pPr marL="0" indent="0">
              <a:buNone/>
            </a:pPr>
            <a:r>
              <a:rPr lang="en-US" sz="1100" b="0" dirty="0"/>
              <a:t>	3 (16#03) = very many tag; 4 (16#04) = very </a:t>
            </a:r>
            <a:r>
              <a:rPr lang="en-US" sz="1100" b="0" dirty="0" err="1"/>
              <a:t>very</a:t>
            </a:r>
            <a:r>
              <a:rPr lang="en-US" sz="1100" b="0" dirty="0"/>
              <a:t> many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0…4 (16#00….16#04)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0 (16#00)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Do not change parameter; use default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QW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QW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16#51 ‘Q’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16#57 ‘W’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374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C1BB9C5-2D8D-4C5F-BB1B-B8D2EB649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8" y="3861048"/>
            <a:ext cx="6446398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TA – Tries allowed: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the number of the allowed read and write attempts for the access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By increasing the parameter value you achieve a more reliable reading and </a:t>
            </a:r>
          </a:p>
          <a:p>
            <a:pPr marL="0" indent="0">
              <a:buNone/>
            </a:pPr>
            <a:r>
              <a:rPr lang="en-US" sz="1100" b="0" dirty="0"/>
              <a:t>	writing process but the response time of the system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TA to 16#02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16#02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TA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414365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E116367-1328-4F78-B546-727DF2F30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6340027" cy="26914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PT – Power transmit (output power):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output power of the system and influence the detection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Min = 1 (16#0001); Eco = 2 (16#0002); Normal = 3 (16#0003); Power = 4 (16#0004)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1…4 (16#0001….16#0004)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4 (16#0004)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PT to 16#0004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16#02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Byte[9]  16#04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511464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PT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16#50 ‘P’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2849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351983-8AA9-4BE9-8D09-2B6778161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14"/>
          <a:stretch/>
        </p:blipFill>
        <p:spPr>
          <a:xfrm>
            <a:off x="98408" y="3861048"/>
            <a:ext cx="6241547" cy="269145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DR – Data rate for read: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data rate (transmission rate) for the read access of ISO15693-2 X2 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Valid for IQC21/33/34/37/39/50 tags for the read access of more than 2 data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Increase the reading speed but also the susceptibility to interferences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 (16#00)…1 (16#01);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0 = normal; 1 = fast read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 (16#00)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DR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DR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16#44 ‘D’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0702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TI – Tag ID filtering on UID: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Set the first part of the UID for filtering on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Possible to define a specific UID or a leading part of the 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Configuration of the length of the UID necessary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TI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TI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D3414CA-BFF2-41DA-989F-92049CC1E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212976"/>
            <a:ext cx="6346862" cy="332236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52E504B-1540-4D38-9FD6-0FABC851D830}"/>
              </a:ext>
            </a:extLst>
          </p:cNvPr>
          <p:cNvSpPr txBox="1"/>
          <p:nvPr/>
        </p:nvSpPr>
        <p:spPr>
          <a:xfrm>
            <a:off x="6481322" y="5046714"/>
            <a:ext cx="2555174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TI</a:t>
            </a:r>
          </a:p>
          <a:p>
            <a:r>
              <a:rPr lang="en-US" sz="1000" dirty="0"/>
              <a:t>TI[0]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TI[1] </a:t>
            </a:r>
            <a:r>
              <a:rPr lang="en-US" sz="1000" dirty="0">
                <a:sym typeface="Wingdings" panose="05000000000000000000" pitchFamily="2" charset="2"/>
              </a:rPr>
              <a:t> Length parameter high Byte</a:t>
            </a:r>
          </a:p>
          <a:p>
            <a:r>
              <a:rPr lang="en-US" sz="1000" dirty="0"/>
              <a:t>TI[2] </a:t>
            </a:r>
            <a:r>
              <a:rPr lang="en-US" sz="1000" dirty="0">
                <a:sym typeface="Wingdings" panose="05000000000000000000" pitchFamily="2" charset="2"/>
              </a:rPr>
              <a:t> UID Byte 1 (16#E0)</a:t>
            </a:r>
          </a:p>
          <a:p>
            <a:r>
              <a:rPr lang="en-US" sz="1000" dirty="0"/>
              <a:t>TI[3] </a:t>
            </a:r>
            <a:r>
              <a:rPr lang="en-US" sz="1000" dirty="0">
                <a:sym typeface="Wingdings" panose="05000000000000000000" pitchFamily="2" charset="2"/>
              </a:rPr>
              <a:t> UID Byte 2 (16#xx)</a:t>
            </a:r>
          </a:p>
          <a:p>
            <a:r>
              <a:rPr lang="en-US" sz="1000" dirty="0"/>
              <a:t>TI[4] </a:t>
            </a:r>
            <a:r>
              <a:rPr lang="en-US" sz="1000" dirty="0">
                <a:sym typeface="Wingdings" panose="05000000000000000000" pitchFamily="2" charset="2"/>
              </a:rPr>
              <a:t> UID Byte 3 (16#xx)</a:t>
            </a:r>
          </a:p>
          <a:p>
            <a:r>
              <a:rPr lang="en-US" sz="1000" dirty="0"/>
              <a:t>TI[5] </a:t>
            </a:r>
            <a:r>
              <a:rPr lang="en-US" sz="1000" dirty="0">
                <a:sym typeface="Wingdings" panose="05000000000000000000" pitchFamily="2" charset="2"/>
              </a:rPr>
              <a:t> UID Byte 4 (16#xx)</a:t>
            </a:r>
          </a:p>
          <a:p>
            <a:r>
              <a:rPr lang="en-US" sz="1000" dirty="0"/>
              <a:t>TI[6] </a:t>
            </a:r>
            <a:r>
              <a:rPr lang="en-US" sz="1000" dirty="0">
                <a:sym typeface="Wingdings" panose="05000000000000000000" pitchFamily="2" charset="2"/>
              </a:rPr>
              <a:t> UID Byte 5 (16#xx)</a:t>
            </a:r>
          </a:p>
          <a:p>
            <a:r>
              <a:rPr lang="en-US" sz="1000" dirty="0"/>
              <a:t>TI[7] </a:t>
            </a:r>
            <a:r>
              <a:rPr lang="en-US" sz="1000" dirty="0">
                <a:sym typeface="Wingdings" panose="05000000000000000000" pitchFamily="2" charset="2"/>
              </a:rPr>
              <a:t> UID Byte 6 (16#xx)</a:t>
            </a:r>
          </a:p>
        </p:txBody>
      </p:sp>
    </p:spTree>
    <p:extLst>
      <p:ext uri="{BB962C8B-B14F-4D97-AF65-F5344CB8AC3E}">
        <p14:creationId xmlns:p14="http://schemas.microsoft.com/office/powerpoint/2010/main" val="3610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TO – Over temperature handling: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behavior of the system if there is an overtemperature situation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0…2 (0 = Switched off; 1 = reduce power; 2 = reduce duty cycle)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0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TO </a:t>
            </a:r>
            <a:r>
              <a:rPr lang="en-US" sz="1000" dirty="0" err="1"/>
              <a:t>to</a:t>
            </a:r>
            <a:r>
              <a:rPr lang="en-US" sz="1000" dirty="0"/>
              <a:t>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57576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0D97C2-D538-4BC5-82DC-E4BBEFF10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357576"/>
            <a:ext cx="6299942" cy="319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9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CT – Tag Type: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actual configured Tag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implemented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Tag Type is configured by the command “Change Tag”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20…50 (dec)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20 (auto detect)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CT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16#43 ‘C’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14DB66-6767-4840-A089-7F6A475CC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509120"/>
            <a:ext cx="8729031" cy="201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DF2AB1BF-20F5-4898-B4CC-C0D5261F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45533"/>
            <a:ext cx="2571341" cy="429602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6168FE1-EBF2-4901-B240-F4F17AB4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90" y="2245533"/>
            <a:ext cx="2910055" cy="42960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6AC4A60-E7BB-46F0-BD62-D6B4D86D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245533"/>
            <a:ext cx="2843121" cy="43009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Remove module </a:t>
            </a:r>
            <a:r>
              <a:rPr lang="en-US" sz="1400" b="0" dirty="0">
                <a:sym typeface="Wingdings" panose="05000000000000000000" pitchFamily="2" charset="2"/>
              </a:rPr>
              <a:t> Scan  Read in module with new telegram size  Link process data fields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104382" y="5229200"/>
            <a:ext cx="2846537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4139952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F65CFA26-55FB-476F-8A53-4F02756EA8EC}"/>
              </a:ext>
            </a:extLst>
          </p:cNvPr>
          <p:cNvCxnSpPr>
            <a:cxnSpLocks/>
          </p:cNvCxnSpPr>
          <p:nvPr/>
        </p:nvCxnSpPr>
        <p:spPr>
          <a:xfrm>
            <a:off x="6588808" y="556202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1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OH – operating time: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operating time in hours for system uptime and carrier uptime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32 bit unsigned value for both time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OH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16#48 ‘H’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520680-EC46-42BB-AC1E-D4AC583C5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2" y="4149080"/>
            <a:ext cx="7959178" cy="23758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EC7181C-B37D-4396-AF15-4B1029898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57946"/>
            <a:ext cx="3311785" cy="163808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E82A1CF-80A7-4A04-ABE7-1D69D197062E}"/>
              </a:ext>
            </a:extLst>
          </p:cNvPr>
          <p:cNvSpPr txBox="1"/>
          <p:nvPr/>
        </p:nvSpPr>
        <p:spPr>
          <a:xfrm>
            <a:off x="3535136" y="2329111"/>
            <a:ext cx="2873690" cy="116955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OH</a:t>
            </a:r>
          </a:p>
          <a:p>
            <a:r>
              <a:rPr lang="en-US" sz="1000" dirty="0"/>
              <a:t>OH[0] </a:t>
            </a:r>
            <a:r>
              <a:rPr lang="en-US" sz="1000" dirty="0">
                <a:sym typeface="Wingdings" panose="05000000000000000000" pitchFamily="2" charset="2"/>
              </a:rPr>
              <a:t> Operating time device in hours</a:t>
            </a:r>
          </a:p>
          <a:p>
            <a:r>
              <a:rPr lang="en-US" sz="1000" dirty="0"/>
              <a:t>OH[1]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hours</a:t>
            </a:r>
          </a:p>
          <a:p>
            <a:r>
              <a:rPr lang="en-US" sz="1000" dirty="0"/>
              <a:t>OH[2] </a:t>
            </a:r>
            <a:r>
              <a:rPr lang="en-US" sz="1000" dirty="0">
                <a:sym typeface="Wingdings" panose="05000000000000000000" pitchFamily="2" charset="2"/>
              </a:rPr>
              <a:t> Operating time device in days</a:t>
            </a:r>
          </a:p>
          <a:p>
            <a:r>
              <a:rPr lang="en-US" sz="1000" dirty="0"/>
              <a:t>OH[3]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days</a:t>
            </a:r>
          </a:p>
          <a:p>
            <a:r>
              <a:rPr lang="en-US" sz="1000" dirty="0"/>
              <a:t>OH[4] </a:t>
            </a:r>
            <a:r>
              <a:rPr lang="en-US" sz="1000" dirty="0">
                <a:sym typeface="Wingdings" panose="05000000000000000000" pitchFamily="2" charset="2"/>
              </a:rPr>
              <a:t> Operating time device in weeks</a:t>
            </a:r>
          </a:p>
          <a:p>
            <a:r>
              <a:rPr lang="en-US" sz="1000" dirty="0"/>
              <a:t>OH[5] </a:t>
            </a:r>
            <a:r>
              <a:rPr lang="en-US" sz="1000" dirty="0">
                <a:sym typeface="Wingdings" panose="05000000000000000000" pitchFamily="2" charset="2"/>
              </a:rPr>
              <a:t> time of active radio interface in weeks</a:t>
            </a:r>
          </a:p>
        </p:txBody>
      </p:sp>
    </p:spTree>
    <p:extLst>
      <p:ext uri="{BB962C8B-B14F-4D97-AF65-F5344CB8AC3E}">
        <p14:creationId xmlns:p14="http://schemas.microsoft.com/office/powerpoint/2010/main" val="33831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TE – Temperatures: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temperatures in °C for PA and </a:t>
            </a:r>
            <a:r>
              <a:rPr lang="en-US" sz="1100" b="0" dirty="0" err="1"/>
              <a:t>uC</a:t>
            </a:r>
            <a:endParaRPr lang="en-US" sz="11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8 bit signed value for both temperature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TE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16#45 ‘E’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2465A8-657C-4727-BEE5-FD84DDBA2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84467"/>
            <a:ext cx="8208912" cy="244048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0E29D15-87C3-45C1-81D5-950A16061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67894"/>
            <a:ext cx="2930682" cy="70106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F981EFC-0C4E-49DF-B0C4-6BDEFBCDFBA3}"/>
              </a:ext>
            </a:extLst>
          </p:cNvPr>
          <p:cNvSpPr txBox="1"/>
          <p:nvPr/>
        </p:nvSpPr>
        <p:spPr>
          <a:xfrm>
            <a:off x="3203848" y="2327608"/>
            <a:ext cx="2873690" cy="5539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Structure parameter TE</a:t>
            </a:r>
          </a:p>
          <a:p>
            <a:r>
              <a:rPr lang="en-US" sz="1000" dirty="0"/>
              <a:t>TE[0] </a:t>
            </a:r>
            <a:r>
              <a:rPr lang="en-US" sz="1000" dirty="0">
                <a:sym typeface="Wingdings" panose="05000000000000000000" pitchFamily="2" charset="2"/>
              </a:rPr>
              <a:t> Temperature in °C at power amplifier</a:t>
            </a:r>
          </a:p>
          <a:p>
            <a:r>
              <a:rPr lang="en-US" sz="1000" dirty="0"/>
              <a:t>TE[1] </a:t>
            </a:r>
            <a:r>
              <a:rPr lang="en-US" sz="1000" dirty="0">
                <a:sym typeface="Wingdings" panose="05000000000000000000" pitchFamily="2" charset="2"/>
              </a:rPr>
              <a:t> Temperature in °C at u controller</a:t>
            </a:r>
          </a:p>
        </p:txBody>
      </p:sp>
    </p:spTree>
    <p:extLst>
      <p:ext uri="{BB962C8B-B14F-4D97-AF65-F5344CB8AC3E}">
        <p14:creationId xmlns:p14="http://schemas.microsoft.com/office/powerpoint/2010/main" val="40604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VO – Voltages and currents: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actual voltages and currents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Voltages in mV and currents in 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16 bit unsigned value for all values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VO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16#4F ‘O’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88BF2E-D907-4FEA-9BE9-7DC16FFF7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" y="4149080"/>
            <a:ext cx="7915600" cy="237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FR – sequence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 the command sequence if a write command is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Parameter range: 1…3 (1 = write after read; 2 = always write; 3 = read after write after read)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value: 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FR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E30983C-3ABA-40AC-8A71-CF8593EB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09248"/>
            <a:ext cx="6373818" cy="314325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FA78BBA-E4AC-40F7-9639-8DBFD0742098}"/>
              </a:ext>
            </a:extLst>
          </p:cNvPr>
          <p:cNvSpPr txBox="1"/>
          <p:nvPr/>
        </p:nvSpPr>
        <p:spPr>
          <a:xfrm>
            <a:off x="6481322" y="3221072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FR to 16#01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16#01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299238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RV – Revision GIT: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revision of the GIT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RV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16#52 ‘R’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16#56 ‘V’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AD57DCF-DACD-4A07-9C52-54B8C2704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9" y="4365104"/>
            <a:ext cx="7773267" cy="215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2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SN – Serial number of </a:t>
            </a:r>
            <a:r>
              <a:rPr lang="en-US" dirty="0" err="1"/>
              <a:t>uC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serial number of the internal </a:t>
            </a:r>
            <a:r>
              <a:rPr lang="en-US" sz="1100" b="0" dirty="0" err="1"/>
              <a:t>uC</a:t>
            </a:r>
            <a:r>
              <a:rPr lang="en-US" sz="1100" b="0" dirty="0"/>
              <a:t> STM32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SN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16#4E ‘N’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CA9CA19-C524-49FF-9385-CDDBE299A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821625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1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MM – Multiplex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Multiplex Mode configuration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Multiplex Mode need to be activated by the command “MM” over the IDENTControl unit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Necessary if active heads close to each 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Time multiplexing of several heads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MM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16#4D ‘M’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81A2E2-366B-4626-BE14-4794680F9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2" y="4077072"/>
            <a:ext cx="8126968" cy="244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9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ST – Status of front end: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Read out the status of the front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read access to this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Shows the actual status and the latched status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ST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16#53 ‘S’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16#54 ‘T’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310AC1E-57FA-4151-A10C-F76CD2C2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221088"/>
            <a:ext cx="7683393" cy="230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7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Contact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Version history:</a:t>
            </a:r>
          </a:p>
          <a:p>
            <a:pPr marL="0" indent="0">
              <a:buNone/>
            </a:pPr>
            <a:endParaRPr lang="en-US" sz="1200" b="0" dirty="0"/>
          </a:p>
          <a:p>
            <a:pPr marL="0" indent="0">
              <a:buNone/>
            </a:pPr>
            <a:r>
              <a:rPr lang="en-US" sz="1200" b="0" dirty="0"/>
              <a:t>V1.0	10.10.2024</a:t>
            </a:r>
          </a:p>
          <a:p>
            <a:pPr marL="171450" indent="-171450">
              <a:buFontTx/>
              <a:buChar char="-"/>
            </a:pPr>
            <a:r>
              <a:rPr lang="en-US" sz="1200" b="0" dirty="0" err="1"/>
              <a:t>Initiale</a:t>
            </a:r>
            <a:r>
              <a:rPr lang="en-US" sz="1200" b="0" dirty="0"/>
              <a:t>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036CA23-A5BA-4AE1-ACCC-4D433D91D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0" y="2165244"/>
            <a:ext cx="7148352" cy="43601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71736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Read Firmware Version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Double-click on IDENTControl Compact module </a:t>
            </a:r>
            <a:r>
              <a:rPr lang="en-US" sz="1400" b="0" dirty="0">
                <a:sym typeface="Wingdings" panose="05000000000000000000" pitchFamily="2" charset="2"/>
              </a:rPr>
              <a:t> CoE - Online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3689752" y="4221088"/>
            <a:ext cx="2970480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395536" y="62373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FF1110E-9449-4EC0-AE51-6D9A92AFA59F}"/>
              </a:ext>
            </a:extLst>
          </p:cNvPr>
          <p:cNvCxnSpPr>
            <a:cxnSpLocks/>
          </p:cNvCxnSpPr>
          <p:nvPr/>
        </p:nvCxnSpPr>
        <p:spPr>
          <a:xfrm>
            <a:off x="5868144" y="3134556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5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60AC609-2C81-456E-BE0B-3397892F8D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19"/>
          <a:stretch/>
        </p:blipFill>
        <p:spPr>
          <a:xfrm>
            <a:off x="5484257" y="2663182"/>
            <a:ext cx="3478454" cy="105504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7F98A42-9CF3-420C-8006-242F8D43FE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85"/>
          <a:stretch/>
        </p:blipFill>
        <p:spPr>
          <a:xfrm>
            <a:off x="5484257" y="1512000"/>
            <a:ext cx="3478454" cy="1049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Configuration of process data fields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Definition as global variables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BUS_OUTPUT = Output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BUS_INPUT = Input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Multidimensional array with a length of 254 bytes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9B26883-1617-4CAE-A648-7C8A019FE6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2" y="4029290"/>
            <a:ext cx="7234530" cy="2490761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1889888" y="4038620"/>
            <a:ext cx="3114160" cy="4704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00524EF-09BE-4D85-8D79-F1FBBB3638FF}"/>
              </a:ext>
            </a:extLst>
          </p:cNvPr>
          <p:cNvSpPr/>
          <p:nvPr/>
        </p:nvSpPr>
        <p:spPr>
          <a:xfrm>
            <a:off x="5724128" y="1650519"/>
            <a:ext cx="2520280" cy="5543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23E5C47-0587-4468-9A91-0FCCFF6FC977}"/>
              </a:ext>
            </a:extLst>
          </p:cNvPr>
          <p:cNvSpPr/>
          <p:nvPr/>
        </p:nvSpPr>
        <p:spPr>
          <a:xfrm>
            <a:off x="5724127" y="2780929"/>
            <a:ext cx="2520281" cy="5705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FE3ADAC-FAC3-420B-9A60-A520CA19A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0" y="1847119"/>
            <a:ext cx="4088281" cy="470538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A3CFEC4-0BF1-4EAA-8091-F2F2AC2883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280" y="1847119"/>
            <a:ext cx="4088281" cy="470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737555"/>
              </p:ext>
            </p:extLst>
          </p:nvPr>
        </p:nvGraphicFramePr>
        <p:xfrm>
          <a:off x="4270278" y="1844823"/>
          <a:ext cx="4766217" cy="4211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pADR_IN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Address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cbSIZE_IN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Length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pADR_OUT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Address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cbSIZE_OUT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Length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Timer for monitoring communication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read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write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I_b_StartSpecialCommand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(positive edge) = Start execution of special command (freely definable command)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FALSE = Access to user data area (user memory)</a:t>
                      </a:r>
                    </a:p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= Access to Fixcode (UID)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900" noProof="0">
                          <a:latin typeface="+mn-lt"/>
                        </a:rPr>
                        <a:t>I_b_EPC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FALSE = no meaning; specified by I_b_UserMemory_UID</a:t>
                      </a:r>
                    </a:p>
                    <a:p>
                      <a:pPr marL="0" algn="l" defTabSz="801472" rtl="0" eaLnBrk="1" latinLnBrk="0" hangingPunct="1"/>
                      <a:r>
                        <a:rPr lang="en-US" sz="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TRUE = Access to EPC/UII area (UHF only)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0E18827-3116-4AA5-8C56-DDE81752D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121277"/>
              </p:ext>
            </p:extLst>
          </p:nvPr>
        </p:nvGraphicFramePr>
        <p:xfrm>
          <a:off x="4270278" y="1844823"/>
          <a:ext cx="4766217" cy="4414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(positive edge) = Start execution of Quit command; abort of running Enhanced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I_w_StartAddress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Start address on data carrier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I_i_WordNumber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Number of addressed data blocks of 4 bytes each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I_w_TagType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Data carrier 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I_b_WriteParameter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Command is still active or not yet completed; data carrier outside detection zone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completed; data carrier within detection zone (Enhanced)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672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Data carrier within detection zone (Enhanced)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Data carrier outside detection zone (Single and 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F048446-70BF-41FD-9B1C-D1393A4B6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6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67"/>
              </p:ext>
            </p:extLst>
          </p:nvPr>
        </p:nvGraphicFramePr>
        <p:xfrm>
          <a:off x="4270278" y="1844823"/>
          <a:ext cx="4766217" cy="434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no command active; negative edge = command ended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active or currently being executed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Command is still active or not yet completed;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command completed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FALSE = no error status</a:t>
                      </a:r>
                    </a:p>
                    <a:p>
                      <a:pPr algn="l"/>
                      <a:r>
                        <a:rPr lang="en-US" sz="900" noProof="0" dirty="0">
                          <a:latin typeface="+mn-lt"/>
                        </a:rPr>
                        <a:t>TRUE = error status; error status on O_B_Status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Status value of the command execution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O_B_ReplyCounter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Response counter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O_b_EndConfig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Parameter access finished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735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(positive edge) = Start execution of initialization routine; set input back to False after one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Initialization completed successfully; function module ready for operation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IO_b_StartConfig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TRUE = Start parameter access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987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900" dirty="0" err="1">
                          <a:latin typeface="+mn-lt"/>
                        </a:rPr>
                        <a:t>UserDataGlobal</a:t>
                      </a:r>
                      <a:endParaRPr lang="de-DE" sz="9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+mn-lt"/>
                        </a:rPr>
                        <a:t>Data block for read and write 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A3244CC-9112-4E10-B80B-64C8E45D1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090278" cy="470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EC83C99-84EB-4F8F-B4A7-1CC644AC0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4" y="2998250"/>
            <a:ext cx="6843688" cy="35683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Declaration of function and data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IC_KP2_2HB21_IQH3_SF_Head1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1 (Type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IC_KP2_2HB21_IQH3_SF_Head2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2 (Type IC_KP2_2HB21_IQH3_SF)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Head1Data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1 (Type IDENTControl_UserData)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Head2Data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2 (Type IDENTControl_UserData)</a:t>
            </a:r>
            <a:endParaRPr lang="en-US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3707905" y="3284984"/>
            <a:ext cx="331236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A73BFA8-C672-4EC3-83F4-44C366DB4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2" y="3296480"/>
            <a:ext cx="7346338" cy="32650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814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Structure of data block IDENTControl_UserData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DUT IDENTControl_UserData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ReadData </a:t>
            </a:r>
            <a:r>
              <a:rPr lang="en-US" sz="1400" b="0" dirty="0">
                <a:sym typeface="Wingdings" panose="05000000000000000000" pitchFamily="2" charset="2"/>
              </a:rPr>
              <a:t> contains read in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WriteData  contains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SpecialCommand  Data field for the freely definable 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ReadParam_XX  current parameter value; </a:t>
            </a:r>
            <a:r>
              <a:rPr lang="en-US" sz="1400" b="0" dirty="0" err="1">
                <a:sym typeface="Wingdings" panose="05000000000000000000" pitchFamily="2" charset="2"/>
              </a:rPr>
              <a:t>WriteParam_XX</a:t>
            </a:r>
            <a:r>
              <a:rPr lang="en-US" sz="1400" b="0" dirty="0">
                <a:sym typeface="Wingdings" panose="05000000000000000000" pitchFamily="2" charset="2"/>
              </a:rPr>
              <a:t>  new parameter value</a:t>
            </a:r>
            <a:endParaRPr lang="en-US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051720" y="3405765"/>
            <a:ext cx="2160240" cy="31557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en-US" dirty="0"/>
              <a:t>Commissioning function block</a:t>
            </a:r>
            <a:br>
              <a:rPr lang="en-US" dirty="0"/>
            </a:br>
            <a:r>
              <a:rPr lang="en-US" dirty="0"/>
              <a:t>IC-KP2-2HB21-2V1D + IQH3-FP-V1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231119"/>
          </a:xfrm>
        </p:spPr>
        <p:txBody>
          <a:bodyPr/>
          <a:lstStyle/>
          <a:p>
            <a:r>
              <a:rPr lang="en-US" sz="2400" dirty="0"/>
              <a:t>TwinCAT 3 function block for the evaluation unit</a:t>
            </a:r>
          </a:p>
          <a:p>
            <a:r>
              <a:rPr lang="en-US" sz="2400" dirty="0"/>
              <a:t>IC-KP2-2HB21-2V1D (EtherCAT) with SingleFrame protocol for connecting the IQH3-FP-V1 RFID device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99D219A-FAAE-4BA3-AD97-F625A27CE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836712"/>
            <a:ext cx="4452143" cy="320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Schematic representation of the function and data blocks: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IC_KP2_2HB21_IQH3_SF_Head1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en-US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en-US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3" name="Pfeil nach rechts 12"/>
          <p:cNvSpPr/>
          <p:nvPr/>
        </p:nvSpPr>
        <p:spPr>
          <a:xfrm>
            <a:off x="2834362" y="3044226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195438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Note: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Function blocks IC_KP2_2HB21_IQH3_SF_Head1 and IC_KP2_2HB21_IQH3_SF_Head2 from type IC_KP2_2HB21_IQH3_SF</a:t>
            </a:r>
          </a:p>
          <a:p>
            <a:endParaRPr lang="en-US" sz="1100" dirty="0">
              <a:sym typeface="Wingdings" panose="05000000000000000000" pitchFamily="2" charset="2"/>
            </a:endParaRPr>
          </a:p>
          <a:p>
            <a:r>
              <a:rPr lang="en-US" sz="1100" dirty="0">
                <a:sym typeface="Wingdings" panose="05000000000000000000" pitchFamily="2" charset="2"/>
              </a:rPr>
              <a:t>Data blocks</a:t>
            </a:r>
          </a:p>
          <a:p>
            <a:r>
              <a:rPr lang="en-US" sz="1100" dirty="0">
                <a:sym typeface="Wingdings" panose="05000000000000000000" pitchFamily="2" charset="2"/>
              </a:rPr>
              <a:t>Head1Data and Head2Data from type IDENTControl_UserData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D65FAA0-BBC5-4571-95FF-B8B4B78A19DD}"/>
              </a:ext>
            </a:extLst>
          </p:cNvPr>
          <p:cNvSpPr/>
          <p:nvPr/>
        </p:nvSpPr>
        <p:spPr>
          <a:xfrm>
            <a:off x="611560" y="236245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hteck 11"/>
          <p:cNvSpPr/>
          <p:nvPr/>
        </p:nvSpPr>
        <p:spPr>
          <a:xfrm>
            <a:off x="1178666" y="296846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2F6F72C-C259-4682-A208-8272B88B6066}"/>
              </a:ext>
            </a:extLst>
          </p:cNvPr>
          <p:cNvSpPr/>
          <p:nvPr/>
        </p:nvSpPr>
        <p:spPr>
          <a:xfrm>
            <a:off x="170554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IC_KP2_2HB21_IQH3_SF_Head2</a:t>
            </a: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C1360E71-75D8-4A0F-96AC-EF5002A74566}"/>
              </a:ext>
            </a:extLst>
          </p:cNvPr>
          <p:cNvSpPr/>
          <p:nvPr/>
        </p:nvSpPr>
        <p:spPr>
          <a:xfrm>
            <a:off x="602114" y="4612629"/>
            <a:ext cx="2222802" cy="13635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200" dirty="0">
              <a:solidFill>
                <a:schemeClr val="tx2"/>
              </a:solidFill>
            </a:endParaRPr>
          </a:p>
          <a:p>
            <a:pPr algn="ctr"/>
            <a:r>
              <a:rPr lang="en-US" sz="1200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en-US" sz="1200" dirty="0" err="1">
                <a:solidFill>
                  <a:schemeClr val="tx2"/>
                </a:solidFill>
              </a:rPr>
              <a:t>IDENTControl_FB_SF</a:t>
            </a:r>
            <a:endParaRPr lang="en-US" sz="12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en-US" sz="1400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224B2D60-97AB-4D29-9836-D11234FC7584}"/>
              </a:ext>
            </a:extLst>
          </p:cNvPr>
          <p:cNvSpPr/>
          <p:nvPr/>
        </p:nvSpPr>
        <p:spPr>
          <a:xfrm>
            <a:off x="1169220" y="5218634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UserDataGlobal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3070266A-2285-49B1-B90A-C22C90BA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11999"/>
            <a:ext cx="2932274" cy="338823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49730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must be carried out after device start-up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Assignment of the data carrier type to the </a:t>
            </a:r>
            <a:r>
              <a:rPr lang="en-US" sz="1400" b="0" dirty="0" err="1"/>
              <a:t>I_w_TagType</a:t>
            </a:r>
            <a:r>
              <a:rPr lang="en-US" sz="1400" b="0" dirty="0"/>
              <a:t> input (e.g. IQC21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16#3231 or factory setting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16#3939)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successfully completed if signal change at IO_b_InitFinish to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Before executing a new initialization, IO_b_SetRestart must be reset to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variables of the FB are reset; data blocks are overwritten with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active Enhanced commands are canceled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Option for error acknowledgement</a:t>
            </a:r>
          </a:p>
        </p:txBody>
      </p:sp>
      <p:sp>
        <p:nvSpPr>
          <p:cNvPr id="11" name="Rechteck 10"/>
          <p:cNvSpPr/>
          <p:nvPr/>
        </p:nvSpPr>
        <p:spPr>
          <a:xfrm>
            <a:off x="6228184" y="3181908"/>
            <a:ext cx="1440160" cy="2470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228184" y="4338012"/>
            <a:ext cx="2088232" cy="3151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172823"/>
              </p:ext>
            </p:extLst>
          </p:nvPr>
        </p:nvGraphicFramePr>
        <p:xfrm>
          <a:off x="179888" y="1916832"/>
          <a:ext cx="8784112" cy="43947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 ICode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Texas</a:t>
                      </a:r>
                      <a:r>
                        <a:rPr lang="en-US" sz="1000" baseline="0" noProof="0">
                          <a:latin typeface="+mn-lt"/>
                        </a:rPr>
                        <a:t> Instruments Tag-It HF-I Plus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Infineon</a:t>
                      </a:r>
                      <a:r>
                        <a:rPr lang="en-US" sz="1000" baseline="0" noProof="0">
                          <a:latin typeface="+mn-lt"/>
                        </a:rPr>
                        <a:t> my-D SRF55V10P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0595830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MB89R118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0718859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466899"/>
              </p:ext>
            </p:extLst>
          </p:nvPr>
        </p:nvGraphicFramePr>
        <p:xfrm>
          <a:off x="179888" y="1916831"/>
          <a:ext cx="8784112" cy="249507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</a:t>
                      </a:r>
                      <a:r>
                        <a:rPr lang="en-US" sz="1000" baseline="0" noProof="0">
                          <a:latin typeface="+mn-lt"/>
                        </a:rPr>
                        <a:t> Icode SLI-S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MB89R112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DC04640-AFD6-4CBA-9E62-5DDAF7AE7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0" y="1834777"/>
            <a:ext cx="4837850" cy="47177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330858" y="5810912"/>
            <a:ext cx="4591942" cy="3644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30858" y="4193638"/>
            <a:ext cx="4591942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Initialization 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IO_b_SetRestart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Initialization completed when IO_b_InitFinish = True (positive edge)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data carrier type was parameterized incorrectly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Output data field:</a:t>
            </a:r>
          </a:p>
          <a:p>
            <a:r>
              <a:rPr lang="en-US" sz="1400" dirty="0"/>
              <a:t>OUTDATA[0]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OUTDATA[1]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OUTDATA[3]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OUTDATA[4]..[5] </a:t>
            </a:r>
            <a:r>
              <a:rPr lang="en-US" sz="1400" dirty="0">
                <a:sym typeface="Wingdings" panose="05000000000000000000" pitchFamily="2" charset="2"/>
              </a:rPr>
              <a:t> TagType;, 16#3939 = Default setting</a:t>
            </a:r>
          </a:p>
          <a:p>
            <a:r>
              <a:rPr lang="en-US" sz="1400" dirty="0"/>
              <a:t>OUTDATA[6]….[x]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Input data field:</a:t>
            </a:r>
          </a:p>
          <a:p>
            <a:r>
              <a:rPr lang="en-US" sz="1400" dirty="0"/>
              <a:t>INDATA[0]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INDATA[1]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INDATA[3]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INDATA[4] </a:t>
            </a:r>
            <a:r>
              <a:rPr lang="en-US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400" dirty="0"/>
              <a:t>INDATA[5] </a:t>
            </a:r>
            <a:r>
              <a:rPr lang="en-US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400" dirty="0"/>
              <a:t>INDATA[6]…[x]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  <a:endParaRPr lang="en-US" sz="14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6A8B758-4FBA-4E01-8234-6A3EF8804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80"/>
            <a:ext cx="3204248" cy="251679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28502A3-7EE3-4D0E-A5A8-133576680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738" y="1879179"/>
            <a:ext cx="3204248" cy="2516791"/>
          </a:xfrm>
          <a:prstGeom prst="rect">
            <a:avLst/>
          </a:prstGeom>
        </p:spPr>
      </p:pic>
      <p:sp>
        <p:nvSpPr>
          <p:cNvPr id="13" name="Interaktive Schaltfläche: Zur Startseite wechseln 1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D24A2E5-74C8-4646-9139-B27DE6F71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2" y="1875755"/>
            <a:ext cx="7152283" cy="46400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251521" y="1879179"/>
            <a:ext cx="1008111" cy="4697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380397" y="1881965"/>
            <a:ext cx="175144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763688" y="2276872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Fixcode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UID)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Fixcode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5DEDDD-0D51-44D3-85D3-156272D93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4" y="1847597"/>
            <a:ext cx="3555234" cy="341849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F1D4015-9060-4D02-938A-DD6493FB8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046" y="1847596"/>
            <a:ext cx="3555234" cy="341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4D94F18-8DBD-4BF9-BAB4-2541860BF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0" y="1859339"/>
            <a:ext cx="4427400" cy="419625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808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documentation is valid with the following specification: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Beckhoff PLC and TwinCAT 3 programming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Single 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IQ system (13.56MHz) for connection of the IQH3-FP-V1 head with configuration protocol mode QV "SingleFrame"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IDENTControl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ECF659-B076-4CE5-9640-61476DA1C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46325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C3E1797-77E8-4823-A31F-338A2ED8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3" y="1878248"/>
            <a:ext cx="3425307" cy="27028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87FEA8E-FBA1-4C51-BCD5-623BED6CE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7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E0352B9-BA1C-453B-A717-CDBABBCE9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4" y="1892291"/>
            <a:ext cx="7266328" cy="464454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08515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2" y="4653136"/>
            <a:ext cx="1469971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295636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780928"/>
            <a:ext cx="96591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AA568B7-7F95-4BC3-A1F5-27F12CDE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06" y="1892292"/>
            <a:ext cx="7261106" cy="46222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08515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2" y="4653136"/>
            <a:ext cx="1469971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295636" y="2708920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780928"/>
            <a:ext cx="96591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2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data read in;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data not read in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60F72D6-0EB9-4F27-A914-8B883529C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541406" cy="34135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2B609CE-9D04-42AB-86EA-32A0FA5ADE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022" y="1847596"/>
            <a:ext cx="3527258" cy="34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547F15C-1437-41BB-8CF4-9C7CAEDD4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" y="1859340"/>
            <a:ext cx="4468851" cy="428494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read: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</a:t>
            </a:r>
            <a:r>
              <a:rPr lang="en-US" sz="1200" dirty="0" err="1"/>
              <a:t>I_i_WordNumber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</a:t>
            </a:r>
            <a:r>
              <a:rPr lang="en-US" sz="1200" dirty="0" err="1"/>
              <a:t>I_i_WordNumber</a:t>
            </a:r>
            <a:r>
              <a:rPr lang="en-US" sz="1200" dirty="0"/>
              <a:t> must always be a multiple of 2. This data carrier has a block size of 8 bytes.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563888" y="2924944"/>
            <a:ext cx="1008112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E00C1C5-C855-4DF8-9DBB-42F34B5EC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8" y="1878248"/>
            <a:ext cx="3437150" cy="46245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055082F-9441-45E1-914B-9C759F367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Content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2"/>
                </a:solidFill>
              </a:rPr>
              <a:t>Version </a:t>
            </a:r>
            <a:r>
              <a:rPr lang="fr-FR" dirty="0" err="1">
                <a:solidFill>
                  <a:schemeClr val="bg2"/>
                </a:solidFill>
              </a:rPr>
              <a:t>history</a:t>
            </a:r>
            <a:endParaRPr lang="fr-FR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2"/>
                </a:solidFill>
              </a:rPr>
              <a:t>Documentation (DEU, ENG)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12347B-82B2-4E41-B028-2A4DFB92C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ABD7358-2E0A-472E-8B1D-333F23B0B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30825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17032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3" y="4661650"/>
            <a:ext cx="1902018" cy="10716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44556" y="2669493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2007" y="2836649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53128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5A0C371-4C1C-47FB-96AE-89819A7D5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2"/>
            <a:ext cx="7272808" cy="46573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37733" y="3917032"/>
            <a:ext cx="1109931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37733" y="4661650"/>
            <a:ext cx="1902018" cy="10716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44556" y="2669493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2007" y="2836649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728192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53128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write attempt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data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D951057-8D6D-457F-9F92-AD78905E7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464496" cy="45905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563889" y="3284984"/>
            <a:ext cx="1008112" cy="2808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A46FED8-3A18-4229-821E-298F62D43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5"/>
            <a:ext cx="3534322" cy="339838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017F8D8-4AA3-4549-BF56-B41CF6E2D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56" y="1847595"/>
            <a:ext cx="3493224" cy="339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D9CD73-F9C4-4533-9CA9-31931D34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" y="1878248"/>
            <a:ext cx="3403011" cy="26729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6160F81-A608-46E5-A819-5EE350B5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546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968B45-0D36-49DD-A6B2-0A57B4BAA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8" y="1878249"/>
            <a:ext cx="3400402" cy="45750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43D4808-922E-49E4-A3EE-264D869B6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2" y="1892292"/>
            <a:ext cx="7339027" cy="464805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89335" y="391254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94290" y="4657164"/>
            <a:ext cx="1945461" cy="10760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99420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77818" y="2819341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800200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36916"/>
            <a:ext cx="792088" cy="7920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928504" cy="50133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Content: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" action="ppaction://hlinksldjump" tooltip="Scanning for connected devices"/>
              </a:rPr>
              <a:t>Scanning for connected devices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3" action="ppaction://hlinksldjump" tooltip="Link process data field input data"/>
              </a:rPr>
              <a:t>Link process data field input data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4" action="ppaction://hlinksldjump" tooltip="Link process data field output data"/>
              </a:rPr>
              <a:t>Link process data field output data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5" action="ppaction://hlinksldjump" tooltip="Change EtherCAT telegram length"/>
              </a:rPr>
              <a:t>Change EtherCAT telegram length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6" action="ppaction://hlinksldjump" tooltip="Read Firmware Version"/>
              </a:rPr>
              <a:t>Read Firmware Version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7" action="ppaction://hlinksldjump" tooltip="Configuration of proces data fields"/>
              </a:rPr>
              <a:t>Configuration of </a:t>
            </a:r>
            <a:r>
              <a:rPr lang="en-US" sz="800" b="0" dirty="0" err="1">
                <a:solidFill>
                  <a:srgbClr val="00B050"/>
                </a:solidFill>
                <a:hlinkClick r:id="rId7" action="ppaction://hlinksldjump" tooltip="Configuration of proces data fields"/>
              </a:rPr>
              <a:t>proces</a:t>
            </a:r>
            <a:r>
              <a:rPr lang="en-US" sz="800" b="0" dirty="0">
                <a:solidFill>
                  <a:srgbClr val="00B050"/>
                </a:solidFill>
                <a:hlinkClick r:id="rId7" action="ppaction://hlinksldjump" tooltip="Configuration of proces data fields"/>
              </a:rPr>
              <a:t> data fields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9" action="ppaction://hlinksldjump" tooltip="Inputs and Outputs function block"/>
              </a:rPr>
              <a:t>Inputs and Outputs function block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0" action="ppaction://hlinksldjump" tooltip="Declaration of function and data block"/>
              </a:rPr>
              <a:t>Declaration of function and data block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1" action="ppaction://hlinksldjump" tooltip="Structure of data block IDENTControl_UserData"/>
              </a:rPr>
              <a:t>Structure of data block IDENTControl_UserData</a:t>
            </a:r>
            <a:endParaRPr lang="en-US" sz="800" b="0" dirty="0">
              <a:solidFill>
                <a:srgbClr val="00B050"/>
              </a:solidFill>
              <a:hlinkClick r:id="rId8" action="ppaction://hlinksldjump"/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8" action="ppaction://hlinksldjump" tooltip="Schematic representation of the function and data blocks"/>
              </a:rPr>
              <a:t>Schematic representation of the function and data blocks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2" action="ppaction://hlinksldjump" tooltip="Example 1: Initialization"/>
              </a:rPr>
              <a:t>Example 1: Initialization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3" action="ppaction://hlinksldjump" tooltip="Example 2: Single Read Fixcode (UID) "/>
              </a:rPr>
              <a:t>Example 2: Single Read Fixcode (UID) 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one-time read access to the Fixcode </a:t>
            </a:r>
            <a:r>
              <a:rPr lang="de-DE" sz="800" b="0" dirty="0">
                <a:solidFill>
                  <a:srgbClr val="00B050"/>
                </a:solidFill>
              </a:rPr>
              <a:t>(UID)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4" action="ppaction://hlinksldjump" tooltip="Example 3: Single Read Words"/>
              </a:rPr>
              <a:t>Example 3: Single Read Words</a:t>
            </a:r>
            <a:r>
              <a:rPr lang="en-US" sz="800" b="0" dirty="0">
                <a:solidFill>
                  <a:srgbClr val="00B050"/>
                </a:solidFill>
              </a:rPr>
              <a:t>				one-time read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5" action="ppaction://hlinksldjump" tooltip="Example 4: Single Write Words"/>
              </a:rPr>
              <a:t>Example 4: Single Write Words</a:t>
            </a:r>
            <a:r>
              <a:rPr lang="de-DE" sz="800" b="0" dirty="0">
                <a:solidFill>
                  <a:srgbClr val="00B050"/>
                </a:solidFill>
              </a:rPr>
              <a:t>				</a:t>
            </a:r>
            <a:r>
              <a:rPr lang="en-US" sz="800" b="0" dirty="0">
                <a:solidFill>
                  <a:srgbClr val="00B050"/>
                </a:solidFill>
              </a:rPr>
              <a:t>one-time write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6" action="ppaction://hlinksldjump" tooltip="Example 5: Enhanced Read Fixcode (UID)"/>
              </a:rPr>
              <a:t>Example 5: Enhanced Read Fixcode (UID)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permanent read access to the Fixcode (UID)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7" action="ppaction://hlinksldjump" tooltip="Example 6: Enhanced Read Words"/>
              </a:rPr>
              <a:t>Example 6: Enhanced Read Words	</a:t>
            </a:r>
            <a:r>
              <a:rPr lang="en-US" sz="800" b="0" dirty="0">
                <a:solidFill>
                  <a:srgbClr val="00B050"/>
                </a:solidFill>
              </a:rPr>
              <a:t>			permanent read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8" action="ppaction://hlinksldjump" tooltip="Example 7: Enhanced Write Words"/>
              </a:rPr>
              <a:t>Example 7: Enhanced Write Words	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permanent write access to the User Memory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19" action="ppaction://hlinksldjump" tooltip="Example 8: Quit"/>
              </a:rPr>
              <a:t>Example 8: Quit</a:t>
            </a:r>
            <a:r>
              <a:rPr lang="de-DE" sz="800" b="0" dirty="0">
                <a:solidFill>
                  <a:srgbClr val="00B050"/>
                </a:solidFill>
              </a:rPr>
              <a:t>					</a:t>
            </a:r>
            <a:r>
              <a:rPr lang="en-US" sz="800" b="0" dirty="0">
                <a:solidFill>
                  <a:srgbClr val="00B050"/>
                </a:solidFill>
              </a:rPr>
              <a:t>stop of an Enhanced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0" action="ppaction://hlinksldjump" tooltip="Example 9: Special Command  Read out transmission power"/>
              </a:rPr>
              <a:t>Example 9: Special Command </a:t>
            </a:r>
            <a:r>
              <a:rPr lang="en-US" sz="800" b="0" dirty="0">
                <a:solidFill>
                  <a:srgbClr val="00B050"/>
                </a:solidFill>
                <a:sym typeface="Wingdings" panose="05000000000000000000" pitchFamily="2" charset="2"/>
                <a:hlinkClick r:id="rId20" action="ppaction://hlinksldjump" tooltip="Example 9: Special Command  Read out transmission power"/>
              </a:rPr>
              <a:t></a:t>
            </a:r>
            <a:r>
              <a:rPr lang="en-US" sz="800" b="0" dirty="0">
                <a:solidFill>
                  <a:srgbClr val="00B050"/>
                </a:solidFill>
                <a:hlinkClick r:id="rId20" action="ppaction://hlinksldjump" tooltip="Example 9: Special Command  Read out transmission power"/>
              </a:rPr>
              <a:t> Read out transmission power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</a:rPr>
              <a:t>execution of a freely defined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1" action="ppaction://hlinksldjump" tooltip="Example 10: Special Command  Reset to factory status of IQH3-FP-V1"/>
              </a:rPr>
              <a:t>Example 10: Special Command </a:t>
            </a:r>
            <a:r>
              <a:rPr lang="en-US" sz="800" b="0" dirty="0">
                <a:solidFill>
                  <a:srgbClr val="00B050"/>
                </a:solidFill>
                <a:sym typeface="Wingdings" panose="05000000000000000000" pitchFamily="2" charset="2"/>
                <a:hlinkClick r:id="rId21" action="ppaction://hlinksldjump" tooltip="Example 10: Special Command  Reset to factory status of IQH3-FP-V1"/>
              </a:rPr>
              <a:t></a:t>
            </a:r>
            <a:r>
              <a:rPr lang="en-US" sz="800" b="0" dirty="0">
                <a:solidFill>
                  <a:srgbClr val="00B050"/>
                </a:solidFill>
                <a:hlinkClick r:id="rId21" action="ppaction://hlinksldjump" tooltip="Example 10: Special Command  Reset to factory status of IQH3-FP-V1"/>
              </a:rPr>
              <a:t> Reset to factory status of IQH3-FP-V1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</a:rPr>
              <a:t>execution of a freely defined command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2" action="ppaction://hlinksldjump" tooltip="Example 11: Read out HF Parameter IQH3-FP-V1"/>
              </a:rPr>
              <a:t>Example 11: Read out HF Parameter IQH3-FP-V1</a:t>
            </a:r>
            <a:r>
              <a:rPr lang="de-DE" sz="800" b="0" dirty="0">
                <a:solidFill>
                  <a:srgbClr val="00B050"/>
                </a:solidFill>
              </a:rPr>
              <a:t>			</a:t>
            </a:r>
            <a:r>
              <a:rPr lang="en-US" sz="800" b="0" dirty="0">
                <a:solidFill>
                  <a:srgbClr val="00B050"/>
                </a:solidFill>
              </a:rPr>
              <a:t>read access to HF Parameter</a:t>
            </a:r>
          </a:p>
          <a:p>
            <a:pPr marL="0" indent="0">
              <a:buNone/>
            </a:pPr>
            <a:r>
              <a:rPr lang="en-US" sz="800" b="0" dirty="0">
                <a:solidFill>
                  <a:srgbClr val="00B050"/>
                </a:solidFill>
                <a:hlinkClick r:id="rId23" action="ppaction://hlinksldjump" tooltip="Example 12: Change HF Parameter IQH3-FP-V1"/>
              </a:rPr>
              <a:t>Example 12: Change HF Parameter IQH3-FP-V1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</a:rPr>
              <a:t>write access to HF Parameter</a:t>
            </a: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4" action="ppaction://hlinksldjump" tooltip="Parameter IF - additional information"/>
              </a:rPr>
              <a:t>Parameter IF - additional </a:t>
            </a:r>
            <a:r>
              <a:rPr lang="de-DE" sz="800" b="0" dirty="0" err="1">
                <a:solidFill>
                  <a:srgbClr val="00B050"/>
                </a:solidFill>
                <a:hlinkClick r:id="rId24" action="ppaction://hlinksldjump" tooltip="Parameter IF - additional information"/>
              </a:rPr>
              <a:t>information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Parameter AF - AFI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to</a:t>
            </a:r>
            <a:r>
              <a:rPr lang="de-DE" sz="800" b="0" dirty="0">
                <a:solidFill>
                  <a:srgbClr val="00B050"/>
                </a:solidFill>
                <a:hlinkClick r:id="rId25" action="ppaction://hlinksldjump" tooltip="Parameter AF - AFI to request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25" action="ppaction://hlinksldjump" tooltip="Parameter AF - AFI to request"/>
              </a:rPr>
              <a:t>request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26" action="ppaction://hlinksldjump" tooltip="Parameter E5 - Enhanced Status 5"/>
              </a:rPr>
              <a:t>Parameter E5 - Enhanced Status 5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7" action="ppaction://hlinksldjump" tooltip="Parameter NT - Number of Tags"/>
              </a:rPr>
              <a:t>Parameter NT - Number of Tags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28" action="ppaction://hlinksldjump" tooltip="Parameter QV - Protocol Mode"/>
              </a:rPr>
              <a:t>Parameter QV - Protocol Mode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29" action="ppaction://hlinksldjump" tooltip="Parameter QW - Definition of time slots"/>
              </a:rPr>
              <a:t>Parameter QW - Definition of time slots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30" action="ppaction://hlinksldjump" tooltip="Parameter TA - Tries allowed"/>
              </a:rPr>
              <a:t>Parameter TA - Tries allowed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31" action="ppaction://hlinksldjump" tooltip="Parameter PT - Power transmit"/>
              </a:rPr>
              <a:t>Parameter PT - Power transmit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2" action="ppaction://hlinksldjump" tooltip="Parameter DR - Data rate"/>
              </a:rPr>
              <a:t>Parameter DR - Data rate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3" action="ppaction://hlinksldjump" tooltip="Parameter TI - Tag ID filtering"/>
              </a:rPr>
              <a:t>Parameter TI - Tag ID filtering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Parameter TO -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Overtemperature</a:t>
            </a:r>
            <a:r>
              <a:rPr lang="de-DE" sz="800" b="0" dirty="0">
                <a:solidFill>
                  <a:srgbClr val="00B050"/>
                </a:solidFill>
                <a:hlinkClick r:id="rId34" action="ppaction://hlinksldjump" tooltip="Parameter TO - Overtemperature handling"/>
              </a:rPr>
              <a:t> </a:t>
            </a:r>
            <a:r>
              <a:rPr lang="de-DE" sz="800" b="0" dirty="0" err="1">
                <a:solidFill>
                  <a:srgbClr val="00B050"/>
                </a:solidFill>
                <a:hlinkClick r:id="rId34" action="ppaction://hlinksldjump" tooltip="Parameter TO - Overtemperature handling"/>
              </a:rPr>
              <a:t>handling</a:t>
            </a:r>
            <a:r>
              <a:rPr lang="de-DE" sz="800" b="0" dirty="0">
                <a:solidFill>
                  <a:srgbClr val="00B050"/>
                </a:solidFill>
              </a:rPr>
              <a:t>	</a:t>
            </a:r>
            <a:r>
              <a:rPr lang="de-DE" sz="800" b="0" dirty="0">
                <a:solidFill>
                  <a:srgbClr val="00B050"/>
                </a:solidFill>
                <a:hlinkClick r:id="rId35" action="ppaction://hlinksldjump" tooltip="Parameter CT - Tag Type"/>
              </a:rPr>
              <a:t>Parameter CT - Tag Type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36" action="ppaction://hlinksldjump" tooltip="Parameter OH - Operating time"/>
              </a:rPr>
              <a:t>Parameter OH - Operating time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7" action="ppaction://hlinksldjump" tooltip="Parameter TE - Temperatures"/>
              </a:rPr>
              <a:t>Parameter TE – </a:t>
            </a:r>
            <a:r>
              <a:rPr lang="de-DE" sz="800" b="0" dirty="0" err="1">
                <a:solidFill>
                  <a:srgbClr val="00B050"/>
                </a:solidFill>
                <a:hlinkClick r:id="rId37" action="ppaction://hlinksldjump" tooltip="Parameter TE - Temperatures"/>
              </a:rPr>
              <a:t>Temperatures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8" action="ppaction://hlinksldjump" tooltip="Parameter VO - Voltages"/>
              </a:rPr>
              <a:t>Parameter VO – </a:t>
            </a:r>
            <a:r>
              <a:rPr lang="de-DE" sz="800" b="0" dirty="0" err="1">
                <a:solidFill>
                  <a:srgbClr val="00B050"/>
                </a:solidFill>
                <a:hlinkClick r:id="rId38" action="ppaction://hlinksldjump" tooltip="Parameter VO - Voltages"/>
              </a:rPr>
              <a:t>Voltages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Parameter FR - </a:t>
            </a:r>
            <a:r>
              <a:rPr lang="de-DE" sz="800" b="0" dirty="0" err="1">
                <a:solidFill>
                  <a:srgbClr val="00B050"/>
                </a:solidFill>
                <a:hlinkClick r:id="rId39" action="ppaction://hlinksldjump" tooltip="Parameter FR - Sequence Mode"/>
              </a:rPr>
              <a:t>Sequence</a:t>
            </a:r>
            <a:r>
              <a:rPr lang="de-DE" sz="800" b="0" dirty="0">
                <a:solidFill>
                  <a:srgbClr val="00B050"/>
                </a:solidFill>
                <a:hlinkClick r:id="rId39" action="ppaction://hlinksldjump" tooltip="Parameter FR - Sequence Mode"/>
              </a:rPr>
              <a:t> Mode</a:t>
            </a: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800" b="0" dirty="0">
                <a:solidFill>
                  <a:srgbClr val="00B050"/>
                </a:solidFill>
                <a:hlinkClick r:id="rId40" action="ppaction://hlinksldjump" tooltip="Parameter RV - Revision GIT"/>
              </a:rPr>
              <a:t>Parameter RV - Revision GIT</a:t>
            </a:r>
            <a:r>
              <a:rPr lang="de-DE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1" action="ppaction://hlinksldjump" tooltip="Parameter SN - Serial Number of uC"/>
              </a:rPr>
              <a:t>Parameter SN - Serial Number of </a:t>
            </a:r>
            <a:r>
              <a:rPr lang="en-US" sz="800" b="0" dirty="0" err="1">
                <a:solidFill>
                  <a:srgbClr val="00B050"/>
                </a:solidFill>
                <a:hlinkClick r:id="rId41" action="ppaction://hlinksldjump" tooltip="Parameter SN - Serial Number of uC"/>
              </a:rPr>
              <a:t>uC</a:t>
            </a:r>
            <a:r>
              <a:rPr lang="en-US" sz="800" b="0" dirty="0">
                <a:solidFill>
                  <a:srgbClr val="00B050"/>
                </a:solidFill>
              </a:rPr>
              <a:t>	</a:t>
            </a:r>
            <a:r>
              <a:rPr lang="en-US" sz="800" b="0" dirty="0">
                <a:solidFill>
                  <a:srgbClr val="00B050"/>
                </a:solidFill>
                <a:hlinkClick r:id="rId42" action="ppaction://hlinksldjump" tooltip="Parameter MM - Multiplex Mode"/>
              </a:rPr>
              <a:t>Parameter MM - Multiplex Mode</a:t>
            </a:r>
            <a:r>
              <a:rPr lang="en-US" sz="800" b="0" dirty="0">
                <a:solidFill>
                  <a:srgbClr val="00B050"/>
                </a:solidFill>
              </a:rPr>
              <a:t>		</a:t>
            </a:r>
            <a:r>
              <a:rPr lang="en-US" sz="800" b="0" dirty="0">
                <a:solidFill>
                  <a:srgbClr val="00B050"/>
                </a:solidFill>
                <a:hlinkClick r:id="rId43" action="ppaction://hlinksldjump" tooltip="Parameter ST - Status frontend"/>
              </a:rPr>
              <a:t>Parameter ST - Status frontend</a:t>
            </a:r>
            <a:endParaRPr lang="en-US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8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7E3A594-0443-4919-8849-213B33466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92290"/>
            <a:ext cx="7375748" cy="46602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89335" y="391254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94290" y="4657164"/>
            <a:ext cx="1945461" cy="10760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99420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77818" y="2819341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427984" y="1892292"/>
            <a:ext cx="1800200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36916"/>
            <a:ext cx="792088" cy="7920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9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of command execution via Quit command or initialization</a:t>
            </a:r>
            <a:endParaRPr lang="de-DE" sz="1400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Fixcode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F868956-E271-49AE-A6A8-4CBD5B0BD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5315"/>
            <a:ext cx="3534322" cy="338442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8BF876D-573D-423F-9571-DB244B6DE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272" y="1845314"/>
            <a:ext cx="3471008" cy="338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335011C-E353-4AC3-AC02-E78E9C981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8" y="1859340"/>
            <a:ext cx="4468851" cy="43033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563888" y="2924944"/>
            <a:ext cx="1008111" cy="2952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ED7D249-D701-47EE-812E-0EC0A749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5514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D90C4C-2302-4A63-AB99-1E621D113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detected or data carrier has left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C9BB005-4850-4019-BFB8-162E103E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26921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B6CB870-53E3-4E33-B654-6468C9915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27235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24401" y="3908515"/>
            <a:ext cx="1158463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24400" y="4653134"/>
            <a:ext cx="1915351" cy="1080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99992" y="28501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6624B00C-1613-4105-909D-D795DF25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46" y="1892292"/>
            <a:ext cx="7259166" cy="46312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424401" y="3908515"/>
            <a:ext cx="1158463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424400" y="4653134"/>
            <a:ext cx="1915351" cy="1080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9BFE0AC-FDFD-4611-9449-A38BF3F066F1}"/>
              </a:ext>
            </a:extLst>
          </p:cNvPr>
          <p:cNvSpPr/>
          <p:nvPr/>
        </p:nvSpPr>
        <p:spPr>
          <a:xfrm>
            <a:off x="4499992" y="28501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24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I_b_StartRead; End via Quit command or initialization</a:t>
            </a:r>
            <a:endParaRPr lang="de-DE" sz="140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data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Abort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Scanning for connected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Activate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"Device 5 (EtherCAT)“ </a:t>
            </a:r>
            <a:r>
              <a:rPr lang="en-US" sz="1400" b="0" dirty="0">
                <a:sym typeface="Wingdings" panose="05000000000000000000" pitchFamily="2" charset="2"/>
              </a:rPr>
              <a:t> Scan  IDENTControl with the telegram length set in the device appears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7F728C-158F-45C3-A66F-C83CB42E3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704569"/>
            <a:ext cx="3095856" cy="379758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2A430B-1F8C-4EEB-BC37-04E65E53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042" y="2707046"/>
            <a:ext cx="2499581" cy="38050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8A5DE19-328D-4210-BD0D-AD04AB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99616"/>
            <a:ext cx="2710979" cy="3799328"/>
          </a:xfrm>
          <a:prstGeom prst="rect">
            <a:avLst/>
          </a:prstGeom>
        </p:spPr>
      </p:pic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254A678E-1F8E-4C5D-B426-3DCD7994AD37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335699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5EDDC3F-58F9-4880-A51D-D6557ED1C2AC}"/>
              </a:ext>
            </a:extLst>
          </p:cNvPr>
          <p:cNvCxnSpPr>
            <a:cxnSpLocks/>
          </p:cNvCxnSpPr>
          <p:nvPr/>
        </p:nvCxnSpPr>
        <p:spPr>
          <a:xfrm flipH="1" flipV="1">
            <a:off x="1799152" y="551723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4750992" y="562528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0AB5C6EC-4F56-4A78-A305-66E9D5517620}"/>
              </a:ext>
            </a:extLst>
          </p:cNvPr>
          <p:cNvCxnSpPr>
            <a:cxnSpLocks/>
          </p:cNvCxnSpPr>
          <p:nvPr/>
        </p:nvCxnSpPr>
        <p:spPr>
          <a:xfrm flipH="1">
            <a:off x="8063360" y="5972177"/>
            <a:ext cx="541088" cy="2651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data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2" name="Interaktive Schaltfläche: Zur Startseite wechseln 1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69792CA-FE76-42EE-8B26-49F410B13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8" y="1847597"/>
            <a:ext cx="3530618" cy="336512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A3701FB-A88F-4C68-A149-137E462E6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194" y="1847596"/>
            <a:ext cx="3467094" cy="336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B2E8731-980D-4098-A9C2-55A6758A8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0" y="1859339"/>
            <a:ext cx="4451169" cy="426799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</a:t>
            </a:r>
            <a:r>
              <a:rPr lang="en-US" sz="1200" dirty="0" err="1"/>
              <a:t>I_i_WordNumber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</a:t>
            </a:r>
            <a:r>
              <a:rPr lang="en-US" sz="1200" dirty="0" err="1"/>
              <a:t>I_i_WordNumber</a:t>
            </a:r>
            <a:r>
              <a:rPr lang="en-US" sz="1200" dirty="0"/>
              <a:t> must always be a multiple of 2. This data carrier has a block size of 8 bytes.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F984C9A-44A1-4A54-99CB-49B69BC66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5761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3B08916-077B-4989-82B0-7539F28C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F50919-6B18-4F47-A1CC-463F3B044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6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</a:t>
            </a:r>
            <a:r>
              <a:rPr lang="en-US" sz="1200" dirty="0" err="1">
                <a:sym typeface="Wingdings" panose="05000000000000000000" pitchFamily="2" charset="2"/>
              </a:rPr>
              <a:t>I_w_StartAddress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</a:t>
            </a:r>
            <a:r>
              <a:rPr lang="en-US" sz="1200" dirty="0" err="1">
                <a:sym typeface="Wingdings" panose="05000000000000000000" pitchFamily="2" charset="2"/>
              </a:rPr>
              <a:t>I_i_WordNumber</a:t>
            </a:r>
            <a:r>
              <a:rPr lang="en-US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7007D94-5A8D-4145-B152-BCFDE9E7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2"/>
            <a:ext cx="7269646" cy="4658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62694" y="3908516"/>
            <a:ext cx="1112962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62694" y="4653136"/>
            <a:ext cx="197705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63988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3D591D-B887-4AD5-BB51-904228149A17}"/>
              </a:ext>
            </a:extLst>
          </p:cNvPr>
          <p:cNvSpPr/>
          <p:nvPr/>
        </p:nvSpPr>
        <p:spPr>
          <a:xfrm>
            <a:off x="1835696" y="2636913"/>
            <a:ext cx="72008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5643E98-281A-4411-AC9D-B3202D03C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0" y="1892292"/>
            <a:ext cx="7229512" cy="46327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62694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62694" y="4653136"/>
            <a:ext cx="1977058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07880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463988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B3D591D-B887-4AD5-BB51-904228149A17}"/>
              </a:ext>
            </a:extLst>
          </p:cNvPr>
          <p:cNvSpPr/>
          <p:nvPr/>
        </p:nvSpPr>
        <p:spPr>
          <a:xfrm>
            <a:off x="1835696" y="2636913"/>
            <a:ext cx="72008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53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WriteData; start via I_b_StartWrite; end via Quit command</a:t>
            </a:r>
            <a:endParaRPr lang="de-DE" sz="1400" dirty="0"/>
          </a:p>
          <a:p>
            <a:pPr marL="0" indent="0">
              <a:buNone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data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92306A0-8687-463B-9F0D-7E98773A6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528"/>
            <a:ext cx="4536504" cy="466455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635897" y="3284984"/>
            <a:ext cx="1008112" cy="2880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C6FDE4-701E-49E2-96EB-B9B51325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5" y="1847593"/>
            <a:ext cx="3492889" cy="336673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B2124B7-C7FD-4413-8017-8330B85F64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76" y="1847593"/>
            <a:ext cx="3485004" cy="336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 input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Activate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"IN_CH1 </a:t>
            </a:r>
            <a:r>
              <a:rPr lang="en-US" sz="1400" b="0" dirty="0">
                <a:sym typeface="Wingdings" panose="05000000000000000000" pitchFamily="2" charset="2"/>
              </a:rPr>
              <a:t> Change link activate Array Mode  GVL_IDENTControl.BUS_INPUT[1]  Link from Byte 0 to Byte 63</a:t>
            </a:r>
            <a:endParaRPr lang="en-US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33C4438-D24A-475A-B471-2696D74017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40967"/>
            <a:ext cx="2174733" cy="34220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0534CD-386F-4404-A012-4E961C9AC7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32001"/>
            <a:ext cx="3295297" cy="273103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CBF7ED-9774-440B-993B-1DDB856B14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12000"/>
            <a:ext cx="3316421" cy="249634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2E4DD52-6862-4CBB-9F9C-E4E95C099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62360"/>
            <a:ext cx="3322175" cy="2500673"/>
          </a:xfrm>
          <a:prstGeom prst="rect">
            <a:avLst/>
          </a:prstGeom>
        </p:spPr>
      </p:pic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5892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29415" y="4365104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394362" y="5517233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0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408802-EAAA-4D16-8D6F-CFA3BC3E3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889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BBFD60-11B3-446C-A302-054F0804E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04286" cy="2654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D4AC5F9-EE21-4C4A-82EF-F99D82B53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94" y="1878249"/>
            <a:ext cx="3393546" cy="45616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2C7C820-B554-42F1-8767-A317FFE9D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0" y="1892291"/>
            <a:ext cx="732693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73239" y="390851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73238" y="4653136"/>
            <a:ext cx="196651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83324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80112" y="2787073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65537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20A18EA-0EE1-435B-B827-2C74A1688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92291"/>
            <a:ext cx="7301622" cy="46330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373239" y="3908515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373238" y="4653136"/>
            <a:ext cx="1966513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83324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580112" y="2787073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835696" y="2665537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9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Cancellation of active Enhanced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3191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execution Quit: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I_b_Quit:=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If the signal changes, a Quit command is executed and the active read command is canceled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Quit executed: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O_b_Done 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Quit command completed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O_B_Status = 16#00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5279833-6E8A-4711-99A7-9135C8BC3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2" y="2492895"/>
            <a:ext cx="4177064" cy="399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F120D76-A649-4486-BCEA-0294D129A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9" y="1878248"/>
            <a:ext cx="3401675" cy="306291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Quit command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B61C3B0-5660-4DE1-919E-EA22200C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4" y="1878248"/>
            <a:ext cx="3394266" cy="30818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Quit command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9848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8B3BBEE-BAD9-4647-87E7-AEC4099D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0" y="1892292"/>
            <a:ext cx="7232312" cy="461655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907944" y="422108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sz="1400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212088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551840" y="4365104"/>
            <a:ext cx="1516104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90441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048581A7-2782-454B-9A46-0B07D0B57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70819"/>
            <a:ext cx="3308700" cy="24905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54DA421-4148-410B-94EA-DD96A1B2B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4070819"/>
            <a:ext cx="3322175" cy="25006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43CE94A-6C59-4002-A350-EEC86BB2D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1510297"/>
            <a:ext cx="3322175" cy="250067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E74010D-93CD-42BD-BBE6-D8695FC0E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39283"/>
            <a:ext cx="2179836" cy="34220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 output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Activate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"OUT_CH1 </a:t>
            </a:r>
            <a:r>
              <a:rPr lang="en-US" sz="1400" b="0" dirty="0">
                <a:sym typeface="Wingdings" panose="05000000000000000000" pitchFamily="2" charset="2"/>
              </a:rPr>
              <a:t> Change link  activate Array Mode  </a:t>
            </a:r>
            <a:r>
              <a:rPr lang="en-US" sz="1400" b="0" dirty="0" err="1">
                <a:sym typeface="Wingdings" panose="05000000000000000000" pitchFamily="2" charset="2"/>
              </a:rPr>
              <a:t>GVL_IDENTControl.BUS_OUTPUT</a:t>
            </a:r>
            <a:r>
              <a:rPr lang="en-US" sz="1400" b="0" dirty="0">
                <a:sym typeface="Wingdings" panose="05000000000000000000" pitchFamily="2" charset="2"/>
              </a:rPr>
              <a:t>[1]  Link from Byte 0 to Byte 63</a:t>
            </a:r>
            <a:endParaRPr lang="en-US" dirty="0"/>
          </a:p>
        </p:txBody>
      </p:sp>
      <p:sp>
        <p:nvSpPr>
          <p:cNvPr id="7" name="Interaktive Schaltfläche: Zur Startseite wechsel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0887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9588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07904" y="4509120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427984" y="5567116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8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3C1345F-924C-4D77-A2A1-1B619EB1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2" y="1845528"/>
            <a:ext cx="3500432" cy="36109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UserData.SpecialCommand.SpecialCommand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16#BE = Command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6" y="3068960"/>
            <a:ext cx="707518" cy="18722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9" name="Interaktive Schaltfläche: Zur Startseite wechseln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66850CF-1989-4CFB-832D-8902BDE2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840593"/>
            <a:ext cx="5400601" cy="462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6C4FC3F-0863-4A74-B7D1-5287244B7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" y="1859340"/>
            <a:ext cx="4463082" cy="357409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Transmission power read</a:t>
            </a:r>
          </a:p>
          <a:p>
            <a:r>
              <a:rPr lang="en-US" sz="1200" dirty="0"/>
              <a:t>DB Head1Data.ReadData.ReadData[x]</a:t>
            </a:r>
          </a:p>
          <a:p>
            <a:r>
              <a:rPr lang="en-US" sz="1200" dirty="0"/>
              <a:t>ReadData[0] ...[1]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635896" y="2924944"/>
            <a:ext cx="936104" cy="2421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6FB5C7F-A3E1-4D18-894D-0B7DE62D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9072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transmission power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Length parameter; 16#0002 = 2 Byte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transmission power; 16#0004 = Maximum</a:t>
            </a:r>
          </a:p>
          <a:p>
            <a:r>
              <a:rPr lang="en-US" sz="1200" dirty="0"/>
              <a:t>INDATA[10]…[x]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33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036613-8995-4793-A58C-C00EE94A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8"/>
            <a:ext cx="3396725" cy="39270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Read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30243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6503B7A-13B5-43FE-99C7-D03529D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8" y="1892291"/>
            <a:ext cx="7316964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71600" y="357301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447976" y="2816932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851920" y="1892292"/>
            <a:ext cx="2304256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569712" y="2816932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sz="1400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76084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515836" y="4365104"/>
            <a:ext cx="1552108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832409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0AFF013-6140-4A25-8723-C1679F36D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81" y="1845528"/>
            <a:ext cx="3476752" cy="36257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Head1Data.SpecialCommand.SpecialCommand[x]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16#BF = Command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code</a:t>
            </a:r>
            <a:r>
              <a:rPr lang="de-DE" sz="1400" dirty="0">
                <a:sym typeface="Wingdings" panose="05000000000000000000" pitchFamily="2" charset="2"/>
              </a:rPr>
              <a:t>; 16#5244 = RD = Reset </a:t>
            </a:r>
            <a:r>
              <a:rPr lang="de-DE" sz="1400" dirty="0" err="1">
                <a:sym typeface="Wingdings" panose="05000000000000000000" pitchFamily="2" charset="2"/>
              </a:rPr>
              <a:t>to</a:t>
            </a:r>
            <a:r>
              <a:rPr lang="de-DE" sz="1400" dirty="0">
                <a:sym typeface="Wingdings" panose="05000000000000000000" pitchFamily="2" charset="2"/>
              </a:rPr>
              <a:t> Default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Byte[8]…[x]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Parameter data</a:t>
            </a:r>
            <a:endParaRPr lang="de-DE" sz="1400" dirty="0">
              <a:sym typeface="Wingdings" panose="05000000000000000000" pitchFamily="2" charset="2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987823" y="3014837"/>
            <a:ext cx="635509" cy="24564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0" name="Interaktive Schaltfläche: Zur Startseite wechseln 9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8E9C860-61E0-46C4-9B0F-F6C504AF2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9" y="1840594"/>
            <a:ext cx="5358645" cy="45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7A67968-A3A3-4965-BF55-83D84931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0927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reset to factory status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2506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Activate Config Mode </a:t>
            </a:r>
            <a:r>
              <a:rPr lang="en-US" sz="1400" b="0" dirty="0">
                <a:sym typeface="Wingdings" panose="05000000000000000000" pitchFamily="2" charset="2"/>
              </a:rPr>
              <a:t> Scan to detect connected device  Double-click on the "IDENTControl Compact 64 Byte IN/OUT" module  EtherCAT  Advanced settings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28D1F8C-8CDB-44D9-ACAD-41B08578A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2557874" cy="37967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DD63279-ADA4-459B-B470-E7321A945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28" y="2780927"/>
            <a:ext cx="2512666" cy="37967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06DC4BD-F21C-43B7-A807-274A67D6E5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544" y="2780927"/>
            <a:ext cx="3149600" cy="1492250"/>
          </a:xfrm>
          <a:prstGeom prst="rect">
            <a:avLst/>
          </a:prstGeom>
        </p:spPr>
      </p:pic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3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1DAB1A0-D649-492E-BC42-5F6C676CD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52" y="1878248"/>
            <a:ext cx="3360916" cy="3487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Write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Parameter sign</a:t>
            </a:r>
            <a:r>
              <a:rPr lang="de-DE" sz="1200" dirty="0">
                <a:sym typeface="Wingdings" panose="05000000000000000000" pitchFamily="2" charset="2"/>
              </a:rPr>
              <a:t>; 16#5244 = RD = Reset </a:t>
            </a:r>
            <a:r>
              <a:rPr lang="de-DE" sz="1200" dirty="0" err="1">
                <a:sym typeface="Wingdings" panose="05000000000000000000" pitchFamily="2" charset="2"/>
              </a:rPr>
              <a:t>to</a:t>
            </a:r>
            <a:r>
              <a:rPr lang="de-DE" sz="1200" dirty="0">
                <a:sym typeface="Wingdings" panose="05000000000000000000" pitchFamily="2" charset="2"/>
              </a:rPr>
              <a:t> Default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Length Parameter</a:t>
            </a:r>
          </a:p>
          <a:p>
            <a:r>
              <a:rPr lang="de-DE" sz="1200" dirty="0"/>
              <a:t>OUTDATA[10]…[x] 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en-US" sz="1200" dirty="0">
                <a:sym typeface="Wingdings" panose="05000000000000000000" pitchFamily="2" charset="2"/>
              </a:rPr>
              <a:t>Parameter data</a:t>
            </a:r>
            <a:endParaRPr lang="de-DE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771800" y="2348881"/>
            <a:ext cx="731668" cy="3017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1B1D923-23B9-4B31-BCA4-C33EC34D5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8" y="1892292"/>
            <a:ext cx="7281164" cy="462874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Special Command </a:t>
            </a:r>
            <a:r>
              <a:rPr lang="en-US" dirty="0">
                <a:sym typeface="Wingdings" panose="05000000000000000000" pitchFamily="2" charset="2"/>
              </a:rPr>
              <a:t> Reset to factory status of IQH3-FP-V1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971600" y="357301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444208" y="2816932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779912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 access to all HF parameters of the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Automatic read access to all parameters one after the other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348E24A-A724-49BE-BDEC-5D5A0B0A3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" y="2420888"/>
            <a:ext cx="4212299" cy="403244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2CB1C43-2C4D-4197-8EBC-E67413D32B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31818" y="5517232"/>
            <a:ext cx="4453649" cy="7783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827814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access HF Parameter: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I_b_WriteParameter</a:t>
            </a:r>
            <a:r>
              <a:rPr lang="en-US" sz="900" dirty="0">
                <a:solidFill>
                  <a:schemeClr val="tx2"/>
                </a:solidFill>
              </a:rPr>
              <a:t> = False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IO_b_StartConfig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458293" y="4349249"/>
            <a:ext cx="757644" cy="131199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End of read access: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O_b_EndConfig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0" cy="1800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0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3B5EBC4-B567-45D0-BF0B-AB867CDC0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8784000" cy="3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69E829-CDC4-48F7-AF97-634EF0832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56496" cy="441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Read out HF Parameter IQH3-FP-V1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907948C-7307-49FC-8C84-9D822FC9E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8856496" cy="332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F08785EF-D9FB-4DA9-ACFF-8A31BA495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4544386" y="5697648"/>
            <a:ext cx="4495290" cy="78562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Change HF Parameter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access to changeable HF parameters IQH3-FP-V1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 values are pre-assigned with the factory setting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F52E574-C1B1-45AC-BF90-FAD4C763AABA}"/>
              </a:ext>
            </a:extLst>
          </p:cNvPr>
          <p:cNvSpPr txBox="1"/>
          <p:nvPr/>
        </p:nvSpPr>
        <p:spPr>
          <a:xfrm>
            <a:off x="4544386" y="3861048"/>
            <a:ext cx="1971830" cy="4882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access HF Parameter: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I_b_WriteParameter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IO_b_StartConfig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315839BD-6C36-4388-B77F-367A6172906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5530301" y="4349249"/>
            <a:ext cx="697883" cy="16812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2CE00910-D77E-427E-A4A8-82662B222621}"/>
              </a:ext>
            </a:extLst>
          </p:cNvPr>
          <p:cNvSpPr txBox="1"/>
          <p:nvPr/>
        </p:nvSpPr>
        <p:spPr>
          <a:xfrm>
            <a:off x="6869431" y="3999547"/>
            <a:ext cx="1633833" cy="34970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End of write access:</a:t>
            </a:r>
          </a:p>
          <a:p>
            <a:r>
              <a:rPr lang="en-US" sz="900" dirty="0" err="1">
                <a:solidFill>
                  <a:schemeClr val="tx2"/>
                </a:solidFill>
              </a:rPr>
              <a:t>O_b_EndConfig</a:t>
            </a:r>
            <a:r>
              <a:rPr lang="en-US" sz="900" dirty="0">
                <a:solidFill>
                  <a:schemeClr val="tx2"/>
                </a:solidFill>
              </a:rPr>
              <a:t> = True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E8D2B18E-EBD8-4647-BBF2-22574225253D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686348" y="4349249"/>
            <a:ext cx="126012" cy="202275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4A1EB66D-2C41-4A5F-8FE6-E799433774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4" y="2416253"/>
            <a:ext cx="4310201" cy="413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Change HF Parameter IQH3-FP-V1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19929AC-9387-4B5E-AA92-F870939B4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83142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IF – additional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Activate to send a further information telegram (status 16#0B) including the RSSI value </a:t>
            </a:r>
          </a:p>
          <a:p>
            <a:pPr marL="0" indent="0">
              <a:buNone/>
            </a:pPr>
            <a:r>
              <a:rPr lang="en-US" sz="1100" b="0" dirty="0"/>
              <a:t>	of the tag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This telegram will send directly after a status 16#00 which include the read in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Only support of this function if </a:t>
            </a:r>
            <a:r>
              <a:rPr lang="en-US" sz="1100" b="0" dirty="0" err="1"/>
              <a:t>MultiFrame</a:t>
            </a:r>
            <a:r>
              <a:rPr lang="en-US" sz="1100" b="0" dirty="0"/>
              <a:t> protocol (parameter QV = “M”)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Using SingleFrame protocol can not transmit the telegram with the further information </a:t>
            </a:r>
          </a:p>
          <a:p>
            <a:pPr marL="0" indent="0">
              <a:buNone/>
            </a:pPr>
            <a:r>
              <a:rPr lang="en-US" sz="1100" b="0" dirty="0"/>
              <a:t>	also if the parameter is activated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Deactivated = 16#00; Activated = 16#01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0090FE-9D04-464D-BAC9-086E89C0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78486"/>
            <a:ext cx="7128792" cy="273694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off parameter IF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249173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IF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16#49 ‘I’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151454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1C8E99A-74FF-4C83-8D3B-F19BFD6A6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861048"/>
            <a:ext cx="8787641" cy="26639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10.10.2024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+ IQH3-FP-V1 SF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Parameter AF – AFI to request: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Defines a filter that only a tag response which does have the same value inside the AFI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inside the AFI Byte need to preconfigure with the commands SC and EC before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Use default configuration and do not change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Default setting: 16#00 (all tags will transmit)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b="0" dirty="0"/>
              <a:t>Value range: 16#00….16#FF </a:t>
            </a:r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C426DA-2851-4BB2-9C33-316AC0507CA8}"/>
              </a:ext>
            </a:extLst>
          </p:cNvPr>
          <p:cNvSpPr txBox="1"/>
          <p:nvPr/>
        </p:nvSpPr>
        <p:spPr>
          <a:xfrm>
            <a:off x="6481322" y="1512000"/>
            <a:ext cx="2555174" cy="17851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Switch parameter AF to 16#00 (Default setting)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16#BF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(Param.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16#01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6C0121A-059C-4622-A4B5-42BAF01F638F}"/>
              </a:ext>
            </a:extLst>
          </p:cNvPr>
          <p:cNvSpPr txBox="1"/>
          <p:nvPr/>
        </p:nvSpPr>
        <p:spPr>
          <a:xfrm>
            <a:off x="6481322" y="3389325"/>
            <a:ext cx="2555174" cy="163121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Read out parameter AF</a:t>
            </a:r>
          </a:p>
          <a:p>
            <a:r>
              <a:rPr lang="en-US" sz="1000" dirty="0"/>
              <a:t>Byte[0] </a:t>
            </a:r>
            <a:r>
              <a:rPr lang="en-US" sz="1000" dirty="0">
                <a:sym typeface="Wingdings" panose="05000000000000000000" pitchFamily="2" charset="2"/>
              </a:rPr>
              <a:t> 16#BE (command)</a:t>
            </a:r>
          </a:p>
          <a:p>
            <a:r>
              <a:rPr lang="en-US" sz="1000" dirty="0"/>
              <a:t>Byte[1]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Byte[2] </a:t>
            </a:r>
            <a:r>
              <a:rPr lang="en-US" sz="1000" dirty="0">
                <a:sym typeface="Wingdings" panose="05000000000000000000" pitchFamily="2" charset="2"/>
              </a:rPr>
              <a:t> 16#00 (not used)</a:t>
            </a:r>
          </a:p>
          <a:p>
            <a:r>
              <a:rPr lang="en-US" sz="1000" dirty="0"/>
              <a:t>Byte[3] </a:t>
            </a:r>
            <a:r>
              <a:rPr lang="en-US" sz="1000" dirty="0">
                <a:sym typeface="Wingdings" panose="05000000000000000000" pitchFamily="2" charset="2"/>
              </a:rPr>
              <a:t> 16#51 ‘Q’ (System Code)</a:t>
            </a:r>
          </a:p>
          <a:p>
            <a:r>
              <a:rPr lang="en-US" sz="1000" dirty="0"/>
              <a:t>Byte[4] </a:t>
            </a:r>
            <a:r>
              <a:rPr lang="en-US" sz="1000" dirty="0">
                <a:sym typeface="Wingdings" panose="05000000000000000000" pitchFamily="2" charset="2"/>
              </a:rPr>
              <a:t> 16#41 ‘A’ (Parameter Code)</a:t>
            </a:r>
          </a:p>
          <a:p>
            <a:r>
              <a:rPr lang="en-US" sz="1000" dirty="0"/>
              <a:t>Byte[5] </a:t>
            </a:r>
            <a:r>
              <a:rPr lang="en-US" sz="1000" dirty="0">
                <a:sym typeface="Wingdings" panose="05000000000000000000" pitchFamily="2" charset="2"/>
              </a:rPr>
              <a:t> 16#46 ‘F’ (Parameter Code)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Byte[6]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Byte[7]  16#00 (</a:t>
            </a:r>
            <a:r>
              <a:rPr lang="en-US" sz="1000" dirty="0" err="1">
                <a:sym typeface="Wingdings" panose="05000000000000000000" pitchFamily="2" charset="2"/>
              </a:rPr>
              <a:t>Param</a:t>
            </a:r>
            <a:r>
              <a:rPr lang="en-US" sz="1000" dirty="0">
                <a:sym typeface="Wingdings" panose="05000000000000000000" pitchFamily="2" charset="2"/>
              </a:rPr>
              <a:t>. Length)</a:t>
            </a:r>
          </a:p>
          <a:p>
            <a:r>
              <a:rPr lang="en-US" sz="1000" dirty="0">
                <a:sym typeface="Wingdings" panose="05000000000000000000" pitchFamily="2" charset="2"/>
              </a:rPr>
              <a:t>Byte[8]  16#00 (</a:t>
            </a:r>
            <a:r>
              <a:rPr lang="en-US" sz="1000" dirty="0" err="1">
                <a:sym typeface="Wingdings" panose="05000000000000000000" pitchFamily="2" charset="2"/>
              </a:rPr>
              <a:t>Parame</a:t>
            </a:r>
            <a:r>
              <a:rPr lang="en-US" sz="1000" dirty="0">
                <a:sym typeface="Wingdings" panose="05000000000000000000" pitchFamily="2" charset="2"/>
              </a:rPr>
              <a:t> value)</a:t>
            </a:r>
          </a:p>
        </p:txBody>
      </p:sp>
    </p:spTree>
    <p:extLst>
      <p:ext uri="{BB962C8B-B14F-4D97-AF65-F5344CB8AC3E}">
        <p14:creationId xmlns:p14="http://schemas.microsoft.com/office/powerpoint/2010/main" val="37147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14732</Words>
  <Application>Microsoft Office PowerPoint</Application>
  <PresentationFormat>Bildschirmpräsentation (4:3)</PresentationFormat>
  <Paragraphs>1990</Paragraphs>
  <Slides>119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119</vt:i4>
      </vt:variant>
    </vt:vector>
  </HeadingPairs>
  <TitlesOfParts>
    <vt:vector size="123" baseType="lpstr">
      <vt:lpstr>Arial</vt:lpstr>
      <vt:lpstr>Calibri</vt:lpstr>
      <vt:lpstr>Wingdings</vt:lpstr>
      <vt:lpstr>P+F Design</vt:lpstr>
      <vt:lpstr>PowerPoint-Präsentation</vt:lpstr>
      <vt:lpstr>Commissioning function block IC-KP2-2HB21-2V1D + IQH3-FP-V1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IC-KP2-2HB21 + IQH3-FP-V1 SF TwinCAT 3</vt:lpstr>
      <vt:lpstr>Contact</vt:lpstr>
      <vt:lpstr>IC-KP2-2HB21 + IQH3-FP-V1 SF TwinCAT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Karsten Reinhardt</cp:lastModifiedBy>
  <cp:revision>1946</cp:revision>
  <dcterms:created xsi:type="dcterms:W3CDTF">2012-09-03T10:00:46Z</dcterms:created>
  <dcterms:modified xsi:type="dcterms:W3CDTF">2024-10-11T14:15:46Z</dcterms:modified>
</cp:coreProperties>
</file>