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37"/>
  </p:notesMasterIdLst>
  <p:handoutMasterIdLst>
    <p:handoutMasterId r:id="rId138"/>
  </p:handoutMasterIdLst>
  <p:sldIdLst>
    <p:sldId id="339" r:id="rId2"/>
    <p:sldId id="489" r:id="rId3"/>
    <p:sldId id="490" r:id="rId4"/>
    <p:sldId id="572" r:id="rId5"/>
    <p:sldId id="621" r:id="rId6"/>
    <p:sldId id="721" r:id="rId7"/>
    <p:sldId id="738" r:id="rId8"/>
    <p:sldId id="739" r:id="rId9"/>
    <p:sldId id="740" r:id="rId10"/>
    <p:sldId id="741" r:id="rId11"/>
    <p:sldId id="742" r:id="rId12"/>
    <p:sldId id="718" r:id="rId13"/>
    <p:sldId id="589" r:id="rId14"/>
    <p:sldId id="623" r:id="rId15"/>
    <p:sldId id="624" r:id="rId16"/>
    <p:sldId id="625" r:id="rId17"/>
    <p:sldId id="719" r:id="rId18"/>
    <p:sldId id="720" r:id="rId19"/>
    <p:sldId id="620" r:id="rId20"/>
    <p:sldId id="535" r:id="rId21"/>
    <p:sldId id="616" r:id="rId22"/>
    <p:sldId id="617" r:id="rId23"/>
    <p:sldId id="618" r:id="rId24"/>
    <p:sldId id="619" r:id="rId25"/>
    <p:sldId id="626" r:id="rId26"/>
    <p:sldId id="536" r:id="rId27"/>
    <p:sldId id="537" r:id="rId28"/>
    <p:sldId id="627" r:id="rId29"/>
    <p:sldId id="538" r:id="rId30"/>
    <p:sldId id="539" r:id="rId31"/>
    <p:sldId id="540" r:id="rId32"/>
    <p:sldId id="593" r:id="rId33"/>
    <p:sldId id="628" r:id="rId34"/>
    <p:sldId id="629" r:id="rId35"/>
    <p:sldId id="630" r:id="rId36"/>
    <p:sldId id="631" r:id="rId37"/>
    <p:sldId id="542" r:id="rId38"/>
    <p:sldId id="632" r:id="rId39"/>
    <p:sldId id="633" r:id="rId40"/>
    <p:sldId id="634" r:id="rId41"/>
    <p:sldId id="635" r:id="rId42"/>
    <p:sldId id="636" r:id="rId43"/>
    <p:sldId id="637" r:id="rId44"/>
    <p:sldId id="728" r:id="rId45"/>
    <p:sldId id="546" r:id="rId46"/>
    <p:sldId id="547" r:id="rId47"/>
    <p:sldId id="657" r:id="rId48"/>
    <p:sldId id="652" r:id="rId49"/>
    <p:sldId id="653" r:id="rId50"/>
    <p:sldId id="654" r:id="rId51"/>
    <p:sldId id="655" r:id="rId52"/>
    <p:sldId id="729" r:id="rId53"/>
    <p:sldId id="551" r:id="rId54"/>
    <p:sldId id="639" r:id="rId55"/>
    <p:sldId id="640" r:id="rId56"/>
    <p:sldId id="641" r:id="rId57"/>
    <p:sldId id="642" r:id="rId58"/>
    <p:sldId id="643" r:id="rId59"/>
    <p:sldId id="644" r:id="rId60"/>
    <p:sldId id="730" r:id="rId61"/>
    <p:sldId id="555" r:id="rId62"/>
    <p:sldId id="646" r:id="rId63"/>
    <p:sldId id="647" r:id="rId64"/>
    <p:sldId id="648" r:id="rId65"/>
    <p:sldId id="649" r:id="rId66"/>
    <p:sldId id="658" r:id="rId67"/>
    <p:sldId id="650" r:id="rId68"/>
    <p:sldId id="731" r:id="rId69"/>
    <p:sldId id="598" r:id="rId70"/>
    <p:sldId id="659" r:id="rId71"/>
    <p:sldId id="660" r:id="rId72"/>
    <p:sldId id="661" r:id="rId73"/>
    <p:sldId id="662" r:id="rId74"/>
    <p:sldId id="663" r:id="rId75"/>
    <p:sldId id="664" r:id="rId76"/>
    <p:sldId id="732" r:id="rId77"/>
    <p:sldId id="559" r:id="rId78"/>
    <p:sldId id="715" r:id="rId79"/>
    <p:sldId id="716" r:id="rId80"/>
    <p:sldId id="717" r:id="rId81"/>
    <p:sldId id="561" r:id="rId82"/>
    <p:sldId id="666" r:id="rId83"/>
    <p:sldId id="667" r:id="rId84"/>
    <p:sldId id="668" r:id="rId85"/>
    <p:sldId id="669" r:id="rId86"/>
    <p:sldId id="670" r:id="rId87"/>
    <p:sldId id="671" r:id="rId88"/>
    <p:sldId id="733" r:id="rId89"/>
    <p:sldId id="604" r:id="rId90"/>
    <p:sldId id="673" r:id="rId91"/>
    <p:sldId id="674" r:id="rId92"/>
    <p:sldId id="675" r:id="rId93"/>
    <p:sldId id="676" r:id="rId94"/>
    <p:sldId id="677" r:id="rId95"/>
    <p:sldId id="678" r:id="rId96"/>
    <p:sldId id="734" r:id="rId97"/>
    <p:sldId id="610" r:id="rId98"/>
    <p:sldId id="680" r:id="rId99"/>
    <p:sldId id="681" r:id="rId100"/>
    <p:sldId id="682" r:id="rId101"/>
    <p:sldId id="683" r:id="rId102"/>
    <p:sldId id="684" r:id="rId103"/>
    <p:sldId id="686" r:id="rId104"/>
    <p:sldId id="735" r:id="rId105"/>
    <p:sldId id="685" r:id="rId106"/>
    <p:sldId id="688" r:id="rId107"/>
    <p:sldId id="689" r:id="rId108"/>
    <p:sldId id="690" r:id="rId109"/>
    <p:sldId id="691" r:id="rId110"/>
    <p:sldId id="692" r:id="rId111"/>
    <p:sldId id="693" r:id="rId112"/>
    <p:sldId id="736" r:id="rId113"/>
    <p:sldId id="695" r:id="rId114"/>
    <p:sldId id="696" r:id="rId115"/>
    <p:sldId id="697" r:id="rId116"/>
    <p:sldId id="698" r:id="rId117"/>
    <p:sldId id="699" r:id="rId118"/>
    <p:sldId id="700" r:id="rId119"/>
    <p:sldId id="701" r:id="rId120"/>
    <p:sldId id="737" r:id="rId121"/>
    <p:sldId id="565" r:id="rId122"/>
    <p:sldId id="703" r:id="rId123"/>
    <p:sldId id="704" r:id="rId124"/>
    <p:sldId id="705" r:id="rId125"/>
    <p:sldId id="706" r:id="rId126"/>
    <p:sldId id="707" r:id="rId127"/>
    <p:sldId id="710" r:id="rId128"/>
    <p:sldId id="708" r:id="rId129"/>
    <p:sldId id="709" r:id="rId130"/>
    <p:sldId id="711" r:id="rId131"/>
    <p:sldId id="712" r:id="rId132"/>
    <p:sldId id="713" r:id="rId133"/>
    <p:sldId id="714" r:id="rId134"/>
    <p:sldId id="438" r:id="rId135"/>
    <p:sldId id="571" r:id="rId136"/>
  </p:sldIdLst>
  <p:sldSz cx="9144000" cy="6858000" type="screen4x3"/>
  <p:notesSz cx="6858000" cy="9144000"/>
  <p:defaultTextStyle>
    <a:defPPr>
      <a:defRPr lang="de-DE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>
          <p15:clr>
            <a:srgbClr val="A4A3A4"/>
          </p15:clr>
        </p15:guide>
        <p15:guide id="2" orient="horz" pos="1954">
          <p15:clr>
            <a:srgbClr val="A4A3A4"/>
          </p15:clr>
        </p15:guide>
        <p15:guide id="3" pos="2835">
          <p15:clr>
            <a:srgbClr val="A4A3A4"/>
          </p15:clr>
        </p15:guide>
        <p15:guide id="4" pos="514">
          <p15:clr>
            <a:srgbClr val="A4A3A4"/>
          </p15:clr>
        </p15:guide>
        <p15:guide id="5" pos="2531">
          <p15:clr>
            <a:srgbClr val="A4A3A4"/>
          </p15:clr>
        </p15:guide>
        <p15:guide id="6" pos="2104">
          <p15:clr>
            <a:srgbClr val="A4A3A4"/>
          </p15:clr>
        </p15:guide>
        <p15:guide id="7" pos="5517">
          <p15:clr>
            <a:srgbClr val="A4A3A4"/>
          </p15:clr>
        </p15:guide>
        <p15:guide id="8" pos="5193">
          <p15:clr>
            <a:srgbClr val="A4A3A4"/>
          </p15:clr>
        </p15:guide>
        <p15:guide id="9" pos="3035">
          <p15:clr>
            <a:srgbClr val="A4A3A4"/>
          </p15:clr>
        </p15:guide>
        <p15:guide id="10" pos="3385">
          <p15:clr>
            <a:srgbClr val="A4A3A4"/>
          </p15:clr>
        </p15:guide>
        <p15:guide id="11" pos="24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F4E"/>
    <a:srgbClr val="395266"/>
    <a:srgbClr val="6478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unkle Formatvorlage 2 - Akzent 3/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ittlere Formatvorlage 3 - 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202B0CA-FC54-4496-8BCA-5EF66A818D29}" styleName="Dunkle Formatvorlag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878" autoAdjust="0"/>
  </p:normalViewPr>
  <p:slideViewPr>
    <p:cSldViewPr showGuides="1">
      <p:cViewPr varScale="1">
        <p:scale>
          <a:sx n="107" d="100"/>
          <a:sy n="107" d="100"/>
        </p:scale>
        <p:origin x="1770" y="84"/>
      </p:cViewPr>
      <p:guideLst>
        <p:guide orient="horz" pos="2200"/>
        <p:guide orient="horz" pos="1954"/>
        <p:guide pos="2835"/>
        <p:guide pos="514"/>
        <p:guide pos="2531"/>
        <p:guide pos="2104"/>
        <p:guide pos="5517"/>
        <p:guide pos="5193"/>
        <p:guide pos="3035"/>
        <p:guide pos="3385"/>
        <p:guide pos="2415"/>
      </p:guideLst>
    </p:cSldViewPr>
  </p:slideViewPr>
  <p:outlineViewPr>
    <p:cViewPr>
      <p:scale>
        <a:sx n="33" d="100"/>
        <a:sy n="33" d="100"/>
      </p:scale>
      <p:origin x="0" y="-29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-17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handoutMaster" Target="handoutMasters/handoutMaster1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8A22D-4BDC-45F8-88E2-6B7D3585B9EE}" type="datetimeFigureOut">
              <a:rPr lang="de-DE" smtClean="0"/>
              <a:t>21.02.2025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BA9D4-D471-4F64-A1CA-D520F4F83BFC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3323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F64E5-F2C9-4EC3-A727-49129F5ECE03}" type="datetimeFigureOut">
              <a:rPr lang="de-DE" smtClean="0"/>
              <a:pPr/>
              <a:t>21.02.2025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CC738-07E0-4EE3-B194-D757C9C9756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16945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073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1472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2207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2943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03679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4415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05151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0588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39413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7148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134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46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179999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Partners and pioneers in automation.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3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0">
                <a:solidFill>
                  <a:schemeClr val="tx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Worldwide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Picture 2" descr="D:\Susanne\Jobs\Pepperl &amp; Fuchs\P+F - PPTs\PPT_Unternehmen-Leitfaden_2013\PPT Unternehmen\_eingesetzte Bilder\_VERWENDET\Logo_Titel_RZ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000"/>
            <a:ext cx="9144000" cy="262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 userDrawn="1"/>
        </p:nvSpPr>
        <p:spPr>
          <a:xfrm>
            <a:off x="107504" y="18864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140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text, picture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1512000"/>
            <a:ext cx="4320000" cy="2340000"/>
          </a:xfrm>
          <a:ln w="6350">
            <a:solidFill>
              <a:schemeClr val="accent1"/>
            </a:solidFill>
          </a:ln>
        </p:spPr>
        <p:txBody>
          <a:bodyPr lIns="7200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284000" cy="23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Inhaltsplatzhalter 9"/>
          <p:cNvSpPr>
            <a:spLocks noGrp="1"/>
          </p:cNvSpPr>
          <p:nvPr>
            <p:ph sz="quarter" idx="16"/>
          </p:nvPr>
        </p:nvSpPr>
        <p:spPr>
          <a:xfrm>
            <a:off x="4643512" y="4032000"/>
            <a:ext cx="4320000" cy="2340000"/>
          </a:xfrm>
          <a:ln w="6350">
            <a:solidFill>
              <a:schemeClr val="accent1"/>
            </a:solidFill>
          </a:ln>
        </p:spPr>
        <p:txBody>
          <a:bodyPr lIns="7200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0" name="Inhaltsplatzhalter 8"/>
          <p:cNvSpPr>
            <a:spLocks noGrp="1"/>
          </p:cNvSpPr>
          <p:nvPr>
            <p:ph sz="quarter" idx="17"/>
          </p:nvPr>
        </p:nvSpPr>
        <p:spPr>
          <a:xfrm>
            <a:off x="179512" y="4032000"/>
            <a:ext cx="4284000" cy="23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5694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roduc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nhaltsplatzhalter 6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6" y="1925887"/>
            <a:ext cx="9144000" cy="46800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284000" cy="4320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lang="de-DE" dirty="0" smtClean="0"/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lang="de-DE" sz="1400" dirty="0" smtClean="0"/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2088000"/>
            <a:ext cx="4320000" cy="4104000"/>
          </a:xfrm>
          <a:ln w="6350">
            <a:noFill/>
          </a:ln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30000"/>
              </a:lnSpc>
              <a:buClr>
                <a:schemeClr val="bg2"/>
              </a:buClr>
              <a:buFont typeface="Wingdings" pitchFamily="2" charset="2"/>
              <a:buNone/>
              <a:defRPr lang="de-DE" dirty="0" smtClean="0"/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lang="de-DE" dirty="0" smtClean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4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4644000" y="6192000"/>
            <a:ext cx="4320000" cy="215900"/>
          </a:xfr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None/>
              <a:defRPr lang="de-DE" sz="1200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801472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None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751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in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316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104000" cy="4320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Inhaltsplatzhalter 9"/>
          <p:cNvSpPr>
            <a:spLocks noGrp="1"/>
          </p:cNvSpPr>
          <p:nvPr>
            <p:ph sz="quarter" idx="15"/>
          </p:nvPr>
        </p:nvSpPr>
        <p:spPr>
          <a:xfrm>
            <a:off x="4824000" y="2088000"/>
            <a:ext cx="4140000" cy="4320000"/>
          </a:xfrm>
        </p:spPr>
        <p:txBody>
          <a:bodyPr vert="horz" lIns="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defRPr sz="1400" b="0"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/>
            </a:lvl3pPr>
            <a:lvl4pPr>
              <a:lnSpc>
                <a:spcPct val="130000"/>
              </a:lnSpc>
              <a:defRPr sz="1400"/>
            </a:lvl4pPr>
            <a:lvl5pPr>
              <a:lnSpc>
                <a:spcPct val="130000"/>
              </a:lnSpc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7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ct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de-DE"/>
              <a:t>Karsten Reinhardt</a:t>
            </a:r>
            <a:endParaRPr lang="de-DE" dirty="0"/>
          </a:p>
        </p:txBody>
      </p:sp>
      <p:sp>
        <p:nvSpPr>
          <p:cNvPr id="1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848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two graphical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1512000"/>
            <a:ext cx="4320000" cy="2412000"/>
          </a:xfrm>
          <a:ln w="6350">
            <a:noFill/>
          </a:ln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320000" cy="2412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16"/>
          </p:nvPr>
        </p:nvSpPr>
        <p:spPr>
          <a:xfrm>
            <a:off x="179388" y="4068000"/>
            <a:ext cx="8785225" cy="2412000"/>
          </a:xfrm>
        </p:spPr>
        <p:txBody>
          <a:bodyPr vert="horz" lIns="36000" tIns="0" rIns="0" bIns="0"/>
          <a:lstStyle>
            <a:lvl1pPr>
              <a:defRPr sz="17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949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large graphical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2412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Inhaltsplatzhalter 4"/>
          <p:cNvSpPr>
            <a:spLocks noGrp="1"/>
          </p:cNvSpPr>
          <p:nvPr>
            <p:ph sz="quarter" idx="16"/>
          </p:nvPr>
        </p:nvSpPr>
        <p:spPr>
          <a:xfrm>
            <a:off x="179388" y="4068000"/>
            <a:ext cx="8785225" cy="2412000"/>
          </a:xfrm>
        </p:spPr>
        <p:txBody>
          <a:bodyPr vert="horz" lIns="36000" tIns="0" rIns="0" bIns="0"/>
          <a:lstStyle>
            <a:lvl1pPr>
              <a:defRPr sz="17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9039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usanne\Jobs\Pepperl &amp; Fuchs\P+F - Unternehmenspräsentation 2012-11\PPT Leitfaden\_bilder\HG_verlauf2.jpg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11998"/>
            <a:ext cx="8784000" cy="252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512" y="4140000"/>
            <a:ext cx="8784000" cy="23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defRPr sz="1400">
                <a:solidFill>
                  <a:schemeClr val="tx2"/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5"/>
          </p:nvPr>
        </p:nvSpPr>
        <p:spPr>
          <a:xfrm>
            <a:off x="179999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8" name="Bildplatzhalter 6"/>
          <p:cNvSpPr>
            <a:spLocks noGrp="1"/>
          </p:cNvSpPr>
          <p:nvPr>
            <p:ph type="pic" sz="quarter" idx="17"/>
          </p:nvPr>
        </p:nvSpPr>
        <p:spPr>
          <a:xfrm>
            <a:off x="3106800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9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37200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0" name="Textplatzhalter 15"/>
          <p:cNvSpPr>
            <a:spLocks noGrp="1"/>
          </p:cNvSpPr>
          <p:nvPr>
            <p:ph type="body" sz="quarter" idx="21"/>
          </p:nvPr>
        </p:nvSpPr>
        <p:spPr>
          <a:xfrm>
            <a:off x="179999" y="367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6758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6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2" name="Bildplatzhalter 6"/>
          <p:cNvSpPr>
            <a:spLocks noGrp="1"/>
          </p:cNvSpPr>
          <p:nvPr>
            <p:ph type="pic" sz="quarter" idx="22"/>
          </p:nvPr>
        </p:nvSpPr>
        <p:spPr>
          <a:xfrm>
            <a:off x="179999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Bildplatzhalter 6"/>
          <p:cNvSpPr>
            <a:spLocks noGrp="1"/>
          </p:cNvSpPr>
          <p:nvPr>
            <p:ph type="pic" sz="quarter" idx="17"/>
          </p:nvPr>
        </p:nvSpPr>
        <p:spPr>
          <a:xfrm>
            <a:off x="3106800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4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37200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5" name="Textplatzhalter 15"/>
          <p:cNvSpPr>
            <a:spLocks noGrp="1"/>
          </p:cNvSpPr>
          <p:nvPr>
            <p:ph type="body" sz="quarter" idx="23"/>
          </p:nvPr>
        </p:nvSpPr>
        <p:spPr>
          <a:xfrm>
            <a:off x="179999" y="349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  <p:sp>
        <p:nvSpPr>
          <p:cNvPr id="26" name="Bildplatzhalter 6"/>
          <p:cNvSpPr>
            <a:spLocks noGrp="1"/>
          </p:cNvSpPr>
          <p:nvPr>
            <p:ph type="pic" sz="quarter" idx="24"/>
          </p:nvPr>
        </p:nvSpPr>
        <p:spPr>
          <a:xfrm>
            <a:off x="179512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7" name="Bildplatzhalter 6"/>
          <p:cNvSpPr>
            <a:spLocks noGrp="1"/>
          </p:cNvSpPr>
          <p:nvPr>
            <p:ph type="pic" sz="quarter" idx="25"/>
          </p:nvPr>
        </p:nvSpPr>
        <p:spPr>
          <a:xfrm>
            <a:off x="3106313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8" name="Bildplatzhalter 6"/>
          <p:cNvSpPr>
            <a:spLocks noGrp="1"/>
          </p:cNvSpPr>
          <p:nvPr>
            <p:ph type="pic" sz="quarter" idx="26"/>
          </p:nvPr>
        </p:nvSpPr>
        <p:spPr>
          <a:xfrm>
            <a:off x="6036713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9" name="Textplatzhalter 15"/>
          <p:cNvSpPr>
            <a:spLocks noGrp="1"/>
          </p:cNvSpPr>
          <p:nvPr>
            <p:ph type="body" sz="quarter" idx="27"/>
          </p:nvPr>
        </p:nvSpPr>
        <p:spPr>
          <a:xfrm>
            <a:off x="179512" y="583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7001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8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179999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8" name="Bildplatzhalter 6"/>
          <p:cNvSpPr>
            <a:spLocks noGrp="1"/>
          </p:cNvSpPr>
          <p:nvPr>
            <p:ph type="pic" sz="quarter" idx="14"/>
          </p:nvPr>
        </p:nvSpPr>
        <p:spPr>
          <a:xfrm>
            <a:off x="2376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9" name="Bildplatzhalter 6"/>
          <p:cNvSpPr>
            <a:spLocks noGrp="1"/>
          </p:cNvSpPr>
          <p:nvPr>
            <p:ph type="pic" sz="quarter" idx="15"/>
          </p:nvPr>
        </p:nvSpPr>
        <p:spPr>
          <a:xfrm>
            <a:off x="4572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6"/>
          </p:nvPr>
        </p:nvSpPr>
        <p:spPr>
          <a:xfrm>
            <a:off x="6768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7"/>
          </p:nvPr>
        </p:nvSpPr>
        <p:spPr>
          <a:xfrm>
            <a:off x="179512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2" name="Bildplatzhalter 6"/>
          <p:cNvSpPr>
            <a:spLocks noGrp="1"/>
          </p:cNvSpPr>
          <p:nvPr>
            <p:ph type="pic" sz="quarter" idx="18"/>
          </p:nvPr>
        </p:nvSpPr>
        <p:spPr>
          <a:xfrm>
            <a:off x="2375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3" name="Bildplatzhalter 6"/>
          <p:cNvSpPr>
            <a:spLocks noGrp="1"/>
          </p:cNvSpPr>
          <p:nvPr>
            <p:ph type="pic" sz="quarter" idx="19"/>
          </p:nvPr>
        </p:nvSpPr>
        <p:spPr>
          <a:xfrm>
            <a:off x="4571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20"/>
          </p:nvPr>
        </p:nvSpPr>
        <p:spPr>
          <a:xfrm>
            <a:off x="6767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179999" y="349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4" spcCol="21600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 Textmasterformat bearbeiten Textmasterformat bearbeiten Textmasterformat bearbeiten </a:t>
            </a:r>
          </a:p>
        </p:txBody>
      </p:sp>
      <p:sp>
        <p:nvSpPr>
          <p:cNvPr id="19" name="Textplatzhalt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179512" y="583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4" spcCol="21600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 Textmasterformat bearbeiten Textmasterformat bearbeiten Textmasterformat bearbeiten </a:t>
            </a:r>
          </a:p>
        </p:txBody>
      </p:sp>
    </p:spTree>
    <p:extLst>
      <p:ext uri="{BB962C8B-B14F-4D97-AF65-F5344CB8AC3E}">
        <p14:creationId xmlns:p14="http://schemas.microsoft.com/office/powerpoint/2010/main" val="225033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uilding M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80000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32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1">
                <a:solidFill>
                  <a:schemeClr val="bg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026" name="Picture 2" descr="D:\Susanne\Jobs\Pepperl &amp; Fuchs\P+F - PPTs\PPT_Unternehmen-Leitfaden_2013\_eingesetzte Bilder\_VERWENDET\_PPT-Neubau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000"/>
            <a:ext cx="9144000" cy="262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12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lan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80000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sz="quarter" idx="10"/>
          </p:nvPr>
        </p:nvSpPr>
        <p:spPr>
          <a:xfrm>
            <a:off x="0" y="828000"/>
            <a:ext cx="9146715" cy="26280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32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1">
                <a:solidFill>
                  <a:schemeClr val="bg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50783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486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342900" indent="-34290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7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66719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norama pictur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Bildplatzhalter 2"/>
          <p:cNvSpPr>
            <a:spLocks noGrp="1"/>
          </p:cNvSpPr>
          <p:nvPr>
            <p:ph type="pic" sz="quarter" idx="10"/>
          </p:nvPr>
        </p:nvSpPr>
        <p:spPr>
          <a:xfrm>
            <a:off x="180000" y="1512000"/>
            <a:ext cx="8784000" cy="25200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179512" y="4140000"/>
            <a:ext cx="8784000" cy="2232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0400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or graphical el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8784000" cy="4356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2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5596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8784000" cy="4356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017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or graphical el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4968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9474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icture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2160000"/>
            <a:ext cx="4320000" cy="3780000"/>
          </a:xfrm>
          <a:ln w="635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284000" cy="432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4644000" y="6012000"/>
            <a:ext cx="4320000" cy="396000"/>
          </a:xfr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200" i="1"/>
            </a:lvl1pPr>
          </a:lstStyle>
          <a:p>
            <a:pPr lvl="0"/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0210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653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lang="de-DE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180000" y="1494000"/>
            <a:ext cx="8784000" cy="4525963"/>
          </a:xfrm>
          <a:prstGeom prst="rect">
            <a:avLst/>
          </a:prstGeom>
        </p:spPr>
        <p:txBody>
          <a:bodyPr vert="horz" lIns="3600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Rechteck 10"/>
          <p:cNvSpPr/>
          <p:nvPr userDrawn="1"/>
        </p:nvSpPr>
        <p:spPr>
          <a:xfrm>
            <a:off x="0" y="6606000"/>
            <a:ext cx="9144000" cy="252000"/>
          </a:xfrm>
          <a:prstGeom prst="rect">
            <a:avLst/>
          </a:prstGeom>
          <a:solidFill>
            <a:srgbClr val="647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lang="de-DE" sz="900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6" name="Rechteck 15"/>
          <p:cNvSpPr/>
          <p:nvPr userDrawn="1"/>
        </p:nvSpPr>
        <p:spPr>
          <a:xfrm>
            <a:off x="6804248" y="6639850"/>
            <a:ext cx="1126912" cy="13542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de-DE" sz="1200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www.pepperl-fuchs.com </a:t>
            </a:r>
          </a:p>
        </p:txBody>
      </p:sp>
      <p:pic>
        <p:nvPicPr>
          <p:cNvPr id="10" name="Picture 2" descr="D:\Susanne\Jobs\Pepperl &amp; Fuchs\P+F - PPTs\P+F-Logo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00" y="261214"/>
            <a:ext cx="2286000" cy="28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891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80" r:id="rId4"/>
    <p:sldLayoutId id="2147483674" r:id="rId5"/>
    <p:sldLayoutId id="2147483658" r:id="rId6"/>
    <p:sldLayoutId id="2147483672" r:id="rId7"/>
    <p:sldLayoutId id="2147483673" r:id="rId8"/>
    <p:sldLayoutId id="2147483666" r:id="rId9"/>
    <p:sldLayoutId id="2147483679" r:id="rId10"/>
    <p:sldLayoutId id="2147483668" r:id="rId11"/>
    <p:sldLayoutId id="2147483661" r:id="rId12"/>
    <p:sldLayoutId id="2147483671" r:id="rId13"/>
    <p:sldLayoutId id="2147483667" r:id="rId14"/>
    <p:sldLayoutId id="2147483678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ctr" defTabSz="801472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552" indent="-300552" algn="l" defTabSz="801472" rtl="0" eaLnBrk="1" latinLnBrk="0" hangingPunct="1">
        <a:lnSpc>
          <a:spcPct val="130000"/>
        </a:lnSpc>
        <a:spcBef>
          <a:spcPts val="0"/>
        </a:spcBef>
        <a:buClr>
          <a:schemeClr val="bg2"/>
        </a:buClr>
        <a:buFont typeface="Wingdings" pitchFamily="2" charset="2"/>
        <a:buChar char="§"/>
        <a:defRPr sz="1700" kern="1200">
          <a:solidFill>
            <a:schemeClr val="tx2"/>
          </a:solidFill>
          <a:latin typeface="+mn-lt"/>
          <a:ea typeface="+mn-ea"/>
          <a:cs typeface="+mn-cs"/>
        </a:defRPr>
      </a:lvl1pPr>
      <a:lvl2pPr marL="541338" indent="-274638" algn="l" defTabSz="801472" rtl="0" eaLnBrk="1" latinLnBrk="0" hangingPunct="1">
        <a:lnSpc>
          <a:spcPct val="130000"/>
        </a:lnSpc>
        <a:spcBef>
          <a:spcPts val="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2pPr>
      <a:lvl3pPr marL="8080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0747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3414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204047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04783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05519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06254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8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1.jpg"/><Relationship Id="rId1" Type="http://schemas.openxmlformats.org/officeDocument/2006/relationships/slideLayout" Target="../slideLayouts/slideLayout4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4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4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7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8.jpg"/><Relationship Id="rId1" Type="http://schemas.openxmlformats.org/officeDocument/2006/relationships/slideLayout" Target="../slideLayouts/slideLayout4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9.jpg"/><Relationship Id="rId1" Type="http://schemas.openxmlformats.org/officeDocument/2006/relationships/slideLayout" Target="../slideLayouts/slideLayout4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0.jpg"/><Relationship Id="rId1" Type="http://schemas.openxmlformats.org/officeDocument/2006/relationships/slideLayout" Target="../slideLayouts/slideLayout4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1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2.jpg"/><Relationship Id="rId1" Type="http://schemas.openxmlformats.org/officeDocument/2006/relationships/slideLayout" Target="../slideLayouts/slideLayout4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4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4.jpg"/><Relationship Id="rId1" Type="http://schemas.openxmlformats.org/officeDocument/2006/relationships/slideLayout" Target="../slideLayouts/slideLayout4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6.jpg"/><Relationship Id="rId1" Type="http://schemas.openxmlformats.org/officeDocument/2006/relationships/slideLayout" Target="../slideLayouts/slideLayout4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7.jpg"/><Relationship Id="rId1" Type="http://schemas.openxmlformats.org/officeDocument/2006/relationships/slideLayout" Target="../slideLayouts/slideLayout4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8.jpg"/><Relationship Id="rId1" Type="http://schemas.openxmlformats.org/officeDocument/2006/relationships/slideLayout" Target="../slideLayouts/slideLayout4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9.jpg"/><Relationship Id="rId1" Type="http://schemas.openxmlformats.org/officeDocument/2006/relationships/slideLayout" Target="../slideLayouts/slideLayout4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0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2.jpg"/><Relationship Id="rId1" Type="http://schemas.openxmlformats.org/officeDocument/2006/relationships/slideLayout" Target="../slideLayouts/slideLayout4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3.jpg"/><Relationship Id="rId1" Type="http://schemas.openxmlformats.org/officeDocument/2006/relationships/slideLayout" Target="../slideLayouts/slideLayout4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4.jpg"/><Relationship Id="rId1" Type="http://schemas.openxmlformats.org/officeDocument/2006/relationships/slideLayout" Target="../slideLayouts/slideLayout4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hyperlink" Target="mailto:kreinhardt@de.pepperl-fuchs.co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0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9.xml"/><Relationship Id="rId18" Type="http://schemas.openxmlformats.org/officeDocument/2006/relationships/slide" Target="slide69.xml"/><Relationship Id="rId26" Type="http://schemas.openxmlformats.org/officeDocument/2006/relationships/slide" Target="slide128.xml"/><Relationship Id="rId3" Type="http://schemas.openxmlformats.org/officeDocument/2006/relationships/slide" Target="slide8.xml"/><Relationship Id="rId21" Type="http://schemas.openxmlformats.org/officeDocument/2006/relationships/slide" Target="slide89.xml"/><Relationship Id="rId7" Type="http://schemas.openxmlformats.org/officeDocument/2006/relationships/slide" Target="slide12.xml"/><Relationship Id="rId12" Type="http://schemas.openxmlformats.org/officeDocument/2006/relationships/slide" Target="slide20.xml"/><Relationship Id="rId17" Type="http://schemas.openxmlformats.org/officeDocument/2006/relationships/slide" Target="slide61.xml"/><Relationship Id="rId25" Type="http://schemas.openxmlformats.org/officeDocument/2006/relationships/slide" Target="slide121.xml"/><Relationship Id="rId2" Type="http://schemas.openxmlformats.org/officeDocument/2006/relationships/slide" Target="slide6.xml"/><Relationship Id="rId16" Type="http://schemas.openxmlformats.org/officeDocument/2006/relationships/slide" Target="slide53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1.xml"/><Relationship Id="rId11" Type="http://schemas.openxmlformats.org/officeDocument/2006/relationships/slide" Target="slide18.xml"/><Relationship Id="rId24" Type="http://schemas.openxmlformats.org/officeDocument/2006/relationships/slide" Target="slide113.xml"/><Relationship Id="rId5" Type="http://schemas.openxmlformats.org/officeDocument/2006/relationships/slide" Target="slide10.xml"/><Relationship Id="rId15" Type="http://schemas.openxmlformats.org/officeDocument/2006/relationships/slide" Target="slide45.xml"/><Relationship Id="rId23" Type="http://schemas.openxmlformats.org/officeDocument/2006/relationships/slide" Target="slide105.xml"/><Relationship Id="rId10" Type="http://schemas.openxmlformats.org/officeDocument/2006/relationships/slide" Target="slide17.xml"/><Relationship Id="rId19" Type="http://schemas.openxmlformats.org/officeDocument/2006/relationships/slide" Target="slide77.xml"/><Relationship Id="rId4" Type="http://schemas.openxmlformats.org/officeDocument/2006/relationships/slide" Target="slide9.xml"/><Relationship Id="rId9" Type="http://schemas.openxmlformats.org/officeDocument/2006/relationships/slide" Target="slide13.xml"/><Relationship Id="rId14" Type="http://schemas.openxmlformats.org/officeDocument/2006/relationships/slide" Target="slide37.xml"/><Relationship Id="rId22" Type="http://schemas.openxmlformats.org/officeDocument/2006/relationships/slide" Target="slide9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8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g"/><Relationship Id="rId4" Type="http://schemas.openxmlformats.org/officeDocument/2006/relationships/slide" Target="slid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7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6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9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8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91440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898374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Gerät hinzufügen – </a:t>
            </a:r>
            <a:r>
              <a:rPr lang="de-DE" dirty="0" err="1"/>
              <a:t>ctrlX</a:t>
            </a:r>
            <a:r>
              <a:rPr lang="de-DE" dirty="0"/>
              <a:t> PLC Engineering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Rechtsklick auf „</a:t>
            </a:r>
            <a:r>
              <a:rPr lang="de-DE" sz="1400" b="0" dirty="0" err="1"/>
              <a:t>ethercat_master_Instances</a:t>
            </a:r>
            <a:r>
              <a:rPr lang="de-DE" sz="1400" b="0" dirty="0"/>
              <a:t>“ </a:t>
            </a:r>
            <a:r>
              <a:rPr lang="de-DE" sz="1400" b="0" dirty="0">
                <a:sym typeface="Wingdings" panose="05000000000000000000" pitchFamily="2" charset="2"/>
              </a:rPr>
              <a:t> </a:t>
            </a:r>
            <a:r>
              <a:rPr lang="de-DE" sz="1400" b="0" dirty="0" err="1">
                <a:sym typeface="Wingdings" panose="05000000000000000000" pitchFamily="2" charset="2"/>
              </a:rPr>
              <a:t>Selectively</a:t>
            </a:r>
            <a:r>
              <a:rPr lang="de-DE" sz="1400" b="0" dirty="0">
                <a:sym typeface="Wingdings" panose="05000000000000000000" pitchFamily="2" charset="2"/>
              </a:rPr>
              <a:t> </a:t>
            </a:r>
            <a:r>
              <a:rPr lang="de-DE" sz="1400" b="0" dirty="0" err="1">
                <a:sym typeface="Wingdings" panose="05000000000000000000" pitchFamily="2" charset="2"/>
              </a:rPr>
              <a:t>from</a:t>
            </a:r>
            <a:r>
              <a:rPr lang="de-DE" sz="1400" b="0" dirty="0">
                <a:sym typeface="Wingdings" panose="05000000000000000000" pitchFamily="2" charset="2"/>
              </a:rPr>
              <a:t> </a:t>
            </a:r>
            <a:r>
              <a:rPr lang="de-DE" sz="1400" b="0" dirty="0" err="1">
                <a:sym typeface="Wingdings" panose="05000000000000000000" pitchFamily="2" charset="2"/>
              </a:rPr>
              <a:t>ctrlX</a:t>
            </a:r>
            <a:r>
              <a:rPr lang="de-DE" sz="1400" b="0" dirty="0">
                <a:sym typeface="Wingdings" panose="05000000000000000000" pitchFamily="2" charset="2"/>
              </a:rPr>
              <a:t> CORE</a:t>
            </a: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BCC58E9-C2B2-41AB-A535-67B1E53A1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166284"/>
            <a:ext cx="4272959" cy="243746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6F2D5E3-556E-4D7A-BBFB-D11C45B56AD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85"/>
          <a:stretch/>
        </p:blipFill>
        <p:spPr>
          <a:xfrm>
            <a:off x="4488553" y="2166283"/>
            <a:ext cx="4583536" cy="211520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72DF7B50-413E-49D5-B5CE-D9652EEE811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85"/>
          <a:stretch/>
        </p:blipFill>
        <p:spPr>
          <a:xfrm>
            <a:off x="4488552" y="4447627"/>
            <a:ext cx="4583536" cy="2115203"/>
          </a:xfrm>
          <a:prstGeom prst="rect">
            <a:avLst/>
          </a:prstGeom>
        </p:spPr>
      </p:pic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8A6A2E07-5F70-4D48-8E0D-DE3D90B42584}"/>
              </a:ext>
            </a:extLst>
          </p:cNvPr>
          <p:cNvCxnSpPr>
            <a:cxnSpLocks/>
          </p:cNvCxnSpPr>
          <p:nvPr/>
        </p:nvCxnSpPr>
        <p:spPr>
          <a:xfrm flipH="1" flipV="1">
            <a:off x="1236140" y="3092534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709A13CF-E144-40B2-8218-086890B6AF82}"/>
              </a:ext>
            </a:extLst>
          </p:cNvPr>
          <p:cNvCxnSpPr>
            <a:cxnSpLocks/>
          </p:cNvCxnSpPr>
          <p:nvPr/>
        </p:nvCxnSpPr>
        <p:spPr>
          <a:xfrm flipH="1" flipV="1">
            <a:off x="2934544" y="3165911"/>
            <a:ext cx="629344" cy="76714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F24CBF54-221A-4A40-B104-8DE2DD58321F}"/>
              </a:ext>
            </a:extLst>
          </p:cNvPr>
          <p:cNvCxnSpPr>
            <a:cxnSpLocks/>
          </p:cNvCxnSpPr>
          <p:nvPr/>
        </p:nvCxnSpPr>
        <p:spPr>
          <a:xfrm flipV="1">
            <a:off x="3563888" y="3165911"/>
            <a:ext cx="555948" cy="76714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hteck 25">
            <a:extLst>
              <a:ext uri="{FF2B5EF4-FFF2-40B4-BE49-F238E27FC236}">
                <a16:creationId xmlns:a16="http://schemas.microsoft.com/office/drawing/2014/main" id="{D9D2DAFE-6A56-48C1-B7D3-EE04CE792E90}"/>
              </a:ext>
            </a:extLst>
          </p:cNvPr>
          <p:cNvSpPr/>
          <p:nvPr/>
        </p:nvSpPr>
        <p:spPr>
          <a:xfrm>
            <a:off x="6588223" y="2309054"/>
            <a:ext cx="2500343" cy="10596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172EE37B-7CFE-48D3-BD8B-D55E475CC8C9}"/>
              </a:ext>
            </a:extLst>
          </p:cNvPr>
          <p:cNvSpPr/>
          <p:nvPr/>
        </p:nvSpPr>
        <p:spPr>
          <a:xfrm>
            <a:off x="4488553" y="4601769"/>
            <a:ext cx="1883648" cy="7442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8A3F79EA-8FFB-410D-BE7E-C2E05AA05F9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55"/>
          <a:stretch/>
        </p:blipFill>
        <p:spPr>
          <a:xfrm>
            <a:off x="107504" y="5342135"/>
            <a:ext cx="4272959" cy="1113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21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923FA6B-342D-4CC0-8BA1-9EC1EEE707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1" y="1881799"/>
            <a:ext cx="3368007" cy="257127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Single </a:t>
            </a:r>
            <a:r>
              <a:rPr lang="de-DE" dirty="0" err="1"/>
              <a:t>Program</a:t>
            </a:r>
            <a:r>
              <a:rPr lang="de-DE" dirty="0"/>
              <a:t> Special Fixcode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UII/EPC Code geschrieben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16#0D = Single </a:t>
            </a:r>
            <a:r>
              <a:rPr lang="de-DE" sz="1200" dirty="0" err="1">
                <a:sym typeface="Wingdings" panose="05000000000000000000" pitchFamily="2" charset="2"/>
              </a:rPr>
              <a:t>Program</a:t>
            </a:r>
            <a:r>
              <a:rPr lang="de-DE" sz="1200" dirty="0">
                <a:sym typeface="Wingdings" panose="05000000000000000000" pitchFamily="2" charset="2"/>
              </a:rPr>
              <a:t> Special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041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E2721AF-567A-433D-A1AE-43CF68A6D08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93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5A3EEE8-8CC4-45B3-8A75-DCB8B3988F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58959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Single </a:t>
            </a:r>
            <a:r>
              <a:rPr lang="de-DE" dirty="0" err="1"/>
              <a:t>Program</a:t>
            </a:r>
            <a:r>
              <a:rPr lang="de-DE" dirty="0"/>
              <a:t> Special Fixcode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16#0D = Single </a:t>
            </a:r>
            <a:r>
              <a:rPr lang="de-DE" sz="1200" dirty="0" err="1">
                <a:sym typeface="Wingdings" panose="05000000000000000000" pitchFamily="2" charset="2"/>
              </a:rPr>
              <a:t>Program</a:t>
            </a:r>
            <a:r>
              <a:rPr lang="de-DE" sz="1200" dirty="0">
                <a:sym typeface="Wingdings" panose="05000000000000000000" pitchFamily="2" charset="2"/>
              </a:rPr>
              <a:t> Special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189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B4C58B2-3805-4A44-992F-789216A6AA4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65E22D8-5F3E-43A8-8DDD-006B849E4C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2732338" cy="46910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Single </a:t>
            </a:r>
            <a:r>
              <a:rPr lang="de-DE" dirty="0" err="1"/>
              <a:t>Program</a:t>
            </a:r>
            <a:r>
              <a:rPr lang="de-DE" dirty="0"/>
              <a:t> Special Fixcode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</a:t>
            </a:r>
            <a:r>
              <a:rPr lang="de-DE" sz="1200" dirty="0" err="1"/>
              <a:t>Program</a:t>
            </a:r>
            <a:r>
              <a:rPr lang="de-DE" sz="1200" dirty="0"/>
              <a:t> Special Fixcode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16#0D = Single </a:t>
            </a:r>
            <a:r>
              <a:rPr lang="de-DE" sz="1200" dirty="0" err="1">
                <a:sym typeface="Wingdings" panose="05000000000000000000" pitchFamily="2" charset="2"/>
              </a:rPr>
              <a:t>Program</a:t>
            </a:r>
            <a:r>
              <a:rPr lang="de-DE" sz="1200" dirty="0">
                <a:sym typeface="Wingdings" panose="05000000000000000000" pitchFamily="2" charset="2"/>
              </a:rPr>
              <a:t> Special Fixcode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Bytes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OUTDATA[8]…[9] </a:t>
            </a:r>
            <a:r>
              <a:rPr lang="de-DE" sz="1200" dirty="0">
                <a:sym typeface="Wingdings" panose="05000000000000000000" pitchFamily="2" charset="2"/>
              </a:rPr>
              <a:t> PC Wort</a:t>
            </a:r>
          </a:p>
          <a:p>
            <a:r>
              <a:rPr lang="de-DE" sz="1200" dirty="0"/>
              <a:t>OUTDATA[10]…[21] </a:t>
            </a:r>
            <a:r>
              <a:rPr lang="de-DE" sz="1200" dirty="0">
                <a:sym typeface="Wingdings" panose="05000000000000000000" pitchFamily="2" charset="2"/>
              </a:rPr>
              <a:t> UII/EPC Code</a:t>
            </a:r>
          </a:p>
          <a:p>
            <a:r>
              <a:rPr lang="de-DE" sz="1200" dirty="0"/>
              <a:t>OUTDATA[22]…[x]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339752" y="2276872"/>
            <a:ext cx="504056" cy="40951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CF58D3F-ABCB-466B-9095-9FA012104BA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50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53D91A3-15A0-443C-9840-321727441C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80794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Single </a:t>
            </a:r>
            <a:r>
              <a:rPr lang="de-DE" dirty="0" err="1"/>
              <a:t>Program</a:t>
            </a:r>
            <a:r>
              <a:rPr lang="de-DE" dirty="0"/>
              <a:t> Special Fixcode (EPC)</a:t>
            </a:r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841751E-E62E-43F5-8F54-A5263292E58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468F822F-F73A-437D-9EA2-808E44F7E003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5F3E6FD7-8419-4E77-A648-DF4F070D9BEF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D524FF0B-A600-4FFC-B8F0-B0A3DE40A271}"/>
              </a:ext>
            </a:extLst>
          </p:cNvPr>
          <p:cNvSpPr/>
          <p:nvPr/>
        </p:nvSpPr>
        <p:spPr>
          <a:xfrm>
            <a:off x="3491880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3614F99D-A6A1-45DD-98FD-EA7C6464D497}"/>
              </a:ext>
            </a:extLst>
          </p:cNvPr>
          <p:cNvCxnSpPr>
            <a:cxnSpLocks/>
          </p:cNvCxnSpPr>
          <p:nvPr/>
        </p:nvCxnSpPr>
        <p:spPr>
          <a:xfrm flipH="1">
            <a:off x="572108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>
            <a:extLst>
              <a:ext uri="{FF2B5EF4-FFF2-40B4-BE49-F238E27FC236}">
                <a16:creationId xmlns:a16="http://schemas.microsoft.com/office/drawing/2014/main" id="{483A66E9-F6C1-446C-AC50-2A91EED883DC}"/>
              </a:ext>
            </a:extLst>
          </p:cNvPr>
          <p:cNvSpPr/>
          <p:nvPr/>
        </p:nvSpPr>
        <p:spPr>
          <a:xfrm>
            <a:off x="5076056" y="2502613"/>
            <a:ext cx="864096" cy="20065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277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65B2D16-8966-4614-904D-87CC04CDAA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6780223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Single </a:t>
            </a:r>
            <a:r>
              <a:rPr lang="de-DE" dirty="0" err="1"/>
              <a:t>Program</a:t>
            </a:r>
            <a:r>
              <a:rPr lang="de-DE" dirty="0"/>
              <a:t> Special Fixcode (EPC)</a:t>
            </a:r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841751E-E62E-43F5-8F54-A5263292E58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468F822F-F73A-437D-9EA2-808E44F7E003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5F3E6FD7-8419-4E77-A648-DF4F070D9BEF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D524FF0B-A600-4FFC-B8F0-B0A3DE40A271}"/>
              </a:ext>
            </a:extLst>
          </p:cNvPr>
          <p:cNvSpPr/>
          <p:nvPr/>
        </p:nvSpPr>
        <p:spPr>
          <a:xfrm>
            <a:off x="3491880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3614F99D-A6A1-45DD-98FD-EA7C6464D497}"/>
              </a:ext>
            </a:extLst>
          </p:cNvPr>
          <p:cNvCxnSpPr>
            <a:cxnSpLocks/>
          </p:cNvCxnSpPr>
          <p:nvPr/>
        </p:nvCxnSpPr>
        <p:spPr>
          <a:xfrm flipH="1">
            <a:off x="572108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 15">
            <a:extLst>
              <a:ext uri="{FF2B5EF4-FFF2-40B4-BE49-F238E27FC236}">
                <a16:creationId xmlns:a16="http://schemas.microsoft.com/office/drawing/2014/main" id="{84C89818-F863-4A67-9322-CE17FD4FFFD9}"/>
              </a:ext>
            </a:extLst>
          </p:cNvPr>
          <p:cNvSpPr/>
          <p:nvPr/>
        </p:nvSpPr>
        <p:spPr>
          <a:xfrm>
            <a:off x="5076056" y="2502613"/>
            <a:ext cx="864096" cy="20065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50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15AA88D8-5DCD-4FC3-9D10-921A06AC8B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9"/>
          <a:stretch/>
        </p:blipFill>
        <p:spPr>
          <a:xfrm>
            <a:off x="77336" y="4948636"/>
            <a:ext cx="3560945" cy="1631129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DF1F342-616D-44E5-8D63-ACFE09230B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7336" y="3243075"/>
            <a:ext cx="3560945" cy="163003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Single Write Fixcode (IPC11)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Nur auszuführen bei der Verwendung von IPH-…-V1 (LF-System) mit IPC11 Datenträger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True 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(nicht relevant)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0 (nicht relevant)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Schreibdaten in „</a:t>
            </a:r>
            <a:r>
              <a:rPr lang="de-DE" sz="1400" b="0" dirty="0" err="1"/>
              <a:t>WriteData</a:t>
            </a:r>
            <a:r>
              <a:rPr lang="de-DE" sz="1400" b="0" dirty="0"/>
              <a:t>“ festlegen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I_b_StartWrite; Befehl endet nach einem Schreibversuch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744306" y="3243075"/>
            <a:ext cx="5322358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Schreiben erfolgreich, Fixcode geschrieben;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True (Zugriff auf Fixcode)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(Start Schreibvorgang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740944" y="4948636"/>
            <a:ext cx="5322357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Schreiben nicht erfolgreich, Datenträger nicht erkannt und Fixcode nicht geschrieben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True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475656" y="3302704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62304" y="3956652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475656" y="5053612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662304" y="589554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476949F3-74FE-4FF7-AE8C-4DD1B5B7CB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8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EED29BF0-1950-4F6C-8E73-5D2387F6F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4" y="1839950"/>
            <a:ext cx="3509010" cy="314427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Single Write Fixcode (IPC11)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160043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Schreibdaten: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Die Schreibdaten haben eine Länge von 5 Byte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Byte[0]…[4] </a:t>
            </a:r>
            <a:r>
              <a:rPr lang="de-DE" sz="1400" dirty="0">
                <a:sym typeface="Wingdings" panose="05000000000000000000" pitchFamily="2" charset="2"/>
              </a:rPr>
              <a:t> Fixcode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Byte[5]…[x]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9" name="Rechteck 8"/>
          <p:cNvSpPr/>
          <p:nvPr/>
        </p:nvSpPr>
        <p:spPr>
          <a:xfrm>
            <a:off x="2987824" y="2852937"/>
            <a:ext cx="635510" cy="21312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5CFEDF1-250F-49FF-AF19-75A4B8BC91F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43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Single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Fixcode erfolgreich geschrieben: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27CD3BAE-97C5-44D0-BF77-BB3547473E7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9F9099C-EF14-4369-8D0D-FEA0FBE68C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53440"/>
            <a:ext cx="3366655" cy="343398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7AA5CAB-0502-4DBA-99C4-0ABE4866BB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486" y="1853441"/>
            <a:ext cx="3344794" cy="3433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39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0E4C98A-EF9A-40D2-A2A8-828088F7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5" y="1878249"/>
            <a:ext cx="3400983" cy="257207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Single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Fixcode geschrieben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16#1F = Single </a:t>
            </a:r>
            <a:r>
              <a:rPr lang="de-DE" sz="1200" dirty="0" err="1">
                <a:sym typeface="Wingdings" panose="05000000000000000000" pitchFamily="2" charset="2"/>
              </a:rPr>
              <a:t>WriteFixcode</a:t>
            </a:r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014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8DBBCD4-92A1-4B6E-BF1F-4BD033B3674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14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9671D3C-83E3-4475-933E-99029A77C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90" y="1878249"/>
            <a:ext cx="3388578" cy="258697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Single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16#1F = Single Write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163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44740CB-519E-4308-B779-83355F5802C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79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898374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Prozessdatenfelder verknüpfen – </a:t>
            </a:r>
            <a:r>
              <a:rPr lang="de-DE" dirty="0" err="1"/>
              <a:t>ctrlX</a:t>
            </a:r>
            <a:r>
              <a:rPr lang="de-DE" dirty="0"/>
              <a:t> PLC Engineering</a:t>
            </a:r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8A3F79EA-8FFB-410D-BE7E-C2E05AA05F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55"/>
          <a:stretch/>
        </p:blipFill>
        <p:spPr>
          <a:xfrm>
            <a:off x="107505" y="1853467"/>
            <a:ext cx="3960440" cy="1032352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97156A8-5CB7-4A7E-A299-BF704271ED4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094"/>
          <a:stretch/>
        </p:blipFill>
        <p:spPr>
          <a:xfrm>
            <a:off x="4140440" y="1853466"/>
            <a:ext cx="4829965" cy="228035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F87906B-FA8E-40CE-B2D3-FC1059D6FEB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5"/>
          <a:stretch/>
        </p:blipFill>
        <p:spPr>
          <a:xfrm>
            <a:off x="107503" y="4346593"/>
            <a:ext cx="8862902" cy="2159641"/>
          </a:xfrm>
          <a:prstGeom prst="rect">
            <a:avLst/>
          </a:prstGeom>
        </p:spPr>
      </p:pic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C8C6948C-CDCC-4C61-B6C4-D5EF01F67A9D}"/>
              </a:ext>
            </a:extLst>
          </p:cNvPr>
          <p:cNvCxnSpPr>
            <a:cxnSpLocks/>
          </p:cNvCxnSpPr>
          <p:nvPr/>
        </p:nvCxnSpPr>
        <p:spPr>
          <a:xfrm flipH="1" flipV="1">
            <a:off x="2087725" y="2582140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8F9FCCC1-7909-471C-8E15-3C0561F0FFB4}"/>
              </a:ext>
            </a:extLst>
          </p:cNvPr>
          <p:cNvCxnSpPr>
            <a:cxnSpLocks/>
          </p:cNvCxnSpPr>
          <p:nvPr/>
        </p:nvCxnSpPr>
        <p:spPr>
          <a:xfrm flipH="1" flipV="1">
            <a:off x="7524328" y="3206612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hteck 27">
            <a:extLst>
              <a:ext uri="{FF2B5EF4-FFF2-40B4-BE49-F238E27FC236}">
                <a16:creationId xmlns:a16="http://schemas.microsoft.com/office/drawing/2014/main" id="{908E38F2-0E45-48C2-9DE4-BEF7390D470C}"/>
              </a:ext>
            </a:extLst>
          </p:cNvPr>
          <p:cNvSpPr/>
          <p:nvPr/>
        </p:nvSpPr>
        <p:spPr>
          <a:xfrm>
            <a:off x="3597130" y="5594597"/>
            <a:ext cx="5299402" cy="9116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874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363BD9A-0924-4D2F-9A4B-CE1949085B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05" y="1878249"/>
            <a:ext cx="3411731" cy="37541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Single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</a:t>
            </a:r>
            <a:r>
              <a:rPr lang="de-DE" sz="1200" dirty="0" err="1"/>
              <a:t>Program</a:t>
            </a:r>
            <a:r>
              <a:rPr lang="de-DE" sz="1200" dirty="0"/>
              <a:t> Special Fixcode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16#1F = Single Write Fixcode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Parameter &lt;</a:t>
            </a:r>
            <a:r>
              <a:rPr lang="de-DE" sz="1200" dirty="0" err="1">
                <a:sym typeface="Wingdings" panose="05000000000000000000" pitchFamily="2" charset="2"/>
              </a:rPr>
              <a:t>FixType</a:t>
            </a:r>
            <a:r>
              <a:rPr lang="de-DE" sz="1200" dirty="0">
                <a:sym typeface="Wingdings" panose="05000000000000000000" pitchFamily="2" charset="2"/>
              </a:rPr>
              <a:t>&gt;; 16#3131 = „11“ = Fixcode ist überschreibbar; fest im Funktionsbaustein hinterlegt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Bytes; fest im Funktionsbaustein hinterlegt</a:t>
            </a:r>
          </a:p>
          <a:p>
            <a:r>
              <a:rPr lang="de-DE" sz="1200" dirty="0"/>
              <a:t>OUTDATA[8]…[12] </a:t>
            </a:r>
            <a:r>
              <a:rPr lang="de-DE" sz="1200" dirty="0">
                <a:sym typeface="Wingdings" panose="05000000000000000000" pitchFamily="2" charset="2"/>
              </a:rPr>
              <a:t> Fixcode</a:t>
            </a:r>
          </a:p>
          <a:p>
            <a:r>
              <a:rPr lang="de-DE" sz="1200" dirty="0"/>
              <a:t>OUTDATA[13]…[x]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83628" cy="32834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AF4FDA1-229A-4AB3-BFA3-F09330A36C4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30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4BFF8C3-0DF5-48AA-A766-D72A9998E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3751"/>
            <a:ext cx="6765590" cy="465411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Single Write Fixcode (IPC11)</a:t>
            </a:r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D32F9FF-3A70-41FC-8A9D-A98485CEE9A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B3954AB-C5A3-44B4-B036-209A7CD28956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916B843B-81E7-4995-86A9-F87E11BE2519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F4F6535C-0416-40F0-A9E6-F5FA837895CA}"/>
              </a:ext>
            </a:extLst>
          </p:cNvPr>
          <p:cNvSpPr/>
          <p:nvPr/>
        </p:nvSpPr>
        <p:spPr>
          <a:xfrm>
            <a:off x="3491880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303659C5-8392-4C3C-82B5-4E9B509990F0}"/>
              </a:ext>
            </a:extLst>
          </p:cNvPr>
          <p:cNvCxnSpPr>
            <a:cxnSpLocks/>
          </p:cNvCxnSpPr>
          <p:nvPr/>
        </p:nvCxnSpPr>
        <p:spPr>
          <a:xfrm flipH="1">
            <a:off x="572108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>
            <a:extLst>
              <a:ext uri="{FF2B5EF4-FFF2-40B4-BE49-F238E27FC236}">
                <a16:creationId xmlns:a16="http://schemas.microsoft.com/office/drawing/2014/main" id="{82A4C266-2F06-4874-BA29-A790707BFF4E}"/>
              </a:ext>
            </a:extLst>
          </p:cNvPr>
          <p:cNvSpPr/>
          <p:nvPr/>
        </p:nvSpPr>
        <p:spPr>
          <a:xfrm>
            <a:off x="5076056" y="2502614"/>
            <a:ext cx="864096" cy="8543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181190F8-2874-4B14-9D92-31458ACA260D}"/>
              </a:ext>
            </a:extLst>
          </p:cNvPr>
          <p:cNvSpPr/>
          <p:nvPr/>
        </p:nvSpPr>
        <p:spPr>
          <a:xfrm>
            <a:off x="110666" y="1896194"/>
            <a:ext cx="864096" cy="5246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F5183A29-FCAB-4A5F-8C60-47C2D8870084}"/>
              </a:ext>
            </a:extLst>
          </p:cNvPr>
          <p:cNvSpPr/>
          <p:nvPr/>
        </p:nvSpPr>
        <p:spPr>
          <a:xfrm>
            <a:off x="1115616" y="2482482"/>
            <a:ext cx="1008112" cy="2891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709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B600E0E-8740-4D1A-AA25-74C570128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2"/>
            <a:ext cx="6768701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Single Write Fixcode (IPC11)</a:t>
            </a:r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D32F9FF-3A70-41FC-8A9D-A98485CEE9A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B3954AB-C5A3-44B4-B036-209A7CD28956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916B843B-81E7-4995-86A9-F87E11BE2519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F4F6535C-0416-40F0-A9E6-F5FA837895CA}"/>
              </a:ext>
            </a:extLst>
          </p:cNvPr>
          <p:cNvSpPr/>
          <p:nvPr/>
        </p:nvSpPr>
        <p:spPr>
          <a:xfrm>
            <a:off x="3491880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303659C5-8392-4C3C-82B5-4E9B509990F0}"/>
              </a:ext>
            </a:extLst>
          </p:cNvPr>
          <p:cNvCxnSpPr>
            <a:cxnSpLocks/>
          </p:cNvCxnSpPr>
          <p:nvPr/>
        </p:nvCxnSpPr>
        <p:spPr>
          <a:xfrm flipH="1">
            <a:off x="572108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>
            <a:extLst>
              <a:ext uri="{FF2B5EF4-FFF2-40B4-BE49-F238E27FC236}">
                <a16:creationId xmlns:a16="http://schemas.microsoft.com/office/drawing/2014/main" id="{82A4C266-2F06-4874-BA29-A790707BFF4E}"/>
              </a:ext>
            </a:extLst>
          </p:cNvPr>
          <p:cNvSpPr/>
          <p:nvPr/>
        </p:nvSpPr>
        <p:spPr>
          <a:xfrm>
            <a:off x="5076056" y="2502614"/>
            <a:ext cx="864096" cy="8543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181190F8-2874-4B14-9D92-31458ACA260D}"/>
              </a:ext>
            </a:extLst>
          </p:cNvPr>
          <p:cNvSpPr/>
          <p:nvPr/>
        </p:nvSpPr>
        <p:spPr>
          <a:xfrm>
            <a:off x="110666" y="1896194"/>
            <a:ext cx="864096" cy="5246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F5183A29-FCAB-4A5F-8C60-47C2D8870084}"/>
              </a:ext>
            </a:extLst>
          </p:cNvPr>
          <p:cNvSpPr/>
          <p:nvPr/>
        </p:nvSpPr>
        <p:spPr>
          <a:xfrm>
            <a:off x="1115616" y="2482482"/>
            <a:ext cx="1008112" cy="2891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289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856984" cy="4860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Beispiel 13: Enhanced Write Fixcode (IPC11)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Permanenter Schreibvorgang auf den Fixcode eines IPC11 Datenträgers (nur bei IPH-…-V1 LF-System)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True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(nicht relevant)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0 (nicht relevant)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Schreibdaten WriteData; Start durch I_b_StartWrite; Ende über Quit-Befehl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34C880E-218B-4467-9E95-F0C2E065E1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6613"/>
          <a:stretch/>
        </p:blipFill>
        <p:spPr>
          <a:xfrm>
            <a:off x="108200" y="3006000"/>
            <a:ext cx="4860415" cy="1872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DC5B5ABA-CE0F-49F9-8B23-5342E23E90E7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Schreibvorgang; Schreibvorgang aktiv; kein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28F7358-EAEB-4DED-BC40-7621DD4FB891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Schreibvorgang aktiviert; Datenträger tritt in Erfassungszone; Fixcode geschrieben: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BD10D9C0-A662-445C-A16F-E550DCD78BC7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Schreibvorgang; Schreibvorgang aktiv;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9B559932-4BD5-403A-82B0-86CBD41760F8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Abbruch Schreibvorgang über Quit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6CDBB90-533D-40E0-A202-FAA258A89091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Schreibvorgang aktiv; Datenträger verlässt Erfassungszone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C82387CC-6AC7-4D62-ACD3-4E39046407E1}"/>
              </a:ext>
            </a:extLst>
          </p:cNvPr>
          <p:cNvCxnSpPr>
            <a:cxnSpLocks/>
          </p:cNvCxnSpPr>
          <p:nvPr/>
        </p:nvCxnSpPr>
        <p:spPr>
          <a:xfrm flipV="1">
            <a:off x="1295636" y="3717032"/>
            <a:ext cx="252028" cy="12163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E4F41001-42BF-40BD-A845-5F13B8AB35D1}"/>
              </a:ext>
            </a:extLst>
          </p:cNvPr>
          <p:cNvCxnSpPr>
            <a:cxnSpLocks/>
          </p:cNvCxnSpPr>
          <p:nvPr/>
        </p:nvCxnSpPr>
        <p:spPr>
          <a:xfrm flipH="1" flipV="1">
            <a:off x="2843808" y="3933056"/>
            <a:ext cx="3372716" cy="1554307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944C13AA-ED03-44B9-B2DC-2C1D3C1B54D6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2195736" y="4392025"/>
            <a:ext cx="1572028" cy="54588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3ADB2A8D-FDD2-4635-816E-1FCD118D34FC}"/>
              </a:ext>
            </a:extLst>
          </p:cNvPr>
          <p:cNvCxnSpPr>
            <a:cxnSpLocks/>
            <a:stCxn id="13" idx="1"/>
          </p:cNvCxnSpPr>
          <p:nvPr/>
        </p:nvCxnSpPr>
        <p:spPr>
          <a:xfrm flipH="1">
            <a:off x="3491880" y="3499682"/>
            <a:ext cx="3168352" cy="21735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8B220D14-1EA5-437C-8371-71EE373CD5AE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4067944" y="4797152"/>
            <a:ext cx="2592288" cy="11597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2E60885E-A259-4FBE-8D47-D4968B6C65FF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4572000" y="3933056"/>
            <a:ext cx="1644524" cy="1554307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nteraktive Schaltfläche: Zur Startseite wechseln 1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92FB51-D0AB-4339-A84C-47991DF38C1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58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E989057-423F-43D4-A7C6-1A339AE94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20" y="1846899"/>
            <a:ext cx="3511914" cy="314687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13: Enhanced Write Fixcode (IPC11)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160043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Schreibdaten: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Die Schreibdaten haben eine Länge von 5 Byte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Byte[0]…[4] </a:t>
            </a:r>
            <a:r>
              <a:rPr lang="de-DE" sz="1400" dirty="0">
                <a:sym typeface="Wingdings" panose="05000000000000000000" pitchFamily="2" charset="2"/>
              </a:rPr>
              <a:t> Fixcode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Byte[5]…[x]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9" name="Rechteck 8"/>
          <p:cNvSpPr/>
          <p:nvPr/>
        </p:nvSpPr>
        <p:spPr>
          <a:xfrm>
            <a:off x="2987824" y="2852936"/>
            <a:ext cx="635510" cy="21408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3A5E862-6450-4BB5-8EF4-92E95770A45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5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13: Enhanced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Fixcode geschrieben: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False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196C5FC-5812-46AD-B788-B45BA9A4A7C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4E2D422-9AE4-4AF6-A64F-76250D0B4F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77" y="1847593"/>
            <a:ext cx="3313425" cy="340935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52107653-1A73-42E2-9E7B-E910473773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295" y="1847593"/>
            <a:ext cx="3364985" cy="340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99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E9F67375-DCB6-4B25-AC8A-6DD022790C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9" y="1878249"/>
            <a:ext cx="3392309" cy="25898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13: Enhanced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Fixcode geschrieben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16#24 = Enhanced Write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191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15BE242-E7B5-4B7B-AFFE-B91F5665057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32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5A5B417-D9E3-4370-A149-CD4B1AB9F7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9" y="1875799"/>
            <a:ext cx="3392309" cy="25898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13: Enhanced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16#24 = Enhanced Write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167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DFFEA85-BD36-4F76-B33E-A9ADF9A4D39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5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9C1927B-5709-4A9C-B74F-D277146E8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6" y="1878249"/>
            <a:ext cx="3413110" cy="375564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13: Enhanced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Enhanced Write Fixcode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16#24 = Enhanced Write Fixcode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Parameter &lt;</a:t>
            </a:r>
            <a:r>
              <a:rPr lang="de-DE" sz="1200" dirty="0" err="1">
                <a:sym typeface="Wingdings" panose="05000000000000000000" pitchFamily="2" charset="2"/>
              </a:rPr>
              <a:t>FixType</a:t>
            </a:r>
            <a:r>
              <a:rPr lang="de-DE" sz="1200" dirty="0">
                <a:sym typeface="Wingdings" panose="05000000000000000000" pitchFamily="2" charset="2"/>
              </a:rPr>
              <a:t>&gt;; 16#3131 = „11“ = Fixcode ist überschreibbar; fest im Funktionsbaustein hinterlegt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Bytes; fest im Funktionsbaustein hinterlegt</a:t>
            </a:r>
          </a:p>
          <a:p>
            <a:r>
              <a:rPr lang="de-DE" sz="1200" dirty="0"/>
              <a:t>OUTDATA[8]…[12] </a:t>
            </a:r>
            <a:r>
              <a:rPr lang="de-DE" sz="1200" dirty="0">
                <a:sym typeface="Wingdings" panose="05000000000000000000" pitchFamily="2" charset="2"/>
              </a:rPr>
              <a:t> Fixcode</a:t>
            </a:r>
          </a:p>
          <a:p>
            <a:r>
              <a:rPr lang="de-DE" sz="1200" dirty="0"/>
              <a:t>OUTDATA[13]…[x]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96431"/>
            <a:ext cx="683628" cy="32374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364B2C2-DC41-4918-B32C-3263B52B44C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5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E45115A-4608-41D9-A072-456CE7B52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74445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13: Enhanced Write Fixcode (IPC11)</a:t>
            </a:r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452C730-74A1-4593-BAEA-F87AAF1B773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C36241F0-1CC5-4820-B303-8AE5E9E0390B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3063832-38E3-4B41-B925-DC0C5E622E80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CF7B69BB-356D-47DB-9297-4AA28B57C126}"/>
              </a:ext>
            </a:extLst>
          </p:cNvPr>
          <p:cNvSpPr/>
          <p:nvPr/>
        </p:nvSpPr>
        <p:spPr>
          <a:xfrm>
            <a:off x="3491880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A12C853A-FFD0-4B46-8F8B-49B0C3B21980}"/>
              </a:ext>
            </a:extLst>
          </p:cNvPr>
          <p:cNvSpPr/>
          <p:nvPr/>
        </p:nvSpPr>
        <p:spPr>
          <a:xfrm>
            <a:off x="5076056" y="2502614"/>
            <a:ext cx="864096" cy="8543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6CD7621E-E589-49AB-808E-168E103E314D}"/>
              </a:ext>
            </a:extLst>
          </p:cNvPr>
          <p:cNvCxnSpPr>
            <a:cxnSpLocks/>
          </p:cNvCxnSpPr>
          <p:nvPr/>
        </p:nvCxnSpPr>
        <p:spPr>
          <a:xfrm flipH="1">
            <a:off x="572108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hteck 24">
            <a:extLst>
              <a:ext uri="{FF2B5EF4-FFF2-40B4-BE49-F238E27FC236}">
                <a16:creationId xmlns:a16="http://schemas.microsoft.com/office/drawing/2014/main" id="{1B9A5E81-F7B2-4B81-AC82-482B977236A1}"/>
              </a:ext>
            </a:extLst>
          </p:cNvPr>
          <p:cNvSpPr/>
          <p:nvPr/>
        </p:nvSpPr>
        <p:spPr>
          <a:xfrm>
            <a:off x="110666" y="1896194"/>
            <a:ext cx="864096" cy="5246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DCE9E1AD-F601-423E-BD50-C2E273112C22}"/>
              </a:ext>
            </a:extLst>
          </p:cNvPr>
          <p:cNvSpPr/>
          <p:nvPr/>
        </p:nvSpPr>
        <p:spPr>
          <a:xfrm>
            <a:off x="1115616" y="2482482"/>
            <a:ext cx="1008112" cy="2891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137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31CF4BD-66E5-49EE-8040-657618AB1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4204823"/>
            <a:ext cx="5904656" cy="235856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Konfiguration Prozessdatenfelder – </a:t>
            </a:r>
            <a:r>
              <a:rPr lang="de-DE" dirty="0" err="1"/>
              <a:t>ctrlX</a:t>
            </a:r>
            <a:r>
              <a:rPr lang="de-DE" dirty="0"/>
              <a:t> PLC Engineering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Definition als globale Variablen (GVL)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BUS_OUTPUT_Channel_1/2 = Ausgangsdatenfeld Kanal 1 und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BUS_INPUT_Channel_1/2 = Eingangsdatenfeld Kanal 1 und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Arrays mit einer Länge von 254 Byte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5745D10D-191F-4CBE-9951-1EEB6D5A13FB}"/>
              </a:ext>
            </a:extLst>
          </p:cNvPr>
          <p:cNvSpPr/>
          <p:nvPr/>
        </p:nvSpPr>
        <p:spPr>
          <a:xfrm>
            <a:off x="2339751" y="4204823"/>
            <a:ext cx="3672409" cy="8083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526BD151-A8B3-4D7E-BA62-D7C5794FC9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485" y="1876620"/>
            <a:ext cx="2880000" cy="118736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5786AF94-4721-42EF-9652-017FEC0E63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243" y="3143901"/>
            <a:ext cx="2880000" cy="1187368"/>
          </a:xfrm>
          <a:prstGeom prst="rect">
            <a:avLst/>
          </a:prstGeom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540A4A96-6B1B-41A3-B043-7EB592E20A18}"/>
              </a:ext>
            </a:extLst>
          </p:cNvPr>
          <p:cNvSpPr/>
          <p:nvPr/>
        </p:nvSpPr>
        <p:spPr>
          <a:xfrm>
            <a:off x="6096485" y="1958311"/>
            <a:ext cx="2867515" cy="7506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D13FE245-8B0E-4DCC-9AD1-84580BE19CF8}"/>
              </a:ext>
            </a:extLst>
          </p:cNvPr>
          <p:cNvSpPr/>
          <p:nvPr/>
        </p:nvSpPr>
        <p:spPr>
          <a:xfrm>
            <a:off x="6096485" y="3302879"/>
            <a:ext cx="2867515" cy="7506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355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9DE9548-CF5D-48C8-9EA6-FB73E7810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5015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13: Enhanced Write Fixcode (IPC11)</a:t>
            </a:r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452C730-74A1-4593-BAEA-F87AAF1B773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C36241F0-1CC5-4820-B303-8AE5E9E0390B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3063832-38E3-4B41-B925-DC0C5E622E80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CF7B69BB-356D-47DB-9297-4AA28B57C126}"/>
              </a:ext>
            </a:extLst>
          </p:cNvPr>
          <p:cNvSpPr/>
          <p:nvPr/>
        </p:nvSpPr>
        <p:spPr>
          <a:xfrm>
            <a:off x="3491880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A12C853A-FFD0-4B46-8F8B-49B0C3B21980}"/>
              </a:ext>
            </a:extLst>
          </p:cNvPr>
          <p:cNvSpPr/>
          <p:nvPr/>
        </p:nvSpPr>
        <p:spPr>
          <a:xfrm>
            <a:off x="5076056" y="2502614"/>
            <a:ext cx="864096" cy="8543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6CD7621E-E589-49AB-808E-168E103E314D}"/>
              </a:ext>
            </a:extLst>
          </p:cNvPr>
          <p:cNvCxnSpPr>
            <a:cxnSpLocks/>
          </p:cNvCxnSpPr>
          <p:nvPr/>
        </p:nvCxnSpPr>
        <p:spPr>
          <a:xfrm flipH="1">
            <a:off x="572108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hteck 24">
            <a:extLst>
              <a:ext uri="{FF2B5EF4-FFF2-40B4-BE49-F238E27FC236}">
                <a16:creationId xmlns:a16="http://schemas.microsoft.com/office/drawing/2014/main" id="{1B9A5E81-F7B2-4B81-AC82-482B977236A1}"/>
              </a:ext>
            </a:extLst>
          </p:cNvPr>
          <p:cNvSpPr/>
          <p:nvPr/>
        </p:nvSpPr>
        <p:spPr>
          <a:xfrm>
            <a:off x="110666" y="1896194"/>
            <a:ext cx="864096" cy="5246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DCE9E1AD-F601-423E-BD50-C2E273112C22}"/>
              </a:ext>
            </a:extLst>
          </p:cNvPr>
          <p:cNvSpPr/>
          <p:nvPr/>
        </p:nvSpPr>
        <p:spPr>
          <a:xfrm>
            <a:off x="1115616" y="2482482"/>
            <a:ext cx="1008112" cy="2891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89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E887DD95-77B6-4266-A0D0-F5C379C4B1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2"/>
          <a:stretch/>
        </p:blipFill>
        <p:spPr>
          <a:xfrm>
            <a:off x="122385" y="3343183"/>
            <a:ext cx="5276850" cy="143274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14: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Es können alle Befehle ausgeführt werden, die nicht über die Eingangsparameter des Funktionsbausteins parametrierbar sind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Ausführung aller durch die Auswerteeinheit unterstützte Befehle möglich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Parametrierung Befehlstelegramm im Datenfeld SpecialCommand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</a:t>
            </a:r>
            <a:r>
              <a:rPr lang="de-DE" sz="1400" b="0" dirty="0" err="1"/>
              <a:t>I_b_StartSpecialCommand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cxnSp>
        <p:nvCxnSpPr>
          <p:cNvPr id="9" name="Gerade Verbindung mit Pfeil 8"/>
          <p:cNvCxnSpPr>
            <a:cxnSpLocks/>
            <a:stCxn id="14" idx="0"/>
          </p:cNvCxnSpPr>
          <p:nvPr/>
        </p:nvCxnSpPr>
        <p:spPr>
          <a:xfrm flipH="1" flipV="1">
            <a:off x="2339752" y="3501008"/>
            <a:ext cx="104076" cy="13441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  <a:stCxn id="14" idx="0"/>
          </p:cNvCxnSpPr>
          <p:nvPr/>
        </p:nvCxnSpPr>
        <p:spPr>
          <a:xfrm flipV="1">
            <a:off x="2443828" y="4365104"/>
            <a:ext cx="1624116" cy="480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2D63E68-AF43-4FF6-B2BF-4A0BAB7BF2C4}"/>
              </a:ext>
            </a:extLst>
          </p:cNvPr>
          <p:cNvSpPr txBox="1"/>
          <p:nvPr/>
        </p:nvSpPr>
        <p:spPr>
          <a:xfrm>
            <a:off x="99631" y="4845114"/>
            <a:ext cx="4688393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SpecialCommand und erfolgreich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(nicht relevant)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I_b_StartSpecialCommand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	:= True (Start Befehlsübertragung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</p:spTree>
    <p:extLst>
      <p:ext uri="{BB962C8B-B14F-4D97-AF65-F5344CB8AC3E}">
        <p14:creationId xmlns:p14="http://schemas.microsoft.com/office/powerpoint/2010/main" val="336994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08BBEB16-E190-4193-8E79-AE66C57CD7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30" y="1845528"/>
            <a:ext cx="3495004" cy="348365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14: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246221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Konfiguration frei definierbarer Befehl: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 in das Datenfeld SpecialCommand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Head1Data.SpecialCommand.SpecialCommand[x]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 </a:t>
            </a:r>
            <a:r>
              <a:rPr lang="de-DE" sz="1400" dirty="0">
                <a:sym typeface="Wingdings" panose="05000000000000000000" pitchFamily="2" charset="2"/>
              </a:rPr>
              <a:t> Befehlscode; 16#BE = Befehl Read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Byte[1]…[2]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Byte[3] </a:t>
            </a:r>
            <a:r>
              <a:rPr lang="de-DE" sz="1400" dirty="0">
                <a:sym typeface="Wingdings" panose="05000000000000000000" pitchFamily="2" charset="2"/>
              </a:rPr>
              <a:t> System Code; 16#51 = Q = System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Byte[4]…[5] </a:t>
            </a:r>
            <a:r>
              <a:rPr lang="de-DE" sz="1400" dirty="0">
                <a:sym typeface="Wingdings" panose="05000000000000000000" pitchFamily="2" charset="2"/>
              </a:rPr>
              <a:t> Parameterkennzeichen; 16#5054 = PT = Sendeleistung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Byte[6]…[7] </a:t>
            </a:r>
            <a:r>
              <a:rPr lang="de-DE" sz="1400" dirty="0">
                <a:sym typeface="Wingdings" panose="05000000000000000000" pitchFamily="2" charset="2"/>
              </a:rPr>
              <a:t> Länge Parameter</a:t>
            </a:r>
          </a:p>
        </p:txBody>
      </p:sp>
      <p:sp>
        <p:nvSpPr>
          <p:cNvPr id="9" name="Rechteck 8"/>
          <p:cNvSpPr/>
          <p:nvPr/>
        </p:nvSpPr>
        <p:spPr>
          <a:xfrm>
            <a:off x="2987824" y="2924945"/>
            <a:ext cx="635510" cy="24042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6BCCA76-3196-42EC-B540-1759976E69B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1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14: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5724128" y="1840594"/>
            <a:ext cx="3239872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SpecialCommand: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Start über Flanke positiv auf </a:t>
            </a:r>
            <a:r>
              <a:rPr lang="de-DE" sz="1400" dirty="0" err="1"/>
              <a:t>IO_b_StartSpecialCommand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Rücksetzen Eingang </a:t>
            </a:r>
            <a:r>
              <a:rPr lang="de-DE" sz="1400" dirty="0" err="1"/>
              <a:t>IO_b_StartSpecialCommand</a:t>
            </a:r>
            <a:r>
              <a:rPr lang="de-DE" sz="1400" dirty="0"/>
              <a:t> nach mindesten einen Zyklus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err="1"/>
              <a:t>O_B_ReplyCounter</a:t>
            </a:r>
            <a:r>
              <a:rPr lang="de-DE" sz="1400" dirty="0"/>
              <a:t> wurde erhöht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16#04 (Parameterfehler), so ist der Befehl </a:t>
            </a:r>
            <a:r>
              <a:rPr lang="de-DE" sz="1400"/>
              <a:t>falsch parametriert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16#06 (kein Kopf), so ist an diesem Kanal kein RFID-Kopf angeschlossen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1165036-A2D5-4645-B1DC-A524AD09F3E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B871248-B391-4017-B204-319B292DCB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1842462"/>
            <a:ext cx="5256096" cy="470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38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B021C3E-4D84-4755-89AB-78032B334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52" y="1859340"/>
            <a:ext cx="4403448" cy="368288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14: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64633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Sendeleistung ausgelesen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/>
              <a:t>ReadData[0] …[1]	</a:t>
            </a:r>
            <a:r>
              <a:rPr lang="de-DE" sz="1200" dirty="0">
                <a:sym typeface="Wingdings" panose="05000000000000000000" pitchFamily="2" charset="2"/>
              </a:rPr>
              <a:t> 16#0004 = Maximum</a:t>
            </a:r>
          </a:p>
        </p:txBody>
      </p:sp>
      <p:sp>
        <p:nvSpPr>
          <p:cNvPr id="13" name="Rechteck 12"/>
          <p:cNvSpPr/>
          <p:nvPr/>
        </p:nvSpPr>
        <p:spPr>
          <a:xfrm>
            <a:off x="3707904" y="2780929"/>
            <a:ext cx="864096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72D2EF1-B234-4C3E-A34D-FC90E309C1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88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E7926F2-5975-403C-B81D-DDC62E34A4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331799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14: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Sendeleistung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16#BE = Read Parameter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Länge Parameter; 16#0002 = 2 Byte</a:t>
            </a:r>
          </a:p>
          <a:p>
            <a:r>
              <a:rPr lang="de-DE" sz="1200" dirty="0"/>
              <a:t>INDATA[8]…[9] </a:t>
            </a:r>
            <a:r>
              <a:rPr lang="de-DE" sz="1200" dirty="0">
                <a:sym typeface="Wingdings" panose="05000000000000000000" pitchFamily="2" charset="2"/>
              </a:rPr>
              <a:t> Sendeleistung; 16#0004 = Maximum</a:t>
            </a:r>
          </a:p>
          <a:p>
            <a:r>
              <a:rPr lang="de-DE" sz="1200" dirty="0"/>
              <a:t>INDATA[10]…[x]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9"/>
            <a:ext cx="659660" cy="27753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2B9F7A-89A5-4246-BC93-636ECC90D91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41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D4DF14F-B2BB-4D49-A749-E1F6E7907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9" y="1878249"/>
            <a:ext cx="3373259" cy="329966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14: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Read Parameter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16#BE = Read Parameter</a:t>
            </a:r>
          </a:p>
          <a:p>
            <a:r>
              <a:rPr lang="de-DE" sz="1200" dirty="0"/>
              <a:t>OUTDATA[3]…[4]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OUTDATA[5] </a:t>
            </a:r>
            <a:r>
              <a:rPr lang="de-DE" sz="1200" dirty="0">
                <a:sym typeface="Wingdings" panose="05000000000000000000" pitchFamily="2" charset="2"/>
              </a:rPr>
              <a:t> System Code; 16#51 = „Q“ = System Q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Parameterkennzeichen; 16#5054 = PT = Sendeleistung</a:t>
            </a:r>
          </a:p>
          <a:p>
            <a:r>
              <a:rPr lang="de-DE" sz="1200" dirty="0"/>
              <a:t>OUTDATA[8]…[9] </a:t>
            </a:r>
            <a:r>
              <a:rPr lang="de-DE" sz="1200" dirty="0">
                <a:sym typeface="Wingdings" panose="05000000000000000000" pitchFamily="2" charset="2"/>
              </a:rPr>
              <a:t> Länge Parameter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7570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CDA1F6A-1FB0-44A8-BDB8-79CC14505BD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37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DC73270-0388-4DDF-93FA-C8755BBF18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63" y="1892293"/>
            <a:ext cx="6714493" cy="463784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14: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539552" y="3645024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6012160" y="2531714"/>
            <a:ext cx="864096" cy="11853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563889" y="1892292"/>
            <a:ext cx="2304255" cy="5826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E3F23C46-4B6F-41A8-B6A9-5AF63624F8CC}"/>
              </a:ext>
            </a:extLst>
          </p:cNvPr>
          <p:cNvSpPr/>
          <p:nvPr/>
        </p:nvSpPr>
        <p:spPr>
          <a:xfrm>
            <a:off x="4103948" y="2531713"/>
            <a:ext cx="900100" cy="3932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Interaktive Schaltfläche: Zur Startseite wechseln 1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CA57C46-18DB-4822-9D9A-8A0FEE9267C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9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15: Special Command </a:t>
            </a:r>
            <a:r>
              <a:rPr lang="de-DE" dirty="0">
                <a:sym typeface="Wingdings" panose="05000000000000000000" pitchFamily="2" charset="2"/>
              </a:rPr>
              <a:t> Einstellen Sendeleistung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Es können alle Befehle ausgeführt werden, die nicht über die Eingangsparameter des Funktionsbausteins parametrierbar sind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Ausführung aller durch die Auswerteeinheit unterstützte Befehle möglich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Parametrierung Befehlstelegramm im Datenfeld SpecialCommand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</a:t>
            </a:r>
            <a:r>
              <a:rPr lang="de-DE" sz="1400" b="0" dirty="0" err="1"/>
              <a:t>I_b_StartSpecialCommand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41B990C4-5D42-41B8-82DD-9B60083AA22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D7118478-16FF-4ACA-84D1-B6B4EC9076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2"/>
          <a:stretch/>
        </p:blipFill>
        <p:spPr>
          <a:xfrm>
            <a:off x="122385" y="3343183"/>
            <a:ext cx="5276850" cy="1432743"/>
          </a:xfrm>
          <a:prstGeom prst="rect">
            <a:avLst/>
          </a:prstGeom>
        </p:spPr>
      </p:pic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B9F21B24-D713-4892-A258-7F1F4269E60D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2339752" y="3501008"/>
            <a:ext cx="104076" cy="13441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BFE09F6B-8097-4181-81E9-093AF8CEE56B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2443828" y="4365104"/>
            <a:ext cx="1624116" cy="480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C9ED68E1-D5F3-42D8-B767-7E7D4CE619A5}"/>
              </a:ext>
            </a:extLst>
          </p:cNvPr>
          <p:cNvSpPr txBox="1"/>
          <p:nvPr/>
        </p:nvSpPr>
        <p:spPr>
          <a:xfrm>
            <a:off x="99631" y="4845114"/>
            <a:ext cx="4688393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SpecialCommand und erfolgreich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(nicht relevant)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I_b_StartSpecialCommand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	:= True (Start Befehlsübertragung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</p:spTree>
    <p:extLst>
      <p:ext uri="{BB962C8B-B14F-4D97-AF65-F5344CB8AC3E}">
        <p14:creationId xmlns:p14="http://schemas.microsoft.com/office/powerpoint/2010/main" val="58672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0AEF394-E137-4D07-B8F0-6AD312A8D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5" y="1847024"/>
            <a:ext cx="3527988" cy="355112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15: Special Command </a:t>
            </a:r>
            <a:r>
              <a:rPr lang="de-DE" dirty="0">
                <a:sym typeface="Wingdings" panose="05000000000000000000" pitchFamily="2" charset="2"/>
              </a:rPr>
              <a:t> Einstellen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28931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Konfiguration frei definierbarer Befehl: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 in das Datenfeld SpecialCommand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Head1Data.SpecialCommand.SpecialCommand[x]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 </a:t>
            </a:r>
            <a:r>
              <a:rPr lang="de-DE" sz="1400" dirty="0">
                <a:sym typeface="Wingdings" panose="05000000000000000000" pitchFamily="2" charset="2"/>
              </a:rPr>
              <a:t> Befehlscode; 16#BF = Befehl Write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Byte[1]…[2]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Byte[3] </a:t>
            </a:r>
            <a:r>
              <a:rPr lang="de-DE" sz="1400" dirty="0">
                <a:sym typeface="Wingdings" panose="05000000000000000000" pitchFamily="2" charset="2"/>
              </a:rPr>
              <a:t> System Code; 16#51 = Q = System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Byte[4]…[5] </a:t>
            </a:r>
            <a:r>
              <a:rPr lang="de-DE" sz="1400" dirty="0">
                <a:sym typeface="Wingdings" panose="05000000000000000000" pitchFamily="2" charset="2"/>
              </a:rPr>
              <a:t> Parameterkennzeichen; 16#5054 = PT = Sendeleistung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Byte[6]…[7] </a:t>
            </a:r>
            <a:r>
              <a:rPr lang="de-DE" sz="1400" dirty="0">
                <a:sym typeface="Wingdings" panose="05000000000000000000" pitchFamily="2" charset="2"/>
              </a:rPr>
              <a:t> Länge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Byte[8]…[9] </a:t>
            </a:r>
            <a:r>
              <a:rPr lang="de-DE" sz="1400" dirty="0">
                <a:sym typeface="Wingdings" panose="05000000000000000000" pitchFamily="2" charset="2"/>
              </a:rPr>
              <a:t> Parameterdaten; 16#0003 = Leistungsstufe 3</a:t>
            </a:r>
          </a:p>
        </p:txBody>
      </p:sp>
      <p:sp>
        <p:nvSpPr>
          <p:cNvPr id="9" name="Rechteck 8"/>
          <p:cNvSpPr/>
          <p:nvPr/>
        </p:nvSpPr>
        <p:spPr>
          <a:xfrm>
            <a:off x="2987823" y="2996953"/>
            <a:ext cx="635509" cy="24011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E291927-9A26-44A5-A05E-3DD495868B9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45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Ein- und Ausgänge Funktionsbaustein: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F7F2230-713C-419E-B3D6-B59F214C035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2E1B619-8221-449D-B740-1FBA8620EE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5822"/>
            <a:ext cx="3616451" cy="468762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14B25116-3B57-4DFC-BF00-6B512E7088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845820"/>
            <a:ext cx="3527904" cy="468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1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15: Special Command </a:t>
            </a:r>
            <a:r>
              <a:rPr lang="de-DE" dirty="0">
                <a:sym typeface="Wingdings" panose="05000000000000000000" pitchFamily="2" charset="2"/>
              </a:rPr>
              <a:t> Einstellen Sendeleistung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5724128" y="1840594"/>
            <a:ext cx="3239872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SpecialCommand: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Start über Flanke positiv auf </a:t>
            </a:r>
            <a:r>
              <a:rPr lang="de-DE" sz="1400" dirty="0" err="1"/>
              <a:t>IO_b_StartSpecialCommand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Rücksetzen Eingang </a:t>
            </a:r>
            <a:r>
              <a:rPr lang="de-DE" sz="1400" dirty="0" err="1"/>
              <a:t>IO_b_StartSpecialCommand</a:t>
            </a:r>
            <a:r>
              <a:rPr lang="de-DE" sz="1400" dirty="0"/>
              <a:t> nach mindesten einen Zyklus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err="1"/>
              <a:t>O_B_ReplyCounter</a:t>
            </a:r>
            <a:r>
              <a:rPr lang="de-DE" sz="1400" dirty="0"/>
              <a:t> wurde erhöht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16#04 (Parameterfehler), so ist der Befehl </a:t>
            </a:r>
            <a:r>
              <a:rPr lang="de-DE" sz="1400"/>
              <a:t>falsch parametriert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16#06 (kein Kopf), so ist an diesem Kanal kein RFID-Kopf angeschlossen</a:t>
            </a:r>
          </a:p>
        </p:txBody>
      </p:sp>
      <p:sp>
        <p:nvSpPr>
          <p:cNvPr id="10" name="Interaktive Schaltfläche: Zur Startseite wechseln 9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2B75E627-91DD-44B2-8FB4-1D8AC219755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0F862FB-AF3B-4E90-B569-167F62050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0594"/>
            <a:ext cx="5112568" cy="465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29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8C0F7EF-26FB-444C-A657-D9EBC6A8E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92" y="1878249"/>
            <a:ext cx="3356376" cy="264252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15: Special Command </a:t>
            </a:r>
            <a:r>
              <a:rPr lang="de-DE" dirty="0">
                <a:sym typeface="Wingdings" panose="05000000000000000000" pitchFamily="2" charset="2"/>
              </a:rPr>
              <a:t> Einstellen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Sendeleistung eingestellt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16#BF = Write Parameter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28434"/>
            <a:ext cx="659660" cy="21923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A739F6-D868-4AC9-AC3C-7C4680CC49C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45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BD124AE-23D8-4BD3-A5A3-44A4FEA72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80" y="1878249"/>
            <a:ext cx="3399487" cy="366586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15: Special Command </a:t>
            </a:r>
            <a:r>
              <a:rPr lang="de-DE" dirty="0">
                <a:sym typeface="Wingdings" panose="05000000000000000000" pitchFamily="2" charset="2"/>
              </a:rPr>
              <a:t> Einstellen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Write Parameter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16#BF = Write Parameter</a:t>
            </a:r>
          </a:p>
          <a:p>
            <a:r>
              <a:rPr lang="de-DE" sz="1200" dirty="0"/>
              <a:t>OUTDATA[3]…[4]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OUTDATA[5] </a:t>
            </a:r>
            <a:r>
              <a:rPr lang="de-DE" sz="1200" dirty="0">
                <a:sym typeface="Wingdings" panose="05000000000000000000" pitchFamily="2" charset="2"/>
              </a:rPr>
              <a:t> System Code; 16#51 = „Q“ = System Q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Parameterkennzeichen; 16#5054 = PT = Sendeleistung</a:t>
            </a:r>
          </a:p>
          <a:p>
            <a:r>
              <a:rPr lang="de-DE" sz="1200" dirty="0"/>
              <a:t>OUTDATA[8]…[9] </a:t>
            </a:r>
            <a:r>
              <a:rPr lang="de-DE" sz="1200" dirty="0">
                <a:sym typeface="Wingdings" panose="05000000000000000000" pitchFamily="2" charset="2"/>
              </a:rPr>
              <a:t> Länge Parameter</a:t>
            </a:r>
          </a:p>
          <a:p>
            <a:r>
              <a:rPr lang="de-DE" sz="1200" dirty="0"/>
              <a:t>OUTDATA[10]…[11] </a:t>
            </a:r>
            <a:r>
              <a:rPr lang="de-DE" sz="1200" dirty="0">
                <a:sym typeface="Wingdings" panose="05000000000000000000" pitchFamily="2" charset="2"/>
              </a:rPr>
              <a:t> Parameterdaten; 16#0003 = Leistungsstufe 3 </a:t>
            </a:r>
            <a:r>
              <a:rPr lang="de-DE" sz="1200" dirty="0"/>
              <a:t>OUTDATA[12]…[x]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31232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8D490A0-0BD2-411E-8034-E8FF8CEF3FB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49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3EC4722-F151-4C0A-985B-238EB100E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29" y="1892291"/>
            <a:ext cx="6774335" cy="468943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15: Special Command </a:t>
            </a:r>
            <a:r>
              <a:rPr lang="de-DE" dirty="0">
                <a:sym typeface="Wingdings" panose="05000000000000000000" pitchFamily="2" charset="2"/>
              </a:rPr>
              <a:t> Einstellen Sendeleistung</a:t>
            </a:r>
            <a:endParaRPr lang="de-DE" dirty="0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467544" y="371703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6084168" y="2494767"/>
            <a:ext cx="864096" cy="15102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563889" y="1892292"/>
            <a:ext cx="2448272" cy="6006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9705C29-7F13-42A3-87DC-3A818ABD5E6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00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de-DE" dirty="0"/>
              <a:t>Kontakt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773280"/>
          </a:xfrm>
        </p:spPr>
        <p:txBody>
          <a:bodyPr/>
          <a:lstStyle/>
          <a:p>
            <a:pPr lvl="0"/>
            <a:r>
              <a:rPr lang="de-DE" dirty="0"/>
              <a:t>Karsten Reinhardt</a:t>
            </a:r>
          </a:p>
          <a:p>
            <a:pPr lvl="0"/>
            <a:r>
              <a:rPr lang="de-DE" dirty="0">
                <a:hlinkClick r:id="rId3"/>
              </a:rPr>
              <a:t>kreinhardt@de.pepperl-fuchs.com</a:t>
            </a:r>
            <a:endParaRPr lang="de-DE" dirty="0"/>
          </a:p>
          <a:p>
            <a:pPr lvl="0"/>
            <a:r>
              <a:rPr lang="de-DE" dirty="0"/>
              <a:t>+49 (0) 621 776 1736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134</a:t>
            </a:fld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54" y="836712"/>
            <a:ext cx="9151353" cy="263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77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Versionshistorie:</a:t>
            </a:r>
          </a:p>
          <a:p>
            <a:pPr marL="0" indent="0">
              <a:buNone/>
            </a:pPr>
            <a:endParaRPr lang="de-DE" sz="1200" b="0" dirty="0"/>
          </a:p>
          <a:p>
            <a:pPr marL="0" indent="0">
              <a:buNone/>
            </a:pPr>
            <a:r>
              <a:rPr lang="de-DE" sz="1200" b="0" dirty="0"/>
              <a:t>V1.0	20.02.2025</a:t>
            </a:r>
          </a:p>
          <a:p>
            <a:pPr marL="171450" indent="-171450">
              <a:buFontTx/>
              <a:buChar char="-"/>
            </a:pPr>
            <a:r>
              <a:rPr lang="de-DE" sz="1200" b="0" dirty="0"/>
              <a:t>Initiale Version</a:t>
            </a:r>
          </a:p>
          <a:p>
            <a:pPr marL="0" indent="0">
              <a:buNone/>
            </a:pPr>
            <a:endParaRPr lang="de-DE" sz="12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017AAB4-4EB7-4420-8B44-77FC3A69C0C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4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Ein- und Ausgänge Funktionsbaustein: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563181"/>
              </p:ext>
            </p:extLst>
          </p:nvPr>
        </p:nvGraphicFramePr>
        <p:xfrm>
          <a:off x="4469548" y="1844823"/>
          <a:ext cx="4566948" cy="4561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10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Bedeutung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pADR_IN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Pointer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Adresse Eingangsdatenfeld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cbSIZE_IN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DWORD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Länge Eingangsdatenfeld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pADR_OUT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Pointer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Adresse Ausgangsdatenfeld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cbSIZE_OUT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DWORD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Länge Ausgangsdatenfeld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I_T_Timeout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Timer zur Überwachung der Kommunikation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I_b_StartRead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TRUE (Flanke</a:t>
                      </a:r>
                      <a:r>
                        <a:rPr lang="de-DE" sz="1000" baseline="0" dirty="0">
                          <a:latin typeface="+mn-lt"/>
                        </a:rPr>
                        <a:t> positiv) = Start Ausführung Lesebefehl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I_b_StartWrite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TRUE (Flanke</a:t>
                      </a:r>
                      <a:r>
                        <a:rPr lang="de-DE" sz="1000" baseline="0" dirty="0">
                          <a:latin typeface="+mn-lt"/>
                        </a:rPr>
                        <a:t> positiv) = Start Ausführung Schreibbefehl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I_b_StartSpecialCommand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TRUE (Flanke</a:t>
                      </a:r>
                      <a:r>
                        <a:rPr lang="de-DE" sz="1000" baseline="0" dirty="0">
                          <a:latin typeface="+mn-lt"/>
                        </a:rPr>
                        <a:t> positiv) = Start Ausführung Special Command (frei definierbarer Befehl)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0426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I_b_UserMemory_UID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FALSE = Zugriff auf Nutzdatenbereich (User Memory)</a:t>
                      </a: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TRUE = Zugriff auf</a:t>
                      </a:r>
                      <a:r>
                        <a:rPr lang="de-DE" sz="1000" baseline="0" dirty="0">
                          <a:latin typeface="+mn-lt"/>
                        </a:rPr>
                        <a:t> Fixcode (UID)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2747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I_b_EPC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FALSE = keine Bedeutung; durch I_b_UserMemory_UID vorgegeben</a:t>
                      </a: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TRUE = Zugriff auf EPC/UII Bereich (nur UHF)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177607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B70D1B0-D563-4239-B9EB-BF5BE699287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583ADA0-4A8E-426A-82EC-640553F3F5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0" y="1841782"/>
            <a:ext cx="3624463" cy="469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51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Ein- und Ausgänge Funktionsbaustein: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544785"/>
              </p:ext>
            </p:extLst>
          </p:nvPr>
        </p:nvGraphicFramePr>
        <p:xfrm>
          <a:off x="4469548" y="1844823"/>
          <a:ext cx="4566948" cy="41859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10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Bedeutung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I_b_SingleEnhanced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FALSE = Ausführung Single Befehl (einmalige Ausführung)</a:t>
                      </a: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TRUE = Ausführung Enhanced Befehl (permanente Ausführung)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I_b_Quit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TRUE (Flanke</a:t>
                      </a:r>
                      <a:r>
                        <a:rPr lang="de-DE" sz="1000" baseline="0" dirty="0">
                          <a:latin typeface="+mn-lt"/>
                        </a:rPr>
                        <a:t> positiv) = Start Ausführung Quit Befehl; Abbruch laufender Enhanced Befehl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I_w_StartAddress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Startadresse auf Datenträger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I_i_WordNumber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Integer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Anzahl adressierter Datenblöcke à 4 Byte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I_w_TagType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Datenträgertyp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O_b_Done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FALSE = Befehl wird noch aktiv bzw. noch nicht beendet; Datenträger außerhalb</a:t>
                      </a:r>
                      <a:r>
                        <a:rPr lang="de-DE" sz="1000" baseline="0" dirty="0">
                          <a:latin typeface="+mn-lt"/>
                        </a:rPr>
                        <a:t> Erfassungszone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TRUE</a:t>
                      </a:r>
                      <a:r>
                        <a:rPr lang="de-DE" sz="1000" baseline="0" dirty="0">
                          <a:latin typeface="+mn-lt"/>
                        </a:rPr>
                        <a:t> = Befehl beendet; Datenträger innerhalb Erfassungszone (Enhanced)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O_b_NoDataCarrier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FALSE = Datenträger innerhalb Erfassungszone</a:t>
                      </a:r>
                      <a:r>
                        <a:rPr lang="de-DE" sz="1000" baseline="0" dirty="0">
                          <a:latin typeface="+mn-lt"/>
                        </a:rPr>
                        <a:t> (Enhanced)</a:t>
                      </a:r>
                    </a:p>
                    <a:p>
                      <a:pPr algn="l"/>
                      <a:r>
                        <a:rPr lang="de-DE" sz="1000" baseline="0" dirty="0">
                          <a:latin typeface="+mn-lt"/>
                        </a:rPr>
                        <a:t>TRUE = Datenträger außerhalb Erfassungszone (Single und Enhanced)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D56BACF-A509-44B6-B5B7-62A170A7864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FA925C3-A250-4F45-BB48-BA4364AA49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3600400" cy="466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6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Ein- und Ausgänge Funktionsbaustein: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614453"/>
              </p:ext>
            </p:extLst>
          </p:nvPr>
        </p:nvGraphicFramePr>
        <p:xfrm>
          <a:off x="4469548" y="1844823"/>
          <a:ext cx="4566948" cy="42773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10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Bedeutung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O_b_Busy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FALSE = kein Befehl aktiv; Flanke negativ</a:t>
                      </a:r>
                      <a:r>
                        <a:rPr lang="de-DE" sz="1000" baseline="0" dirty="0">
                          <a:latin typeface="+mn-lt"/>
                        </a:rPr>
                        <a:t> = </a:t>
                      </a:r>
                      <a:r>
                        <a:rPr lang="de-DE" sz="1000" dirty="0">
                          <a:latin typeface="+mn-lt"/>
                        </a:rPr>
                        <a:t>Befehl beendet</a:t>
                      </a: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TRUE = Befehl aktiv</a:t>
                      </a:r>
                      <a:r>
                        <a:rPr lang="de-DE" sz="1000" baseline="0" dirty="0">
                          <a:latin typeface="+mn-lt"/>
                        </a:rPr>
                        <a:t> bzw. wird aktuell ausgeführt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O_b_Finish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FALSE = Befehl wird noch aktiv bzw. noch nicht beendet; </a:t>
                      </a: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TRUE</a:t>
                      </a:r>
                      <a:r>
                        <a:rPr lang="de-DE" sz="1000" baseline="0" dirty="0">
                          <a:latin typeface="+mn-lt"/>
                        </a:rPr>
                        <a:t> = Befehl beendet; 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O_b_Error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FALSE</a:t>
                      </a:r>
                      <a:r>
                        <a:rPr lang="de-DE" sz="1000" baseline="0" dirty="0">
                          <a:latin typeface="+mn-lt"/>
                        </a:rPr>
                        <a:t> = kein Fehlerzustand</a:t>
                      </a:r>
                    </a:p>
                    <a:p>
                      <a:pPr algn="l"/>
                      <a:r>
                        <a:rPr lang="de-DE" sz="1000" baseline="0" dirty="0">
                          <a:latin typeface="+mn-lt"/>
                        </a:rPr>
                        <a:t>TRUE = Fehlerzustand; Fehlerstatus an O_B_Status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O_B_Status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Statuswert der Befehlsausführung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O_B_ReplyCounter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Antwortzähler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IO_b_SetRestart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TRUE (Flanke positiv) = Start Ausführung Initialisierungsroutine; Eingang nach einen Zyklus wieder auf False setzen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IO_b_InitFinish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TRUE = Initialisierung erfolgreich ausgeführt; Funktionsbaustein</a:t>
                      </a:r>
                      <a:r>
                        <a:rPr lang="de-DE" sz="1000" baseline="0" dirty="0">
                          <a:latin typeface="+mn-lt"/>
                        </a:rPr>
                        <a:t> betriebsbereit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UserData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Data block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Datenbaustein für Lese- und Schreibdaten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43059749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3B8DC21-F82A-44AE-B81B-AA66B73A92E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624E7E6-E9D3-4D6A-9C27-FD15A455BC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38" y="1844823"/>
            <a:ext cx="3578166" cy="4638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02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EE2F6230-F4B1-44D2-B4B0-FFFBB2758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005678"/>
            <a:ext cx="7257710" cy="350542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Deklaration Funktions- und Datenbaustein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IDENTControl_FB_Head1 </a:t>
            </a:r>
            <a:r>
              <a:rPr lang="de-DE" sz="1400" b="0" dirty="0">
                <a:sym typeface="Wingdings" panose="05000000000000000000" pitchFamily="2" charset="2"/>
              </a:rPr>
              <a:t> Funktionsbaustein für Kanal 1 (Typ </a:t>
            </a:r>
            <a:r>
              <a:rPr lang="de-DE" sz="1400" b="0" dirty="0" err="1">
                <a:sym typeface="Wingdings" panose="05000000000000000000" pitchFamily="2" charset="2"/>
              </a:rPr>
              <a:t>IDENTControl_SF</a:t>
            </a:r>
            <a:r>
              <a:rPr lang="de-DE" sz="1400" b="0" dirty="0">
                <a:sym typeface="Wingdings" panose="05000000000000000000" pitchFamily="2" charset="2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IDENTControl_FB_Head2 </a:t>
            </a:r>
            <a:r>
              <a:rPr lang="de-DE" sz="1400" b="0" dirty="0">
                <a:sym typeface="Wingdings" panose="05000000000000000000" pitchFamily="2" charset="2"/>
              </a:rPr>
              <a:t> Funktionsbaustein für Kanal 2 (Typ </a:t>
            </a:r>
            <a:r>
              <a:rPr lang="de-DE" sz="1400" b="0" dirty="0" err="1">
                <a:sym typeface="Wingdings" panose="05000000000000000000" pitchFamily="2" charset="2"/>
              </a:rPr>
              <a:t>IDENTControl_SF</a:t>
            </a:r>
            <a:r>
              <a:rPr lang="de-DE" sz="1400" b="0" dirty="0">
                <a:sym typeface="Wingdings" panose="05000000000000000000" pitchFamily="2" charset="2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Head1Data </a:t>
            </a:r>
            <a:r>
              <a:rPr lang="de-DE" sz="1400" b="0" dirty="0">
                <a:sym typeface="Wingdings" panose="05000000000000000000" pitchFamily="2" charset="2"/>
              </a:rPr>
              <a:t> Datenbaustein für Kanal 1 (Typ </a:t>
            </a:r>
            <a:r>
              <a:rPr lang="de-DE" sz="1400" b="0" dirty="0" err="1">
                <a:sym typeface="Wingdings" panose="05000000000000000000" pitchFamily="2" charset="2"/>
              </a:rPr>
              <a:t>IDENTControl_UserData</a:t>
            </a:r>
            <a:r>
              <a:rPr lang="de-DE" sz="1400" b="0" dirty="0">
                <a:sym typeface="Wingdings" panose="05000000000000000000" pitchFamily="2" charset="2"/>
              </a:rPr>
              <a:t>)</a:t>
            </a:r>
            <a:endParaRPr lang="de-DE" sz="14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Head2Data </a:t>
            </a:r>
            <a:r>
              <a:rPr lang="de-DE" sz="1400" b="0" dirty="0">
                <a:sym typeface="Wingdings" panose="05000000000000000000" pitchFamily="2" charset="2"/>
              </a:rPr>
              <a:t> Datenbaustein für Kanal 2 (Typ </a:t>
            </a:r>
            <a:r>
              <a:rPr lang="de-DE" sz="1400" b="0" dirty="0" err="1">
                <a:sym typeface="Wingdings" panose="05000000000000000000" pitchFamily="2" charset="2"/>
              </a:rPr>
              <a:t>IDENTControl_UserData</a:t>
            </a:r>
            <a:r>
              <a:rPr lang="de-DE" sz="1400" b="0" dirty="0">
                <a:sym typeface="Wingdings" panose="05000000000000000000" pitchFamily="2" charset="2"/>
              </a:rPr>
              <a:t>)</a:t>
            </a:r>
            <a:endParaRPr lang="de-DE" sz="14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5EBBF0A-5AB7-4A66-90BE-07F1B1A21F3F}"/>
              </a:ext>
            </a:extLst>
          </p:cNvPr>
          <p:cNvSpPr/>
          <p:nvPr/>
        </p:nvSpPr>
        <p:spPr>
          <a:xfrm>
            <a:off x="3419872" y="3005678"/>
            <a:ext cx="3945342" cy="12154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371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Aufbau Datenbaustein </a:t>
            </a:r>
            <a:r>
              <a:rPr lang="de-DE" dirty="0" err="1"/>
              <a:t>IDENTControl_UserData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DUT </a:t>
            </a:r>
            <a:r>
              <a:rPr lang="de-DE" sz="1400" b="0" dirty="0" err="1"/>
              <a:t>IDENTControl_UserData</a:t>
            </a:r>
            <a:endParaRPr lang="de-DE" sz="14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ReadData </a:t>
            </a:r>
            <a:r>
              <a:rPr lang="de-DE" sz="1400" b="0" dirty="0">
                <a:sym typeface="Wingdings" panose="05000000000000000000" pitchFamily="2" charset="2"/>
              </a:rPr>
              <a:t> enthält die eingelesenen 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>
                <a:sym typeface="Wingdings" panose="05000000000000000000" pitchFamily="2" charset="2"/>
              </a:rPr>
              <a:t>WriteData  enthält die Schreibdaten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>
                <a:sym typeface="Wingdings" panose="05000000000000000000" pitchFamily="2" charset="2"/>
              </a:rPr>
              <a:t>SpecialCommand  Datenfeld für den freidefinierbaren Befehl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61DC1F4-4661-4BFF-868B-A8E6BE441D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393477"/>
            <a:ext cx="8893433" cy="3129308"/>
          </a:xfrm>
          <a:prstGeom prst="rect">
            <a:avLst/>
          </a:prstGeom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75EBBF0A-5AB7-4A66-90BE-07F1B1A21F3F}"/>
              </a:ext>
            </a:extLst>
          </p:cNvPr>
          <p:cNvSpPr/>
          <p:nvPr/>
        </p:nvSpPr>
        <p:spPr>
          <a:xfrm>
            <a:off x="3131840" y="3393476"/>
            <a:ext cx="5869096" cy="10436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1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Schematische Darstellung Bausteine:</a:t>
            </a:r>
          </a:p>
        </p:txBody>
      </p:sp>
      <p:sp>
        <p:nvSpPr>
          <p:cNvPr id="7" name="Rechteck 6"/>
          <p:cNvSpPr/>
          <p:nvPr/>
        </p:nvSpPr>
        <p:spPr>
          <a:xfrm>
            <a:off x="180000" y="1916832"/>
            <a:ext cx="2663808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dirty="0">
                <a:solidFill>
                  <a:schemeClr val="tx2"/>
                </a:solidFill>
              </a:rPr>
              <a:t>Funktionsbaustein</a:t>
            </a:r>
          </a:p>
          <a:p>
            <a:pPr algn="ctr"/>
            <a:r>
              <a:rPr lang="de-DE" dirty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de-DE" dirty="0" err="1">
                <a:solidFill>
                  <a:schemeClr val="tx2"/>
                </a:solidFill>
              </a:rPr>
              <a:t>IDENTControl_FB</a:t>
            </a:r>
            <a:r>
              <a:rPr lang="de-DE" dirty="0">
                <a:solidFill>
                  <a:schemeClr val="tx2"/>
                </a:solidFill>
              </a:rPr>
              <a:t>_</a:t>
            </a: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Head1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3779912" y="1916832"/>
            <a:ext cx="2663808" cy="194421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Datenbaustein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Head1Data</a:t>
            </a:r>
            <a:endParaRPr lang="en-US" dirty="0"/>
          </a:p>
        </p:txBody>
      </p:sp>
      <p:sp>
        <p:nvSpPr>
          <p:cNvPr id="11" name="Rechteck 10"/>
          <p:cNvSpPr/>
          <p:nvPr/>
        </p:nvSpPr>
        <p:spPr>
          <a:xfrm>
            <a:off x="3779912" y="4169625"/>
            <a:ext cx="2663808" cy="19415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Datenbaustein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Head2Data</a:t>
            </a:r>
            <a:endParaRPr lang="en-US" dirty="0"/>
          </a:p>
        </p:txBody>
      </p:sp>
      <p:sp>
        <p:nvSpPr>
          <p:cNvPr id="12" name="Rechteck 11"/>
          <p:cNvSpPr/>
          <p:nvPr/>
        </p:nvSpPr>
        <p:spPr>
          <a:xfrm>
            <a:off x="1178666" y="3149929"/>
            <a:ext cx="1655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UserData</a:t>
            </a:r>
          </a:p>
        </p:txBody>
      </p:sp>
      <p:sp>
        <p:nvSpPr>
          <p:cNvPr id="13" name="Pfeil nach rechts 12"/>
          <p:cNvSpPr/>
          <p:nvPr/>
        </p:nvSpPr>
        <p:spPr>
          <a:xfrm>
            <a:off x="2843808" y="3188883"/>
            <a:ext cx="93610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feil nach rechts 13"/>
          <p:cNvSpPr/>
          <p:nvPr/>
        </p:nvSpPr>
        <p:spPr>
          <a:xfrm>
            <a:off x="2843808" y="5439325"/>
            <a:ext cx="93610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feld 14"/>
          <p:cNvSpPr txBox="1"/>
          <p:nvPr/>
        </p:nvSpPr>
        <p:spPr>
          <a:xfrm>
            <a:off x="6588224" y="1813610"/>
            <a:ext cx="2520280" cy="28931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Anmerkung: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Funktionsbausteine IDENTControl_FB_Head1 und IDENTControl_FB_Head2 vom Typ </a:t>
            </a:r>
            <a:r>
              <a:rPr lang="de-DE" sz="1400" dirty="0" err="1">
                <a:sym typeface="Wingdings" panose="05000000000000000000" pitchFamily="2" charset="2"/>
              </a:rPr>
              <a:t>IDENTControl_SF</a:t>
            </a:r>
            <a:endParaRPr lang="de-DE" sz="1400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Datenbausteine Head1Data und Head2Data vom Typ </a:t>
            </a:r>
            <a:r>
              <a:rPr lang="de-DE" sz="1400" dirty="0" err="1">
                <a:sym typeface="Wingdings" panose="05000000000000000000" pitchFamily="2" charset="2"/>
              </a:rPr>
              <a:t>IDENTControl_UserData</a:t>
            </a:r>
            <a:endParaRPr lang="de-DE" sz="1400" dirty="0">
              <a:sym typeface="Wingdings" panose="05000000000000000000" pitchFamily="2" charset="2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C4DB2B68-DE03-463B-ADF5-CA0D40E48698}"/>
              </a:ext>
            </a:extLst>
          </p:cNvPr>
          <p:cNvSpPr/>
          <p:nvPr/>
        </p:nvSpPr>
        <p:spPr>
          <a:xfrm>
            <a:off x="185917" y="4167002"/>
            <a:ext cx="2663808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dirty="0">
                <a:solidFill>
                  <a:schemeClr val="tx2"/>
                </a:solidFill>
              </a:rPr>
              <a:t>Funktionsbaustein</a:t>
            </a:r>
          </a:p>
          <a:p>
            <a:pPr algn="ctr"/>
            <a:r>
              <a:rPr lang="de-DE" dirty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de-DE" dirty="0" err="1">
                <a:solidFill>
                  <a:schemeClr val="tx2"/>
                </a:solidFill>
              </a:rPr>
              <a:t>IDENTControl_FB</a:t>
            </a:r>
            <a:r>
              <a:rPr lang="de-DE" dirty="0">
                <a:solidFill>
                  <a:schemeClr val="tx2"/>
                </a:solidFill>
              </a:rPr>
              <a:t>_</a:t>
            </a: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Head2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B31C2897-A19D-4C2A-B825-07272F0370EF}"/>
              </a:ext>
            </a:extLst>
          </p:cNvPr>
          <p:cNvSpPr/>
          <p:nvPr/>
        </p:nvSpPr>
        <p:spPr>
          <a:xfrm>
            <a:off x="1185154" y="5411950"/>
            <a:ext cx="1655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UserData</a:t>
            </a:r>
          </a:p>
        </p:txBody>
      </p:sp>
      <p:sp>
        <p:nvSpPr>
          <p:cNvPr id="16" name="Interaktive Schaltfläche: Zur Startseite wechseln 1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78F48E6-25DB-4D1F-8FC9-1946B642441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75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2532" y="4149080"/>
            <a:ext cx="8784000" cy="540000"/>
          </a:xfrm>
        </p:spPr>
        <p:txBody>
          <a:bodyPr>
            <a:noAutofit/>
          </a:bodyPr>
          <a:lstStyle/>
          <a:p>
            <a:r>
              <a:rPr lang="de-DE" dirty="0"/>
              <a:t>Inbetriebnahme Funktionsbaustein </a:t>
            </a:r>
            <a:r>
              <a:rPr lang="de-DE" dirty="0" err="1"/>
              <a:t>IDENTControl</a:t>
            </a:r>
            <a:r>
              <a:rPr lang="de-DE"/>
              <a:t> IC-KP2-2HB21-2V1D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Karsten Reinhardt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7" name="Untertitel 6"/>
          <p:cNvSpPr>
            <a:spLocks noGrp="1"/>
          </p:cNvSpPr>
          <p:nvPr>
            <p:ph type="subTitle" idx="1"/>
          </p:nvPr>
        </p:nvSpPr>
        <p:spPr>
          <a:xfrm>
            <a:off x="112532" y="5222217"/>
            <a:ext cx="8784000" cy="1015095"/>
          </a:xfrm>
        </p:spPr>
        <p:txBody>
          <a:bodyPr/>
          <a:lstStyle/>
          <a:p>
            <a:r>
              <a:rPr lang="de-DE" sz="2400" dirty="0"/>
              <a:t>Standard Funktionsbaustein </a:t>
            </a:r>
            <a:r>
              <a:rPr lang="de-DE" sz="2400" dirty="0" err="1"/>
              <a:t>ctrlX</a:t>
            </a:r>
            <a:r>
              <a:rPr lang="de-DE" sz="2400" dirty="0"/>
              <a:t> WORKS</a:t>
            </a:r>
          </a:p>
          <a:p>
            <a:r>
              <a:rPr lang="de-DE" sz="2400" dirty="0"/>
              <a:t>mit </a:t>
            </a:r>
            <a:r>
              <a:rPr lang="de-DE" sz="2400" dirty="0" err="1"/>
              <a:t>SingleFrame</a:t>
            </a:r>
            <a:r>
              <a:rPr lang="de-DE" sz="2400" dirty="0"/>
              <a:t> Protokoll</a:t>
            </a:r>
          </a:p>
          <a:p>
            <a:r>
              <a:rPr lang="de-DE" sz="2400" dirty="0"/>
              <a:t>EtherCAT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20688"/>
            <a:ext cx="9144000" cy="350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0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995F4B08-2642-4FE9-969E-51230AA2F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673" y="1512000"/>
            <a:ext cx="2735770" cy="360486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6100672" cy="3789208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Initialisierung ist auszuführen nach Gerätehochlauf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Zuweisung des Datenträgertyps an den Eingang </a:t>
            </a:r>
            <a:r>
              <a:rPr lang="de-DE" sz="1400" b="0" dirty="0" err="1"/>
              <a:t>I_w_TagType</a:t>
            </a:r>
            <a:r>
              <a:rPr lang="de-DE" sz="1400" b="0" dirty="0"/>
              <a:t> (z.B. IQC21 </a:t>
            </a:r>
            <a:r>
              <a:rPr lang="de-DE" sz="1400" b="0" dirty="0">
                <a:sym typeface="Wingdings" panose="05000000000000000000" pitchFamily="2" charset="2"/>
              </a:rPr>
              <a:t> </a:t>
            </a:r>
            <a:r>
              <a:rPr lang="de-DE" sz="1400" b="0" dirty="0"/>
              <a:t>16#3231 oder Werkseinstellung </a:t>
            </a:r>
            <a:r>
              <a:rPr lang="de-DE" sz="1400" b="0" dirty="0">
                <a:sym typeface="Wingdings" panose="05000000000000000000" pitchFamily="2" charset="2"/>
              </a:rPr>
              <a:t> 16#3939</a:t>
            </a:r>
            <a:r>
              <a:rPr lang="de-DE" sz="1400" b="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IO_b_SetRestart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Initialisierung erfolgreich beendet wenn Signalwechsel bei IO_b_InitFinish auf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Vor der Ausführung einer erneuten Initialisierung ist IO_b_SetRestart auf False zurückzusetzen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Es werden alle Variablen des FBs zurückgesetzt; Datenbausteine werden mit 16#00 überschrieben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Alle aktiven Enhanced Befehle werden abgebrochen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Option zur Fehlerquittierung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6436152" y="3556762"/>
            <a:ext cx="1592232" cy="1602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8D63BAC-C433-4F4A-B669-3BDB75CE8636}"/>
              </a:ext>
            </a:extLst>
          </p:cNvPr>
          <p:cNvSpPr/>
          <p:nvPr/>
        </p:nvSpPr>
        <p:spPr>
          <a:xfrm>
            <a:off x="6436152" y="4573572"/>
            <a:ext cx="193288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8F9AFF9-95D2-4CE6-A9EA-B2AEC93EB5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60"/>
          <a:stretch/>
        </p:blipFill>
        <p:spPr>
          <a:xfrm>
            <a:off x="4788024" y="5111862"/>
            <a:ext cx="4228418" cy="148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90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318721"/>
              </p:ext>
            </p:extLst>
          </p:nvPr>
        </p:nvGraphicFramePr>
        <p:xfrm>
          <a:off x="179888" y="1916832"/>
          <a:ext cx="8784112" cy="453650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79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RFID-Kopf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baseline="0" dirty="0">
                          <a:latin typeface="+mn-lt"/>
                        </a:rPr>
                        <a:t>Befehle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IPC02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EM4102 (Unique)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16#3032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IPH-…-V1 (125kHz)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IPC03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EM4450 (Titan)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16#3033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>
                          <a:latin typeface="+mn-lt"/>
                        </a:rPr>
                        <a:t>IPH-…-V1 (125kHz)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4319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IPC11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Q5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16#3131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IPH-…-V1 (125kHz)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</a:t>
                      </a:r>
                      <a:r>
                        <a:rPr lang="de-DE" sz="1000" baseline="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4319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Alle ISO15693 Datenträger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16#3230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 </a:t>
                      </a:r>
                      <a:r>
                        <a:rPr lang="de-DE" sz="1000" dirty="0" err="1">
                          <a:latin typeface="+mn-lt"/>
                        </a:rPr>
                        <a:t>ICode</a:t>
                      </a:r>
                      <a:r>
                        <a:rPr lang="de-DE" sz="1000" dirty="0">
                          <a:latin typeface="+mn-lt"/>
                        </a:rPr>
                        <a:t> SLI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16#3231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Texas</a:t>
                      </a:r>
                      <a:r>
                        <a:rPr lang="de-DE" sz="1000" baseline="0" dirty="0">
                          <a:latin typeface="+mn-lt"/>
                        </a:rPr>
                        <a:t> Instruments Tag-</a:t>
                      </a:r>
                      <a:r>
                        <a:rPr lang="de-DE" sz="1000" baseline="0" dirty="0" err="1">
                          <a:latin typeface="+mn-lt"/>
                        </a:rPr>
                        <a:t>It</a:t>
                      </a:r>
                      <a:r>
                        <a:rPr lang="de-DE" sz="1000" baseline="0" dirty="0">
                          <a:latin typeface="+mn-lt"/>
                        </a:rPr>
                        <a:t> HF-I Plus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16#3232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BDAB39A-EB5A-4C5A-9B5D-3C0EF3DE76F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42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366362"/>
              </p:ext>
            </p:extLst>
          </p:nvPr>
        </p:nvGraphicFramePr>
        <p:xfrm>
          <a:off x="179888" y="1916831"/>
          <a:ext cx="8784112" cy="453650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3651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RFID-Kopf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Befehle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Infineon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my</a:t>
                      </a:r>
                      <a:r>
                        <a:rPr lang="de-DE" sz="1000" baseline="0" dirty="0">
                          <a:latin typeface="+mn-lt"/>
                        </a:rPr>
                        <a:t>-D SRF55V10P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16#3234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4788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Fujitsu</a:t>
                      </a:r>
                      <a:r>
                        <a:rPr lang="de-DE" sz="1000" baseline="0" dirty="0">
                          <a:latin typeface="+mn-lt"/>
                        </a:rPr>
                        <a:t> MB89R118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16#3333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4788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Icode</a:t>
                      </a:r>
                      <a:r>
                        <a:rPr lang="de-DE" sz="1000" baseline="0" dirty="0">
                          <a:latin typeface="+mn-lt"/>
                        </a:rPr>
                        <a:t> SLI-S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16#3335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4788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Fujitsu</a:t>
                      </a:r>
                      <a:r>
                        <a:rPr lang="de-DE" sz="1000" baseline="0" dirty="0">
                          <a:latin typeface="+mn-lt"/>
                        </a:rPr>
                        <a:t> MB89R112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16#3337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35AEC68E-93AF-4655-ACB9-BF82A4304CF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06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729657"/>
              </p:ext>
            </p:extLst>
          </p:nvPr>
        </p:nvGraphicFramePr>
        <p:xfrm>
          <a:off x="179888" y="1916830"/>
          <a:ext cx="8784112" cy="453650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5697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RFID-Kopf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Befehle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</a:t>
                      </a:r>
                      <a:r>
                        <a:rPr lang="de-DE" sz="1000" baseline="0" dirty="0">
                          <a:latin typeface="+mn-lt"/>
                        </a:rPr>
                        <a:t> U Code G2XM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IUH-F19x-V1-FRx (ISO18000-63)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Alien Higgs-3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IUH-F19x-V1-FRx (ISO18000-63)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2E5D14D-E2AA-4494-9CF9-A7ACE1860AC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88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60550"/>
              </p:ext>
            </p:extLst>
          </p:nvPr>
        </p:nvGraphicFramePr>
        <p:xfrm>
          <a:off x="179888" y="1916830"/>
          <a:ext cx="8784112" cy="453650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5697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RFID-Kopf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Befehle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IUC77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Impinj</a:t>
                      </a:r>
                      <a:r>
                        <a:rPr lang="de-DE" sz="1000" baseline="0" dirty="0">
                          <a:latin typeface="+mn-lt"/>
                        </a:rPr>
                        <a:t> Monza 4QT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>
                          <a:latin typeface="+mn-lt"/>
                        </a:rPr>
                        <a:t>IUH-F19x-V1-FRx (ISO18000-63)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 U Code 7xm-2k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IUH-F19x-V1-FRx (ISO18000-63)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8821EB6-2E02-4119-A64C-4DB3A5C5351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32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557163"/>
              </p:ext>
            </p:extLst>
          </p:nvPr>
        </p:nvGraphicFramePr>
        <p:xfrm>
          <a:off x="179888" y="1916830"/>
          <a:ext cx="8784112" cy="453650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5697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RFID-Kopf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Befehle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IUC87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Alien Higgs-3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>
                          <a:latin typeface="+mn-lt"/>
                        </a:rPr>
                        <a:t>IUH-F19x-V1-FRx (ISO18000-63)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IUC88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 U Code 9xm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IUH-F19x-V1-FRx (ISO18000-63)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2D669D8D-C8F1-4CDB-8BB0-9F5748977F6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77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5314284" y="1840594"/>
            <a:ext cx="3649716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Initialisierungsroutine: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Start über Flanke positiv auf IO_b_SetRestart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Rücksetzen Eingang IO_b_SetRestart nach mindesten einen Zyklus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Initialisierung beendet, wenn IO_b_InitFinish = True (Flanke positiv)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err="1"/>
              <a:t>O_B_ReplyCounter</a:t>
            </a:r>
            <a:r>
              <a:rPr lang="de-DE" sz="1400" dirty="0"/>
              <a:t> wurde erhöht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16#04 (Parameterfehler), so wurde der Datenträgertyp falsch parametriert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16#06 (kein Kopf), so ist an diesem Kanal kein RFID-Kopf angeschlossen</a:t>
            </a:r>
          </a:p>
        </p:txBody>
      </p:sp>
      <p:sp>
        <p:nvSpPr>
          <p:cNvPr id="14" name="Interaktive Schaltfläche: Zur Startseite wechseln 1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672C2A5-6DBA-45E0-B926-C8E235AD833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7A110FBC-814B-4E68-B029-F5AAF270A5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66" y="1840594"/>
            <a:ext cx="4576550" cy="4658092"/>
          </a:xfrm>
          <a:prstGeom prst="rect">
            <a:avLst/>
          </a:prstGeom>
        </p:spPr>
      </p:pic>
      <p:sp>
        <p:nvSpPr>
          <p:cNvPr id="12" name="Rechteck 11"/>
          <p:cNvSpPr/>
          <p:nvPr/>
        </p:nvSpPr>
        <p:spPr>
          <a:xfrm>
            <a:off x="139466" y="4437112"/>
            <a:ext cx="461708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139466" y="5733256"/>
            <a:ext cx="4617084" cy="4238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270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179752" y="4518217"/>
            <a:ext cx="4320000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Ausgangsdatenfeld:</a:t>
            </a:r>
          </a:p>
          <a:p>
            <a:r>
              <a:rPr lang="de-DE" sz="1400" dirty="0"/>
              <a:t>OUTDATA[0] </a:t>
            </a:r>
            <a:r>
              <a:rPr lang="de-DE" sz="14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400" dirty="0"/>
              <a:t>OUTDATA[1]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400" dirty="0"/>
              <a:t>OUTDATA[2] </a:t>
            </a:r>
            <a:r>
              <a:rPr lang="de-DE" sz="1400" dirty="0">
                <a:sym typeface="Wingdings" panose="05000000000000000000" pitchFamily="2" charset="2"/>
              </a:rPr>
              <a:t> Befehlscode; 16#04 = Change Tag Befehl</a:t>
            </a:r>
          </a:p>
          <a:p>
            <a:r>
              <a:rPr lang="de-DE" sz="1400" dirty="0"/>
              <a:t>OUTDATA[3]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400" dirty="0"/>
              <a:t>OUTDATA[4]..[5] </a:t>
            </a:r>
            <a:r>
              <a:rPr lang="de-DE" sz="1400" dirty="0">
                <a:sym typeface="Wingdings" panose="05000000000000000000" pitchFamily="2" charset="2"/>
              </a:rPr>
              <a:t> TagType;, 16#3939 = Default Einstellung</a:t>
            </a:r>
          </a:p>
          <a:p>
            <a:r>
              <a:rPr lang="de-DE" sz="1400" dirty="0"/>
              <a:t>OUTDATA[6]….[x]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739986" y="4517609"/>
            <a:ext cx="4320000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Eingangsdatenfeld:</a:t>
            </a:r>
          </a:p>
          <a:p>
            <a:r>
              <a:rPr lang="de-DE" sz="1400" dirty="0"/>
              <a:t>INDATA[0] </a:t>
            </a:r>
            <a:r>
              <a:rPr lang="de-DE" sz="14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400" dirty="0"/>
              <a:t>INDATA[1]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400" dirty="0"/>
              <a:t>INDATA[2] </a:t>
            </a:r>
            <a:r>
              <a:rPr lang="de-DE" sz="1400" dirty="0">
                <a:sym typeface="Wingdings" panose="05000000000000000000" pitchFamily="2" charset="2"/>
              </a:rPr>
              <a:t> Befehlscode; 16#04 = Change Tag Befehl</a:t>
            </a:r>
          </a:p>
          <a:p>
            <a:r>
              <a:rPr lang="de-DE" sz="1400" dirty="0"/>
              <a:t>INDATA[3]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400" dirty="0"/>
              <a:t>INDATA[4] </a:t>
            </a:r>
            <a:r>
              <a:rPr lang="de-DE" sz="14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400" dirty="0"/>
              <a:t>INDATA[5] </a:t>
            </a:r>
            <a:r>
              <a:rPr lang="de-DE" sz="14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400" dirty="0"/>
              <a:t>INDATA[6]…[x]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  <a:endParaRPr lang="de-DE" sz="1400" dirty="0"/>
          </a:p>
        </p:txBody>
      </p:sp>
      <p:sp>
        <p:nvSpPr>
          <p:cNvPr id="13" name="Interaktive Schaltfläche: Zur Startseite wechseln 1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C6B77BB-FE54-4C2A-978A-BE1FD5CBF88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BF92D91-48BD-4130-A54C-A6CE0E68EB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52" y="1879179"/>
            <a:ext cx="3312128" cy="2580100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533EB880-16F9-458A-9605-68371D98D1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533" y="1879178"/>
            <a:ext cx="3367453" cy="258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5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9DA8BA1E-0735-4092-89C6-5FDF5985E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2" y="1879178"/>
            <a:ext cx="6792243" cy="467285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20583650-2E48-4451-A5B7-148D489B9758}"/>
              </a:ext>
            </a:extLst>
          </p:cNvPr>
          <p:cNvSpPr/>
          <p:nvPr/>
        </p:nvSpPr>
        <p:spPr>
          <a:xfrm>
            <a:off x="71719" y="1879179"/>
            <a:ext cx="899882" cy="5417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0BDC7F7D-7AB0-4B6E-B4AB-1C4114D0EA0B}"/>
              </a:ext>
            </a:extLst>
          </p:cNvPr>
          <p:cNvSpPr/>
          <p:nvPr/>
        </p:nvSpPr>
        <p:spPr>
          <a:xfrm>
            <a:off x="1079883" y="1881965"/>
            <a:ext cx="1763925" cy="5389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6EB63E39-E546-49A1-8714-183F7ED8105B}"/>
              </a:ext>
            </a:extLst>
          </p:cNvPr>
          <p:cNvCxnSpPr>
            <a:cxnSpLocks/>
          </p:cNvCxnSpPr>
          <p:nvPr/>
        </p:nvCxnSpPr>
        <p:spPr>
          <a:xfrm flipH="1" flipV="1">
            <a:off x="1331640" y="2132856"/>
            <a:ext cx="648072" cy="43204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28232F8-423A-4EBE-96E2-8722E6DF66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6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1BD77CF-3A42-45AA-A759-778857BB25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111670" y="4795416"/>
            <a:ext cx="3864073" cy="176879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A1DA483-D7CB-47FF-BCB7-A8E1EA346E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0"/>
          <a:stretch/>
        </p:blipFill>
        <p:spPr>
          <a:xfrm>
            <a:off x="111671" y="2984659"/>
            <a:ext cx="3864074" cy="174486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Einmaliger Leseversuch auf den Fixcode (UID)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True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Befehl endet nach einem Leseversuch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4114451" y="2928978"/>
            <a:ext cx="4917875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erfolgreich, Fixcode eingelesen;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True (Zugriff auf UID)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Lesevorgang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114452" y="4795416"/>
            <a:ext cx="4917875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nicht erfolgreich, Datenträger nicht erkannt und </a:t>
            </a:r>
            <a:r>
              <a:rPr lang="de-DE" sz="900" dirty="0" err="1">
                <a:solidFill>
                  <a:schemeClr val="tx2"/>
                </a:solidFill>
              </a:rPr>
              <a:t>Fixcode</a:t>
            </a:r>
            <a:r>
              <a:rPr lang="de-DE" sz="900" dirty="0">
                <a:solidFill>
                  <a:schemeClr val="tx2"/>
                </a:solidFill>
              </a:rPr>
              <a:t> nicht eingelesen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>
            <a:cxnSpLocks/>
          </p:cNvCxnSpPr>
          <p:nvPr/>
        </p:nvCxnSpPr>
        <p:spPr>
          <a:xfrm flipH="1">
            <a:off x="1619672" y="2928978"/>
            <a:ext cx="811006" cy="8092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2898000" y="374899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898000" y="586262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1619672" y="498182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0B86AC26-5358-43E0-9C38-4ABA903CA12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7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Diese Dokumentation ist mit folgender Spezifikation gültig: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bg2"/>
                </a:solidFill>
              </a:rPr>
              <a:t>BoschRexroth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ctrlX</a:t>
            </a:r>
            <a:r>
              <a:rPr lang="de-DE" dirty="0">
                <a:solidFill>
                  <a:schemeClr val="bg2"/>
                </a:solidFill>
              </a:rPr>
              <a:t> SPS und </a:t>
            </a:r>
            <a:r>
              <a:rPr lang="de-DE" dirty="0" err="1">
                <a:solidFill>
                  <a:schemeClr val="bg2"/>
                </a:solidFill>
              </a:rPr>
              <a:t>ctrlX</a:t>
            </a:r>
            <a:r>
              <a:rPr lang="de-DE" dirty="0">
                <a:solidFill>
                  <a:schemeClr val="bg2"/>
                </a:solidFill>
              </a:rPr>
              <a:t> WORKS Programmierumgebung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Single Frame Protokoll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Gültig für die Systeme IP (125kHz) und IQ (13,56MHz)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Gültig für das System IU (868MHz) bei Konfiguration Protokollmodus QV „</a:t>
            </a:r>
            <a:r>
              <a:rPr lang="de-DE" dirty="0" err="1">
                <a:solidFill>
                  <a:schemeClr val="bg2"/>
                </a:solidFill>
              </a:rPr>
              <a:t>SingleFrame</a:t>
            </a:r>
            <a:r>
              <a:rPr lang="de-DE" dirty="0">
                <a:solidFill>
                  <a:schemeClr val="bg2"/>
                </a:solidFill>
              </a:rPr>
              <a:t>“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bg2"/>
                </a:solidFill>
              </a:rPr>
              <a:t>IDENTControl</a:t>
            </a:r>
            <a:r>
              <a:rPr lang="de-DE" dirty="0">
                <a:solidFill>
                  <a:schemeClr val="bg2"/>
                </a:solidFill>
              </a:rPr>
              <a:t> IC-KP2-2HB21-2V1D (EtherCAT)</a:t>
            </a:r>
          </a:p>
        </p:txBody>
      </p:sp>
    </p:spTree>
    <p:extLst>
      <p:ext uri="{BB962C8B-B14F-4D97-AF65-F5344CB8AC3E}">
        <p14:creationId xmlns:p14="http://schemas.microsoft.com/office/powerpoint/2010/main" val="214102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4DA52DB-1343-48E4-B076-472FC3813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50627"/>
            <a:ext cx="3326558" cy="341546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</a:t>
            </a:r>
            <a:r>
              <a:rPr lang="de-DE" sz="1200" dirty="0" err="1"/>
              <a:t>Fixcode</a:t>
            </a:r>
            <a:r>
              <a:rPr lang="de-DE" sz="1200" dirty="0"/>
              <a:t> eingelesen: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0289417-3670-4438-8AF3-4E0DDA0484F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C7B0D7A0-613A-48FD-B516-6ACB596078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227" y="1850627"/>
            <a:ext cx="3341053" cy="341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19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DB01F8A-DBAE-4849-ABBF-C06329B0C3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54276"/>
            <a:ext cx="4464496" cy="36804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</a:t>
            </a:r>
            <a:r>
              <a:rPr lang="de-DE" sz="1200" dirty="0" err="1"/>
              <a:t>Fixcode</a:t>
            </a:r>
            <a:r>
              <a:rPr lang="de-DE" sz="1200" dirty="0"/>
              <a:t> eingelesen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 err="1"/>
              <a:t>ReadData</a:t>
            </a:r>
            <a:r>
              <a:rPr lang="de-DE" sz="1200" dirty="0"/>
              <a:t>[0] …[7]	</a:t>
            </a:r>
            <a:r>
              <a:rPr lang="de-DE" sz="1200" dirty="0">
                <a:sym typeface="Wingdings" panose="05000000000000000000" pitchFamily="2" charset="2"/>
              </a:rPr>
              <a:t>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 (8 Byte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; ISO15693)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ReadData[8]…[x]	 16#00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Die Länge des </a:t>
            </a:r>
            <a:r>
              <a:rPr lang="de-DE" sz="1200" dirty="0" err="1">
                <a:sym typeface="Wingdings" panose="05000000000000000000" pitchFamily="2" charset="2"/>
              </a:rPr>
              <a:t>Fixcodes</a:t>
            </a:r>
            <a:r>
              <a:rPr lang="de-DE" sz="1200" dirty="0">
                <a:sym typeface="Wingdings" panose="05000000000000000000" pitchFamily="2" charset="2"/>
              </a:rPr>
              <a:t> ist abhängig vom Datenträger. Alle ISO15693 (13,56MHz) Datenträger haben einen Fixcode mit der Länge von 8 Byte. IPC02 hat einen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 mit der Länge von 5 Byte. IPC03 hat einen Fixcode mit der Länge von 4 Byte. UHF Datenträger haben eine TID mit der Länge von 12 Byte</a:t>
            </a:r>
          </a:p>
        </p:txBody>
      </p:sp>
      <p:sp>
        <p:nvSpPr>
          <p:cNvPr id="13" name="Rechteck 12"/>
          <p:cNvSpPr/>
          <p:nvPr/>
        </p:nvSpPr>
        <p:spPr>
          <a:xfrm>
            <a:off x="3707904" y="2852937"/>
            <a:ext cx="864096" cy="24482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3AF24CB-9F94-49F3-97EF-E01C38911F2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2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56603A95-AC33-45A2-97C2-1F4B32003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56" y="1878249"/>
            <a:ext cx="3379912" cy="441333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Fixcode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16#01 = Single Read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INDATA[8]…[15] </a:t>
            </a:r>
            <a:r>
              <a:rPr lang="de-DE" sz="1200" dirty="0">
                <a:sym typeface="Wingdings" panose="05000000000000000000" pitchFamily="2" charset="2"/>
              </a:rPr>
              <a:t> Fixcode (UID; ISO15693 Datenträger)</a:t>
            </a:r>
          </a:p>
          <a:p>
            <a:r>
              <a:rPr lang="de-DE" sz="1200" dirty="0"/>
              <a:t>INDATA[16]…[x]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37444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7EA6B10-5CEB-40E5-B359-80AC8A79137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6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B9A4AFC-07FA-446B-959C-11D3EB244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9" y="1879247"/>
            <a:ext cx="3392309" cy="25898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16#01 = Single Read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201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D006D3D-68A9-435E-8463-854DACA9B3A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53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F613D84-358A-4133-AE1C-17ADE3419E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46" y="1878250"/>
            <a:ext cx="3378022" cy="260695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Read Fixcode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16#01 = Single Read Fixcode</a:t>
            </a:r>
          </a:p>
          <a:p>
            <a:r>
              <a:rPr lang="de-DE" sz="1200" dirty="0"/>
              <a:t>OUTDATA[3]…[x]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363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CD4CDA-7365-4342-A1BF-9901D10BBD4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4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63C4AD7D-17BE-4FE8-B64E-549C17C25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4579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467544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104385" y="2551798"/>
            <a:ext cx="827655" cy="11549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491880" y="1892292"/>
            <a:ext cx="2376265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C0AB13-8D7E-4752-9609-3617F473A32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0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34C74EA-A402-4993-B6A8-F2932C7C4B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6786589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0BF3646-7D1A-4B8B-98CF-AC5A18B1035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A510BE33-ECAC-476D-AD35-066C42ED477C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AEE07559-75AF-43D6-9B4D-2C93B3534145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FFCFDA6E-2D42-42AA-AAE5-7012D70DCCF1}"/>
              </a:ext>
            </a:extLst>
          </p:cNvPr>
          <p:cNvCxnSpPr>
            <a:cxnSpLocks/>
          </p:cNvCxnSpPr>
          <p:nvPr/>
        </p:nvCxnSpPr>
        <p:spPr>
          <a:xfrm flipH="1">
            <a:off x="467544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>
            <a:extLst>
              <a:ext uri="{FF2B5EF4-FFF2-40B4-BE49-F238E27FC236}">
                <a16:creationId xmlns:a16="http://schemas.microsoft.com/office/drawing/2014/main" id="{E8596F30-4196-40CD-9414-01350EC694B2}"/>
              </a:ext>
            </a:extLst>
          </p:cNvPr>
          <p:cNvSpPr/>
          <p:nvPr/>
        </p:nvSpPr>
        <p:spPr>
          <a:xfrm>
            <a:off x="4104385" y="2551798"/>
            <a:ext cx="827655" cy="11549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19403017-C653-414B-AE31-BC50B06EB6DE}"/>
              </a:ext>
            </a:extLst>
          </p:cNvPr>
          <p:cNvSpPr/>
          <p:nvPr/>
        </p:nvSpPr>
        <p:spPr>
          <a:xfrm>
            <a:off x="3491880" y="1892292"/>
            <a:ext cx="2376265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697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093808D-58D1-44F7-9917-CB460514EA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6546" y="4927771"/>
            <a:ext cx="3549350" cy="162472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8108718-5C06-4B5D-8E37-FBC1501295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6545" y="3214252"/>
            <a:ext cx="3549350" cy="16247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Einmaliger Leseversuch auf den Nutzdatenbereich (</a:t>
            </a:r>
            <a:r>
              <a:rPr lang="de-DE" sz="1400" b="0" dirty="0" err="1"/>
              <a:t>UserMemory</a:t>
            </a:r>
            <a:r>
              <a:rPr lang="de-DE" sz="1400" b="0" dirty="0"/>
              <a:t>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(variabel)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2 (variabel)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Befehl endet nach einem Leseversuch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3759780" y="3213151"/>
            <a:ext cx="52955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erfolgreich, Daten eingelesen;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(Zugriff auf User Memory)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Lesevorgang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759780" y="4928780"/>
            <a:ext cx="52955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nicht erfolgreich, Datenträger nicht erkannt und Daten nicht eingelesen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501180" y="3284984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56713" y="388124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/>
          <p:cNvCxnSpPr/>
          <p:nvPr/>
        </p:nvCxnSpPr>
        <p:spPr>
          <a:xfrm flipH="1">
            <a:off x="1501180" y="503443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2653228" y="583912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CC90E6AB-0BCE-4D69-BCA1-53B184836B3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eingelesen: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098549C5-06EC-4ABF-8D4F-395C8FD9E7F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F6C57F5-2F8B-4450-9251-BBA5B60AA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09" y="1847598"/>
            <a:ext cx="3346569" cy="34135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9C39D6AE-105F-48B4-AA83-00C9A62846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405" y="1847597"/>
            <a:ext cx="3353876" cy="341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31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EFD637F1-F7E6-4D7A-89D9-FDC97D4ED6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59340"/>
            <a:ext cx="4464496" cy="371241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6776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eingelesen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/>
              <a:t>ReadData[0] …[7]	</a:t>
            </a:r>
            <a:r>
              <a:rPr lang="de-DE" sz="1200" dirty="0">
                <a:sym typeface="Wingdings" panose="05000000000000000000" pitchFamily="2" charset="2"/>
              </a:rPr>
              <a:t> eingelesene Daten (2 Blöcke à 4 Byte)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ReadData[8]…[x]	 16#00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Über den Eingang 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 wird die Anzahl der einzulesenden Blöcke mit einer Blockgröße von je 4 Byte festgelegt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Hinweis:</a:t>
            </a:r>
          </a:p>
          <a:p>
            <a:r>
              <a:rPr lang="de-DE" sz="1200" dirty="0">
                <a:sym typeface="Wingdings" panose="05000000000000000000" pitchFamily="2" charset="2"/>
              </a:rPr>
              <a:t>Bei der Verwendung des IQC33 muss die 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 immer ein Vielfaches von 2 sein. Dieser Datenträger hat eine Blockgröße von 8 Byte.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707904" y="2852936"/>
            <a:ext cx="864096" cy="24482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14C70E1-FBFB-4A52-9CC5-00337D0B211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92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Inhalt Download: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Versionshistorie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Dokumentation (DEU, ENG)</a:t>
            </a:r>
          </a:p>
        </p:txBody>
      </p:sp>
    </p:spTree>
    <p:extLst>
      <p:ext uri="{BB962C8B-B14F-4D97-AF65-F5344CB8AC3E}">
        <p14:creationId xmlns:p14="http://schemas.microsoft.com/office/powerpoint/2010/main" val="337198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6821E90-0CA2-4465-8BAA-A90F35063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7" y="1878249"/>
            <a:ext cx="3405651" cy="445542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Anwenderdaten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16#10 = Single Read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Anzahl übertragener Datenblöcke à 4 Byte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INDATA[8]…[15] </a:t>
            </a:r>
            <a:r>
              <a:rPr lang="de-DE" sz="1200" dirty="0">
                <a:sym typeface="Wingdings" panose="05000000000000000000" pitchFamily="2" charset="2"/>
              </a:rPr>
              <a:t> eingelesene Anwenderdaten</a:t>
            </a:r>
          </a:p>
          <a:p>
            <a:r>
              <a:rPr lang="de-DE" sz="1200" dirty="0"/>
              <a:t>INDATA[16]…[x]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37444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1E4F51D-6787-4F8A-8D6F-7B9F0FEF4E4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80AB821-85D5-4A1F-A6C2-88B529BA0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6" y="1878249"/>
            <a:ext cx="3412852" cy="260551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16#10 = Single Read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348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BCAD65-C7DC-402B-9559-206509D497E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76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C1F3DA4-FF5A-4A9A-87FC-115621B268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59890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Read Words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16#10 = Single Read Words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Startadresse (</a:t>
            </a:r>
            <a:r>
              <a:rPr lang="de-DE" sz="1200" dirty="0" err="1">
                <a:sym typeface="Wingdings" panose="05000000000000000000" pitchFamily="2" charset="2"/>
              </a:rPr>
              <a:t>I_w_StartAddress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Datenblöcke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282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D9F5C9-DCB9-4398-AAA6-89D7B4B0F6D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EB3E12BE-5776-4A65-A753-CB9A765265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88655"/>
            <a:ext cx="6804248" cy="466832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044DFC-971B-480B-A55A-5A55109BF39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F0745054-F75C-436C-81BA-9CC632A3FC51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9B3907DF-65F9-43A7-9D79-5CBC2C99551C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86820AD5-C936-4A07-9CA1-120371D1DF0B}"/>
              </a:ext>
            </a:extLst>
          </p:cNvPr>
          <p:cNvCxnSpPr>
            <a:cxnSpLocks/>
          </p:cNvCxnSpPr>
          <p:nvPr/>
        </p:nvCxnSpPr>
        <p:spPr>
          <a:xfrm flipH="1">
            <a:off x="467544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BAC7AB30-5719-4AA8-9AFD-0778BDCD4322}"/>
              </a:ext>
            </a:extLst>
          </p:cNvPr>
          <p:cNvSpPr/>
          <p:nvPr/>
        </p:nvSpPr>
        <p:spPr>
          <a:xfrm>
            <a:off x="4104385" y="2492898"/>
            <a:ext cx="899663" cy="1213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A4F2066D-1FBD-4281-BC02-9D45ACF7847D}"/>
              </a:ext>
            </a:extLst>
          </p:cNvPr>
          <p:cNvSpPr/>
          <p:nvPr/>
        </p:nvSpPr>
        <p:spPr>
          <a:xfrm>
            <a:off x="4139953" y="1892292"/>
            <a:ext cx="172819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F3ECA2F0-0A71-4B97-B023-A577915B3AE1}"/>
              </a:ext>
            </a:extLst>
          </p:cNvPr>
          <p:cNvSpPr/>
          <p:nvPr/>
        </p:nvSpPr>
        <p:spPr>
          <a:xfrm>
            <a:off x="1138911" y="2477635"/>
            <a:ext cx="1054608" cy="591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80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D9D2E12-1DAF-4B59-A150-1541EC2628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805181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044DFC-971B-480B-A55A-5A55109BF39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F0745054-F75C-436C-81BA-9CC632A3FC51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9B3907DF-65F9-43A7-9D79-5CBC2C99551C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86820AD5-C936-4A07-9CA1-120371D1DF0B}"/>
              </a:ext>
            </a:extLst>
          </p:cNvPr>
          <p:cNvCxnSpPr>
            <a:cxnSpLocks/>
          </p:cNvCxnSpPr>
          <p:nvPr/>
        </p:nvCxnSpPr>
        <p:spPr>
          <a:xfrm flipH="1">
            <a:off x="467544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BAC7AB30-5719-4AA8-9AFD-0778BDCD4322}"/>
              </a:ext>
            </a:extLst>
          </p:cNvPr>
          <p:cNvSpPr/>
          <p:nvPr/>
        </p:nvSpPr>
        <p:spPr>
          <a:xfrm>
            <a:off x="4104385" y="2492898"/>
            <a:ext cx="899663" cy="1213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A4F2066D-1FBD-4281-BC02-9D45ACF7847D}"/>
              </a:ext>
            </a:extLst>
          </p:cNvPr>
          <p:cNvSpPr/>
          <p:nvPr/>
        </p:nvSpPr>
        <p:spPr>
          <a:xfrm>
            <a:off x="4139953" y="1892292"/>
            <a:ext cx="172819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F3ECA2F0-0A71-4B97-B023-A577915B3AE1}"/>
              </a:ext>
            </a:extLst>
          </p:cNvPr>
          <p:cNvSpPr/>
          <p:nvPr/>
        </p:nvSpPr>
        <p:spPr>
          <a:xfrm>
            <a:off x="1138911" y="2477635"/>
            <a:ext cx="1054608" cy="591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775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63BFFE48-4610-475A-9242-713E36B9DF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9674" y="4942837"/>
            <a:ext cx="3534203" cy="161779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DDA78F1-0DA2-4801-959C-75C3940F4B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9674" y="3240647"/>
            <a:ext cx="3534203" cy="16177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Einmaliger Schreibversuch auf den Nutzdatenbereich (</a:t>
            </a:r>
            <a:r>
              <a:rPr lang="de-DE" sz="1400" b="0" dirty="0" err="1"/>
              <a:t>UserMemory</a:t>
            </a:r>
            <a:r>
              <a:rPr lang="de-DE" sz="1400" b="0" dirty="0"/>
              <a:t>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(variabel)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2 (variabel)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Schreibdaten in WriteData festlegen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I_b_StartWrite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744306" y="3237121"/>
            <a:ext cx="530142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Schreiben erfolgreich, Daten geschrieben;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(Zugriff auf User Memory)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(Start Schreibvorgang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744306" y="4942837"/>
            <a:ext cx="530142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Schreiben nicht erfolgreich, Datenträger nicht erkannt und Daten nicht geschrieben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486735" y="331887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35617" y="3965970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486735" y="5052826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635617" y="584540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37DF428A-CB02-4D58-A23D-B548AFFF03C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52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66E15AAA-1D76-4508-8B25-62EC351EA4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5528"/>
            <a:ext cx="4894756" cy="438598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55401" y="1845528"/>
            <a:ext cx="3808599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Schreibdaten: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	bis [x] </a:t>
            </a:r>
            <a:r>
              <a:rPr lang="de-DE" sz="1400" dirty="0">
                <a:sym typeface="Wingdings" panose="05000000000000000000" pitchFamily="2" charset="2"/>
              </a:rPr>
              <a:t> Schreibdaten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Anzahl der Schreibdaten abhängig von Parameter </a:t>
            </a:r>
            <a:r>
              <a:rPr lang="de-DE" sz="1400" dirty="0" err="1">
                <a:sym typeface="Wingdings" panose="05000000000000000000" pitchFamily="2" charset="2"/>
              </a:rPr>
              <a:t>I_i_NumberWords</a:t>
            </a:r>
            <a:r>
              <a:rPr lang="de-DE" sz="1400" dirty="0">
                <a:sym typeface="Wingdings" panose="05000000000000000000" pitchFamily="2" charset="2"/>
              </a:rPr>
              <a:t> und der Telegrammlänge</a:t>
            </a:r>
          </a:p>
        </p:txBody>
      </p:sp>
      <p:sp>
        <p:nvSpPr>
          <p:cNvPr id="9" name="Rechteck 8"/>
          <p:cNvSpPr/>
          <p:nvPr/>
        </p:nvSpPr>
        <p:spPr>
          <a:xfrm>
            <a:off x="4067944" y="3212977"/>
            <a:ext cx="934316" cy="27363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9AF6697-F1B1-4046-AF88-DFD73A726C8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26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geschrieben: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E564BFC-E2C1-4DFA-9008-3F6CEFD0A3D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2BE6BF3-9F21-48AE-99A4-43E9161631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6"/>
            <a:ext cx="3390306" cy="344281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FEB7BBE-C6DB-47DB-9181-E24226821C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618" y="1847597"/>
            <a:ext cx="3360661" cy="344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4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9A490F73-BAC6-41EF-BC6F-9634D1319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58959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Anwenderdaten geschrieben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16#40 = Single Write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189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33E290-B4A3-42CB-8454-D4CC2CF5FB9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47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BAC278B-0BC8-4ACE-BFDB-BF082C8A7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1773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16#40 = Single Write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47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F7F6410-9BC0-4213-A187-D6719CCF643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4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5013344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Inhalt: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" action="ppaction://hlinksldjump" tooltip="ESI Datei importieren"/>
              </a:rPr>
              <a:t>ESI Datei importieren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3" action="ppaction://hlinksldjump" tooltip="Gerät hinzufügen - ctrlX I/O Engineering"/>
              </a:rPr>
              <a:t>Gerät hinzufügen - </a:t>
            </a:r>
            <a:r>
              <a:rPr lang="de-DE" sz="900" b="0" dirty="0" err="1">
                <a:solidFill>
                  <a:srgbClr val="00B050"/>
                </a:solidFill>
                <a:hlinkClick r:id="rId3" action="ppaction://hlinksldjump" tooltip="Gerät hinzufügen - ctrlX I/O Engineering"/>
              </a:rPr>
              <a:t>ctrlX</a:t>
            </a:r>
            <a:r>
              <a:rPr lang="de-DE" sz="900" b="0" dirty="0">
                <a:solidFill>
                  <a:srgbClr val="00B050"/>
                </a:solidFill>
                <a:hlinkClick r:id="rId3" action="ppaction://hlinksldjump" tooltip="Gerät hinzufügen - ctrlX I/O Engineering"/>
              </a:rPr>
              <a:t> I/O Engineering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 err="1">
                <a:solidFill>
                  <a:srgbClr val="00B050"/>
                </a:solidFill>
                <a:hlinkClick r:id="rId4" action="ppaction://hlinksldjump" tooltip="CoE Daten Online - ctrlX I/O Engineering"/>
              </a:rPr>
              <a:t>CoE</a:t>
            </a:r>
            <a:r>
              <a:rPr lang="de-DE" sz="900" b="0" dirty="0">
                <a:solidFill>
                  <a:srgbClr val="00B050"/>
                </a:solidFill>
                <a:hlinkClick r:id="rId4" action="ppaction://hlinksldjump" tooltip="CoE Daten Online - ctrlX I/O Engineering"/>
              </a:rPr>
              <a:t> Daten Online - </a:t>
            </a:r>
            <a:r>
              <a:rPr lang="de-DE" sz="900" b="0" dirty="0" err="1">
                <a:solidFill>
                  <a:srgbClr val="00B050"/>
                </a:solidFill>
                <a:hlinkClick r:id="rId4" action="ppaction://hlinksldjump" tooltip="CoE Daten Online - ctrlX I/O Engineering"/>
              </a:rPr>
              <a:t>ctrlX</a:t>
            </a:r>
            <a:r>
              <a:rPr lang="de-DE" sz="900" b="0" dirty="0">
                <a:solidFill>
                  <a:srgbClr val="00B050"/>
                </a:solidFill>
                <a:hlinkClick r:id="rId4" action="ppaction://hlinksldjump" tooltip="CoE Daten Online - ctrlX I/O Engineering"/>
              </a:rPr>
              <a:t> I/O Engineering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5" action="ppaction://hlinksldjump" tooltip="Gerät hinzufügen - ctrlX PLC Engineering"/>
              </a:rPr>
              <a:t>Gerät hinzufügen - </a:t>
            </a:r>
            <a:r>
              <a:rPr lang="de-DE" sz="900" b="0" dirty="0" err="1">
                <a:solidFill>
                  <a:srgbClr val="00B050"/>
                </a:solidFill>
                <a:hlinkClick r:id="rId5" action="ppaction://hlinksldjump" tooltip="Gerät hinzufügen - ctrlX PLC Engineering"/>
              </a:rPr>
              <a:t>ctrlX</a:t>
            </a:r>
            <a:r>
              <a:rPr lang="de-DE" sz="900" b="0" dirty="0">
                <a:solidFill>
                  <a:srgbClr val="00B050"/>
                </a:solidFill>
                <a:hlinkClick r:id="rId5" action="ppaction://hlinksldjump" tooltip="Gerät hinzufügen - ctrlX PLC Engineering"/>
              </a:rPr>
              <a:t> PLC Engineering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6" action="ppaction://hlinksldjump" tooltip="Prozessdatenfelder verknüpfen – ctrlX PLC Engineering"/>
              </a:rPr>
              <a:t>Prozessdatenfelder verknüpfen – </a:t>
            </a:r>
            <a:r>
              <a:rPr lang="de-DE" sz="900" b="0" dirty="0" err="1">
                <a:solidFill>
                  <a:srgbClr val="00B050"/>
                </a:solidFill>
                <a:hlinkClick r:id="rId6" action="ppaction://hlinksldjump" tooltip="Prozessdatenfelder verknüpfen – ctrlX PLC Engineering"/>
              </a:rPr>
              <a:t>ctrlX</a:t>
            </a:r>
            <a:r>
              <a:rPr lang="de-DE" sz="900" b="0" dirty="0">
                <a:solidFill>
                  <a:srgbClr val="00B050"/>
                </a:solidFill>
                <a:hlinkClick r:id="rId6" action="ppaction://hlinksldjump" tooltip="Prozessdatenfelder verknüpfen – ctrlX PLC Engineering"/>
              </a:rPr>
              <a:t> PLC Engineering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7" action="ppaction://hlinksldjump" tooltip="Konfiguration Prozessdatenfelder"/>
              </a:rPr>
              <a:t>Konfiguration Prozessdatenfelder</a:t>
            </a:r>
            <a:endParaRPr lang="de-DE" sz="900" b="0" dirty="0">
              <a:solidFill>
                <a:srgbClr val="00B050"/>
              </a:solidFill>
              <a:hlinkClick r:id="rId8" action="ppaction://hlinksldjump"/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9" action="ppaction://hlinksldjump" tooltip="Ein- und Ausgänge Funktionsbaustein"/>
              </a:rPr>
              <a:t>Ein- und Ausgänge Funktionsbaustein</a:t>
            </a:r>
            <a:endParaRPr lang="de-DE" sz="900" b="0" dirty="0">
              <a:solidFill>
                <a:srgbClr val="00B050"/>
              </a:solidFill>
              <a:hlinkClick r:id="rId8" action="ppaction://hlinksldjump"/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0" action="ppaction://hlinksldjump" tooltip="Deklaration Funktions- und Datenbaustein"/>
              </a:rPr>
              <a:t>Deklaration Funktions- und Datenbaustein</a:t>
            </a:r>
            <a:endParaRPr lang="de-DE" sz="900" b="0" dirty="0">
              <a:solidFill>
                <a:srgbClr val="00B050"/>
              </a:solidFill>
              <a:hlinkClick r:id="rId8" action="ppaction://hlinksldjump"/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1" action="ppaction://hlinksldjump" tooltip="Aufbau Datenbaustein"/>
              </a:rPr>
              <a:t>Aufbau Datenbaustein</a:t>
            </a:r>
            <a:endParaRPr lang="de-DE" sz="900" b="0" dirty="0">
              <a:solidFill>
                <a:srgbClr val="00B050"/>
              </a:solidFill>
              <a:hlinkClick r:id="rId8" action="ppaction://hlinksldjump"/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8" action="ppaction://hlinksldjump"/>
              </a:rPr>
              <a:t>Schematische Darstellung Bausteine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2" action="ppaction://hlinksldjump" tooltip="Beispiel 1: Initialisierung"/>
              </a:rPr>
              <a:t>Beispiel 1: Initialisierung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3" action="ppaction://hlinksldjump" tooltip="Beispiel 2: Single Read Fixcode (UID)"/>
              </a:rPr>
              <a:t>Beispiel 2: Single Read Fixcode (UID)</a:t>
            </a:r>
            <a:r>
              <a:rPr lang="de-DE" sz="900" b="0" dirty="0">
                <a:solidFill>
                  <a:srgbClr val="00B050"/>
                </a:solidFill>
              </a:rPr>
              <a:t> 			einmaliger Lesezugriff auf den Fixcode (UID)</a:t>
            </a:r>
          </a:p>
          <a:p>
            <a:pPr marL="0" indent="0">
              <a:buNone/>
            </a:pPr>
            <a:r>
              <a:rPr lang="en-US" sz="900" b="0" dirty="0" err="1">
                <a:solidFill>
                  <a:srgbClr val="00B050"/>
                </a:solidFill>
                <a:hlinkClick r:id="rId14" action="ppaction://hlinksldjump" tooltip="Beispiel 3: Single Read Words"/>
              </a:rPr>
              <a:t>Beispiel</a:t>
            </a:r>
            <a:r>
              <a:rPr lang="en-US" sz="900" b="0" dirty="0">
                <a:solidFill>
                  <a:srgbClr val="00B050"/>
                </a:solidFill>
                <a:hlinkClick r:id="rId14" action="ppaction://hlinksldjump" tooltip="Beispiel 3: Single Read Words"/>
              </a:rPr>
              <a:t> 3: Single Read Words</a:t>
            </a:r>
            <a:r>
              <a:rPr lang="en-US" sz="900" b="0" dirty="0">
                <a:solidFill>
                  <a:srgbClr val="00B050"/>
                </a:solidFill>
              </a:rPr>
              <a:t>				</a:t>
            </a:r>
            <a:r>
              <a:rPr lang="de-DE" sz="900" b="0" dirty="0">
                <a:solidFill>
                  <a:srgbClr val="00B050"/>
                </a:solidFill>
              </a:rPr>
              <a:t>einmaliger Lesezugriff auf den User Memory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5" action="ppaction://hlinksldjump" tooltip="Beispiel 4: Single Write Words"/>
              </a:rPr>
              <a:t>Beispiel 4: Single Write Words</a:t>
            </a:r>
            <a:r>
              <a:rPr lang="de-DE" sz="900" b="0" dirty="0">
                <a:solidFill>
                  <a:srgbClr val="00B050"/>
                </a:solidFill>
              </a:rPr>
              <a:t>				einmaliger Schreibzugriff auf den User Memory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6" action="ppaction://hlinksldjump" tooltip="Beispiel 5: Enhanced Read Fixcode (UID)"/>
              </a:rPr>
              <a:t>Beispiel 5: Enhanced Read Fixcode (UID)</a:t>
            </a:r>
            <a:r>
              <a:rPr lang="de-DE" sz="900" b="0" dirty="0">
                <a:solidFill>
                  <a:srgbClr val="00B050"/>
                </a:solidFill>
              </a:rPr>
              <a:t>			permanenter Lesezugriff auf den Fixcode (UID)</a:t>
            </a:r>
          </a:p>
          <a:p>
            <a:pPr marL="0" indent="0">
              <a:buNone/>
            </a:pPr>
            <a:r>
              <a:rPr lang="en-US" sz="900" b="0" dirty="0" err="1">
                <a:solidFill>
                  <a:srgbClr val="00B050"/>
                </a:solidFill>
                <a:hlinkClick r:id="rId17" action="ppaction://hlinksldjump" tooltip="Beispiel 6: Enhanced Read Words"/>
              </a:rPr>
              <a:t>Beispiel</a:t>
            </a:r>
            <a:r>
              <a:rPr lang="en-US" sz="900" b="0" dirty="0">
                <a:solidFill>
                  <a:srgbClr val="00B050"/>
                </a:solidFill>
                <a:hlinkClick r:id="rId17" action="ppaction://hlinksldjump" tooltip="Beispiel 6: Enhanced Read Words"/>
              </a:rPr>
              <a:t> 6: Enhanced Read Words</a:t>
            </a:r>
            <a:r>
              <a:rPr lang="en-US" sz="900" b="0" dirty="0">
                <a:solidFill>
                  <a:srgbClr val="00B050"/>
                </a:solidFill>
              </a:rPr>
              <a:t>			</a:t>
            </a:r>
            <a:r>
              <a:rPr lang="de-DE" sz="900" b="0" dirty="0">
                <a:solidFill>
                  <a:srgbClr val="00B050"/>
                </a:solidFill>
              </a:rPr>
              <a:t>permanenter Lesezugriff auf den User Memory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8" action="ppaction://hlinksldjump" tooltip="Beispiel 7: Enhanced Write Words"/>
              </a:rPr>
              <a:t>Beispiel 7: Enhanced Write Words</a:t>
            </a:r>
            <a:r>
              <a:rPr lang="de-DE" sz="900" b="0" dirty="0">
                <a:solidFill>
                  <a:srgbClr val="00B050"/>
                </a:solidFill>
              </a:rPr>
              <a:t>			permanenter Schreibzugriff auf den User Memory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9" action="ppaction://hlinksldjump" tooltip="Beispiel 8: Quit"/>
              </a:rPr>
              <a:t>Beispiel 8: Quit</a:t>
            </a:r>
            <a:r>
              <a:rPr lang="de-DE" sz="900" b="0" dirty="0">
                <a:solidFill>
                  <a:srgbClr val="00B050"/>
                </a:solidFill>
              </a:rPr>
              <a:t>					Abbruch eines Enhanced Befehls</a:t>
            </a:r>
          </a:p>
          <a:p>
            <a:pPr marL="0" indent="0">
              <a:buNone/>
            </a:pPr>
            <a:r>
              <a:rPr lang="en-US" sz="900" b="0" dirty="0" err="1">
                <a:solidFill>
                  <a:srgbClr val="00B050"/>
                </a:solidFill>
                <a:hlinkClick r:id="rId20" action="ppaction://hlinksldjump" tooltip="Beispiel 9: Single Read Special Fixcode (EPC)"/>
              </a:rPr>
              <a:t>Beispiel</a:t>
            </a:r>
            <a:r>
              <a:rPr lang="en-US" sz="900" b="0" dirty="0">
                <a:solidFill>
                  <a:srgbClr val="00B050"/>
                </a:solidFill>
                <a:hlinkClick r:id="rId20" action="ppaction://hlinksldjump" tooltip="Beispiel 9: Single Read Special Fixcode (EPC)"/>
              </a:rPr>
              <a:t> 9: Single Read UII (EPC)</a:t>
            </a:r>
            <a:r>
              <a:rPr lang="en-US" sz="900" b="0" dirty="0">
                <a:solidFill>
                  <a:srgbClr val="00B050"/>
                </a:solidFill>
              </a:rPr>
              <a:t>			</a:t>
            </a:r>
            <a:r>
              <a:rPr lang="de-DE" sz="900" b="0" dirty="0">
                <a:solidFill>
                  <a:srgbClr val="00B050"/>
                </a:solidFill>
              </a:rPr>
              <a:t>einmaliger Lesezugriff auf den UII/EPC 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1" action="ppaction://hlinksldjump" tooltip="Beispiel 10: Enhanced Read Special Fixcode (EPC)"/>
              </a:rPr>
              <a:t>Beispiel 10: Enhanced Read UII (EPC)</a:t>
            </a:r>
            <a:r>
              <a:rPr lang="de-DE" sz="900" b="0" dirty="0">
                <a:solidFill>
                  <a:srgbClr val="00B050"/>
                </a:solidFill>
              </a:rPr>
              <a:t>			permanenter Lesezugriff auf den UII/EPC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2" action="ppaction://hlinksldjump" tooltip="Beispiel 11: Single Program Special Fixcode (EPC)"/>
              </a:rPr>
              <a:t>Beispiel 11: Single </a:t>
            </a:r>
            <a:r>
              <a:rPr lang="de-DE" sz="900" b="0" dirty="0" err="1">
                <a:solidFill>
                  <a:srgbClr val="00B050"/>
                </a:solidFill>
                <a:hlinkClick r:id="rId22" action="ppaction://hlinksldjump" tooltip="Beispiel 11: Single Program Special Fixcode (EPC)"/>
              </a:rPr>
              <a:t>Program</a:t>
            </a:r>
            <a:r>
              <a:rPr lang="de-DE" sz="900" b="0" dirty="0">
                <a:solidFill>
                  <a:srgbClr val="00B050"/>
                </a:solidFill>
                <a:hlinkClick r:id="rId22" action="ppaction://hlinksldjump" tooltip="Beispiel 11: Single Program Special Fixcode (EPC)"/>
              </a:rPr>
              <a:t> Special Fixcode (EPC)</a:t>
            </a:r>
            <a:r>
              <a:rPr lang="de-DE" sz="900" b="0" dirty="0">
                <a:solidFill>
                  <a:srgbClr val="00B050"/>
                </a:solidFill>
              </a:rPr>
              <a:t>		einmaliger Schreibzugriff auf den UII/EPC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3" action="ppaction://hlinksldjump" tooltip="Beispiel 12: Single Write Fixcode (IPC11)"/>
              </a:rPr>
              <a:t>Beispiel 12: Single Write Fixcode (IPC11)</a:t>
            </a:r>
            <a:r>
              <a:rPr lang="de-DE" sz="900" b="0" dirty="0">
                <a:solidFill>
                  <a:srgbClr val="00B050"/>
                </a:solidFill>
              </a:rPr>
              <a:t>			einmaliger Schreibzugriff auf den Fixcode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4" action="ppaction://hlinksldjump" tooltip="Beispiel 13: Enhanced Write Fixcode (IPC11)"/>
              </a:rPr>
              <a:t>Beispiel 13: Enhanced Write Fixcode (IPC11)</a:t>
            </a:r>
            <a:r>
              <a:rPr lang="de-DE" sz="900" b="0" dirty="0">
                <a:solidFill>
                  <a:srgbClr val="00B050"/>
                </a:solidFill>
              </a:rPr>
              <a:t>			permanenter Schreibzugriff auf den Fixcode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5" action="ppaction://hlinksldjump" tooltip="Beispiel 14: Special Command  Auslesen Sendeleistung"/>
              </a:rPr>
              <a:t>Beispiel 14: Special Command  Auslesen Sendeleistung</a:t>
            </a:r>
            <a:r>
              <a:rPr lang="de-DE" sz="900" b="0" dirty="0">
                <a:solidFill>
                  <a:srgbClr val="00B050"/>
                </a:solidFill>
              </a:rPr>
              <a:t>		Ausführung freidefinierbarer Befehl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6" action="ppaction://hlinksldjump" tooltip="Beispiel 15: Special Command  Einstellen Sendeleistung"/>
              </a:rPr>
              <a:t>Beispiel 15: Special Command  Einstellen Sendeleistung</a:t>
            </a:r>
            <a:r>
              <a:rPr lang="de-DE" sz="900" b="0" dirty="0">
                <a:solidFill>
                  <a:srgbClr val="00B050"/>
                </a:solidFill>
              </a:rPr>
              <a:t>		Ausführung freidefinierbarer Befehl</a:t>
            </a:r>
          </a:p>
          <a:p>
            <a:pPr marL="0" indent="0">
              <a:buNone/>
            </a:pPr>
            <a:endParaRPr lang="de-DE" sz="1200" b="0" dirty="0"/>
          </a:p>
        </p:txBody>
      </p:sp>
    </p:spTree>
    <p:extLst>
      <p:ext uri="{BB962C8B-B14F-4D97-AF65-F5344CB8AC3E}">
        <p14:creationId xmlns:p14="http://schemas.microsoft.com/office/powerpoint/2010/main" val="314398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5865F11-31FD-4346-922C-3B4314D07B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8170" cy="442127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Write Words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16#40 = Single Write Words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Startadresse (</a:t>
            </a:r>
            <a:r>
              <a:rPr lang="de-DE" sz="1200" dirty="0" err="1">
                <a:sym typeface="Wingdings" panose="05000000000000000000" pitchFamily="2" charset="2"/>
              </a:rPr>
              <a:t>I_w_StartAddress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Blöcke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OUTDATA[8]…[15] </a:t>
            </a:r>
            <a:r>
              <a:rPr lang="de-DE" sz="1200" dirty="0">
                <a:sym typeface="Wingdings" panose="05000000000000000000" pitchFamily="2" charset="2"/>
              </a:rPr>
              <a:t> Schreibdaten</a:t>
            </a:r>
          </a:p>
          <a:p>
            <a:r>
              <a:rPr lang="de-DE" sz="1200" dirty="0"/>
              <a:t>OUTDATA[16]…[x]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65832" cy="37444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36E703F-3CD8-4EBA-A788-B86C30038B6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67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95E601DD-8A12-48A5-9A7E-1FB7C944B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98798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7FE280-2AFA-4A72-ABC2-520DDC2407A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1E56161C-AE38-4808-89AE-99A86148E4AF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20292C6B-C7AD-417D-8191-712D3CADC5C2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451D0A4C-E066-4C9E-A714-61133BE9C8C6}"/>
              </a:ext>
            </a:extLst>
          </p:cNvPr>
          <p:cNvSpPr/>
          <p:nvPr/>
        </p:nvSpPr>
        <p:spPr>
          <a:xfrm>
            <a:off x="5076056" y="2501208"/>
            <a:ext cx="899663" cy="1213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C3AFB603-A4DB-424D-8261-430623CDA89E}"/>
              </a:ext>
            </a:extLst>
          </p:cNvPr>
          <p:cNvSpPr/>
          <p:nvPr/>
        </p:nvSpPr>
        <p:spPr>
          <a:xfrm>
            <a:off x="4139953" y="1892292"/>
            <a:ext cx="172819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00A815C-AC4F-4402-8C45-61A29AE790E3}"/>
              </a:ext>
            </a:extLst>
          </p:cNvPr>
          <p:cNvSpPr/>
          <p:nvPr/>
        </p:nvSpPr>
        <p:spPr>
          <a:xfrm>
            <a:off x="1138911" y="2477635"/>
            <a:ext cx="1054608" cy="591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5F13434D-DD9E-42A1-9C5F-51D645EE03B6}"/>
              </a:ext>
            </a:extLst>
          </p:cNvPr>
          <p:cNvCxnSpPr>
            <a:cxnSpLocks/>
          </p:cNvCxnSpPr>
          <p:nvPr/>
        </p:nvCxnSpPr>
        <p:spPr>
          <a:xfrm flipH="1">
            <a:off x="467544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405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49100E6-0216-4615-A4A1-C4E82BBA15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6328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7FE280-2AFA-4A72-ABC2-520DDC2407A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1E56161C-AE38-4808-89AE-99A86148E4AF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20292C6B-C7AD-417D-8191-712D3CADC5C2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451D0A4C-E066-4C9E-A714-61133BE9C8C6}"/>
              </a:ext>
            </a:extLst>
          </p:cNvPr>
          <p:cNvSpPr/>
          <p:nvPr/>
        </p:nvSpPr>
        <p:spPr>
          <a:xfrm>
            <a:off x="5076056" y="2501208"/>
            <a:ext cx="899663" cy="1213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C3AFB603-A4DB-424D-8261-430623CDA89E}"/>
              </a:ext>
            </a:extLst>
          </p:cNvPr>
          <p:cNvSpPr/>
          <p:nvPr/>
        </p:nvSpPr>
        <p:spPr>
          <a:xfrm>
            <a:off x="4139953" y="1892292"/>
            <a:ext cx="172819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00A815C-AC4F-4402-8C45-61A29AE790E3}"/>
              </a:ext>
            </a:extLst>
          </p:cNvPr>
          <p:cNvSpPr/>
          <p:nvPr/>
        </p:nvSpPr>
        <p:spPr>
          <a:xfrm>
            <a:off x="1138911" y="2477635"/>
            <a:ext cx="1054608" cy="591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5F13434D-DD9E-42A1-9C5F-51D645EE03B6}"/>
              </a:ext>
            </a:extLst>
          </p:cNvPr>
          <p:cNvCxnSpPr>
            <a:cxnSpLocks/>
          </p:cNvCxnSpPr>
          <p:nvPr/>
        </p:nvCxnSpPr>
        <p:spPr>
          <a:xfrm flipH="1">
            <a:off x="467544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628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FD44FDC3-4FA5-405E-9D85-7FAE3524E9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8" r="35825"/>
          <a:stretch/>
        </p:blipFill>
        <p:spPr>
          <a:xfrm>
            <a:off x="107503" y="2996953"/>
            <a:ext cx="4848393" cy="187220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permanenter Lesevorgang auf den Fixcode (UID bzw. TID)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True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Ende Befehlsausführung über </a:t>
            </a:r>
            <a:r>
              <a:rPr lang="de-DE" sz="1400" b="0" dirty="0" err="1"/>
              <a:t>Quit</a:t>
            </a:r>
            <a:r>
              <a:rPr lang="de-DE" sz="1400" b="0" dirty="0"/>
              <a:t>-Befehl oder Initialisierung</a:t>
            </a:r>
          </a:p>
          <a:p>
            <a:pPr marL="0" indent="0">
              <a:buNone/>
            </a:pPr>
            <a:endParaRPr lang="de-DE" dirty="0"/>
          </a:p>
        </p:txBody>
      </p:sp>
      <p:cxnSp>
        <p:nvCxnSpPr>
          <p:cNvPr id="9" name="Gerade Verbindung mit Pfeil 8"/>
          <p:cNvCxnSpPr>
            <a:cxnSpLocks/>
            <a:stCxn id="15" idx="0"/>
          </p:cNvCxnSpPr>
          <p:nvPr/>
        </p:nvCxnSpPr>
        <p:spPr>
          <a:xfrm flipV="1">
            <a:off x="1295636" y="3789040"/>
            <a:ext cx="227684" cy="11443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  <a:stCxn id="17" idx="0"/>
          </p:cNvCxnSpPr>
          <p:nvPr/>
        </p:nvCxnSpPr>
        <p:spPr>
          <a:xfrm flipH="1" flipV="1">
            <a:off x="2195736" y="4350357"/>
            <a:ext cx="1572028" cy="5875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90F6900F-E895-4F22-90CE-AAA2078606F4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kein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2CD2360-6318-44A8-BC7B-11D0D034A9DD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aktiviert; Datenträger tritt in Erfassungszone; Fixcode eingelesen: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823CED8C-3960-463D-A27A-7852B2664F4A}"/>
              </a:ext>
            </a:extLst>
          </p:cNvPr>
          <p:cNvSpPr txBox="1"/>
          <p:nvPr/>
        </p:nvSpPr>
        <p:spPr>
          <a:xfrm>
            <a:off x="6660232" y="2492896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4301C6C-41C7-40C2-8240-674F4F33BC1B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Abbruch Lesevorgang über Quit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4D049EAA-AF04-4875-8DFD-6F72E9EA7982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DEB9A8C8-06A6-4C05-B574-A5612F6AD824}"/>
              </a:ext>
            </a:extLst>
          </p:cNvPr>
          <p:cNvCxnSpPr>
            <a:cxnSpLocks/>
            <a:stCxn id="20" idx="1"/>
          </p:cNvCxnSpPr>
          <p:nvPr/>
        </p:nvCxnSpPr>
        <p:spPr>
          <a:xfrm flipH="1">
            <a:off x="3441846" y="3290995"/>
            <a:ext cx="3218386" cy="4534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F58F906F-1B95-452E-81CF-842A99FEF866}"/>
              </a:ext>
            </a:extLst>
          </p:cNvPr>
          <p:cNvSpPr txBox="1"/>
          <p:nvPr/>
        </p:nvSpPr>
        <p:spPr>
          <a:xfrm>
            <a:off x="6660232" y="4139810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aktiv; Datenträger verlässt Erfassungszone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7B299EEC-B528-47C4-9FE7-E9E620C1B9FE}"/>
              </a:ext>
            </a:extLst>
          </p:cNvPr>
          <p:cNvCxnSpPr>
            <a:cxnSpLocks/>
            <a:stCxn id="38" idx="1"/>
          </p:cNvCxnSpPr>
          <p:nvPr/>
        </p:nvCxnSpPr>
        <p:spPr>
          <a:xfrm flipH="1">
            <a:off x="4115144" y="4660910"/>
            <a:ext cx="2545088" cy="10096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581C526D-ED12-433A-9514-BB0D1274DA51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4560084" y="3933057"/>
            <a:ext cx="1656440" cy="155430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D0D6CB6-D5E6-40CF-8D9F-56600130031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71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Fixcode eingelesen; Befehl aktiv: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erkannt; Befehl aktiv:</a:t>
            </a:r>
          </a:p>
          <a:p>
            <a:r>
              <a:rPr lang="de-DE" sz="1200" dirty="0"/>
              <a:t>O_b_Done		= False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9CCF7A7-F803-4495-9719-7FF1315997D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286BEB7-AF5A-42CC-B808-5083D7552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5316"/>
            <a:ext cx="3353766" cy="342084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C0F041A-7A9F-4568-9242-17B8274416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514" y="1845316"/>
            <a:ext cx="3353766" cy="342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47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468ABC8-EDD2-43DD-9DA8-A0B3CA1BFF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58" y="1853663"/>
            <a:ext cx="4430342" cy="368401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</a:t>
            </a:r>
            <a:r>
              <a:rPr lang="de-DE" sz="1200" dirty="0" err="1"/>
              <a:t>Fixcode</a:t>
            </a:r>
            <a:r>
              <a:rPr lang="de-DE" sz="1200" dirty="0"/>
              <a:t> eingelesen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 err="1"/>
              <a:t>ReadData</a:t>
            </a:r>
            <a:r>
              <a:rPr lang="de-DE" sz="1200" dirty="0"/>
              <a:t>[0] …[7]	</a:t>
            </a:r>
            <a:r>
              <a:rPr lang="de-DE" sz="1200" dirty="0">
                <a:sym typeface="Wingdings" panose="05000000000000000000" pitchFamily="2" charset="2"/>
              </a:rPr>
              <a:t>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 (8 Byte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; ISO15693)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ReadData[8]…[x]	 16#00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Die Länge des </a:t>
            </a:r>
            <a:r>
              <a:rPr lang="de-DE" sz="1200" dirty="0" err="1">
                <a:sym typeface="Wingdings" panose="05000000000000000000" pitchFamily="2" charset="2"/>
              </a:rPr>
              <a:t>Fixcodes</a:t>
            </a:r>
            <a:r>
              <a:rPr lang="de-DE" sz="1200" dirty="0">
                <a:sym typeface="Wingdings" panose="05000000000000000000" pitchFamily="2" charset="2"/>
              </a:rPr>
              <a:t> ist abhängig vom Datenträger. Alle ISO15693 (13,56MHz) Datenträger haben einen Fixcode mit der Länge von 8 Byte. IPC02 hat einen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 mit der Länge von 5 Byte. IPC03 hat einen Fixcode mit der Länge von 4 Byte. UHF Datenträger haben eine TID mit der Länge von 12 Byte</a:t>
            </a:r>
          </a:p>
        </p:txBody>
      </p:sp>
      <p:sp>
        <p:nvSpPr>
          <p:cNvPr id="13" name="Rechteck 12"/>
          <p:cNvSpPr/>
          <p:nvPr/>
        </p:nvSpPr>
        <p:spPr>
          <a:xfrm>
            <a:off x="3707904" y="2780929"/>
            <a:ext cx="864096" cy="24482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685A1A7-7108-47BE-BFE4-AB0208B6463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90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633574DD-D628-40B2-9F15-AF7EF5A72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443756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Fixcode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16#1D = Enhanced Read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INDATA[8]…[15] </a:t>
            </a:r>
            <a:r>
              <a:rPr lang="de-DE" sz="1200" dirty="0">
                <a:sym typeface="Wingdings" panose="05000000000000000000" pitchFamily="2" charset="2"/>
              </a:rPr>
              <a:t> Fixcode (UID; ISO15693 Datenträger)</a:t>
            </a:r>
          </a:p>
          <a:p>
            <a:r>
              <a:rPr lang="de-DE" sz="1200" dirty="0"/>
              <a:t>INDATA[16]…[x]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4023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036E244-A3B9-4B70-9656-82EE27EF8FF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64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9C6195F5-A687-4996-855C-2CD88DEEF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56204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 bzw. Datenträger hat Erfassungszone verlassen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16#1D = Enhanced Read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 bzw. Datenträger hat Erfassungszone verlassen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0914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6D2553E-C0B9-4941-B2BE-507EEB182D2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56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C9571A8-A660-462A-87A7-0BD814591C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66" y="1878249"/>
            <a:ext cx="3394902" cy="254015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Read Fixcode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16#1D = Enhanced Read Fixcode</a:t>
            </a:r>
          </a:p>
          <a:p>
            <a:r>
              <a:rPr lang="de-DE" sz="1200" dirty="0"/>
              <a:t>OUTDATA[3]…[x]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0695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A80CA65-8120-49EF-BA4F-83D5EAECE70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60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3A9A1B7-2DC8-4CE9-942A-9E162D06C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00" y="1892291"/>
            <a:ext cx="6759855" cy="464660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FE4331B-E1CF-45E7-8937-A018CBF0DD6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9FA24F44-0FAE-4CFE-9A05-A31F3D054ACF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2BC4EF3A-699F-4EFF-8B3B-B3AD276057CF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85112226-FFA5-4E11-9C02-D484FBE22319}"/>
              </a:ext>
            </a:extLst>
          </p:cNvPr>
          <p:cNvSpPr/>
          <p:nvPr/>
        </p:nvSpPr>
        <p:spPr>
          <a:xfrm>
            <a:off x="4067944" y="2501209"/>
            <a:ext cx="899663" cy="1213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FE20C7D4-7D8E-45A8-81EC-4ED2E44B0FF3}"/>
              </a:ext>
            </a:extLst>
          </p:cNvPr>
          <p:cNvSpPr/>
          <p:nvPr/>
        </p:nvSpPr>
        <p:spPr>
          <a:xfrm>
            <a:off x="3491880" y="1892292"/>
            <a:ext cx="2376265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50D9DDEA-9B6F-4E47-9A8E-B89D6411A4BA}"/>
              </a:ext>
            </a:extLst>
          </p:cNvPr>
          <p:cNvCxnSpPr>
            <a:cxnSpLocks/>
          </p:cNvCxnSpPr>
          <p:nvPr/>
        </p:nvCxnSpPr>
        <p:spPr>
          <a:xfrm flipH="1">
            <a:off x="515489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88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531007C3-905D-414E-B793-5D8ABE413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67" y="2195037"/>
            <a:ext cx="3850033" cy="137978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C13EDB33-62DC-402A-9AC5-445DEEE7A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13" y="3691610"/>
            <a:ext cx="3850033" cy="282335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898374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ESI Datei importieren – </a:t>
            </a:r>
            <a:r>
              <a:rPr lang="de-DE" dirty="0" err="1"/>
              <a:t>ctrlX</a:t>
            </a:r>
            <a:r>
              <a:rPr lang="de-DE" dirty="0"/>
              <a:t> I/O Engineering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Rechtsklick auf „</a:t>
            </a:r>
            <a:r>
              <a:rPr lang="de-DE" sz="1400" b="0" dirty="0" err="1"/>
              <a:t>ethercatmaster</a:t>
            </a:r>
            <a:r>
              <a:rPr lang="de-DE" sz="1400" b="0" dirty="0"/>
              <a:t>“ </a:t>
            </a:r>
            <a:r>
              <a:rPr lang="de-DE" sz="1400" b="0" dirty="0">
                <a:sym typeface="Wingdings" panose="05000000000000000000" pitchFamily="2" charset="2"/>
              </a:rPr>
              <a:t> Device Repository  ESI Datei auswählen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25EDDC3F-58F9-4880-A51D-D6557ED1C2AC}"/>
              </a:ext>
            </a:extLst>
          </p:cNvPr>
          <p:cNvCxnSpPr>
            <a:cxnSpLocks/>
          </p:cNvCxnSpPr>
          <p:nvPr/>
        </p:nvCxnSpPr>
        <p:spPr>
          <a:xfrm flipH="1" flipV="1">
            <a:off x="3239984" y="2632556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810F308F-824F-464F-BB7C-2DC007A14D2C}"/>
              </a:ext>
            </a:extLst>
          </p:cNvPr>
          <p:cNvCxnSpPr>
            <a:cxnSpLocks/>
          </p:cNvCxnSpPr>
          <p:nvPr/>
        </p:nvCxnSpPr>
        <p:spPr>
          <a:xfrm flipH="1" flipV="1">
            <a:off x="3719175" y="4581128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fik 15">
            <a:extLst>
              <a:ext uri="{FF2B5EF4-FFF2-40B4-BE49-F238E27FC236}">
                <a16:creationId xmlns:a16="http://schemas.microsoft.com/office/drawing/2014/main" id="{49E2FAC8-1370-40C1-A066-6F76BD28FD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1" y="2195036"/>
            <a:ext cx="4841881" cy="2127411"/>
          </a:xfrm>
          <a:prstGeom prst="rect">
            <a:avLst/>
          </a:prstGeom>
        </p:spPr>
      </p:pic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4B0E719A-9A89-4FF9-8FE5-71BB6A848F08}"/>
              </a:ext>
            </a:extLst>
          </p:cNvPr>
          <p:cNvCxnSpPr>
            <a:cxnSpLocks/>
          </p:cNvCxnSpPr>
          <p:nvPr/>
        </p:nvCxnSpPr>
        <p:spPr>
          <a:xfrm flipH="1" flipV="1">
            <a:off x="7236296" y="3214779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8DF292F6-D958-4CD2-B575-521AD8F69DA4}"/>
              </a:ext>
            </a:extLst>
          </p:cNvPr>
          <p:cNvCxnSpPr>
            <a:cxnSpLocks/>
          </p:cNvCxnSpPr>
          <p:nvPr/>
        </p:nvCxnSpPr>
        <p:spPr>
          <a:xfrm flipH="1">
            <a:off x="8268020" y="3772369"/>
            <a:ext cx="368712" cy="39424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021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96308C2-0E1F-4B57-9236-7383004F8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1" y="1886358"/>
            <a:ext cx="6806929" cy="466614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FE4331B-E1CF-45E7-8937-A018CBF0DD6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9FA24F44-0FAE-4CFE-9A05-A31F3D054ACF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2BC4EF3A-699F-4EFF-8B3B-B3AD276057CF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85112226-FFA5-4E11-9C02-D484FBE22319}"/>
              </a:ext>
            </a:extLst>
          </p:cNvPr>
          <p:cNvSpPr/>
          <p:nvPr/>
        </p:nvSpPr>
        <p:spPr>
          <a:xfrm>
            <a:off x="4067944" y="2501209"/>
            <a:ext cx="899663" cy="1213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FE20C7D4-7D8E-45A8-81EC-4ED2E44B0FF3}"/>
              </a:ext>
            </a:extLst>
          </p:cNvPr>
          <p:cNvSpPr/>
          <p:nvPr/>
        </p:nvSpPr>
        <p:spPr>
          <a:xfrm>
            <a:off x="3491880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50D9DDEA-9B6F-4E47-9A8E-B89D6411A4BA}"/>
              </a:ext>
            </a:extLst>
          </p:cNvPr>
          <p:cNvCxnSpPr>
            <a:cxnSpLocks/>
          </p:cNvCxnSpPr>
          <p:nvPr/>
        </p:nvCxnSpPr>
        <p:spPr>
          <a:xfrm flipH="1">
            <a:off x="515489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61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permanenter Lesevorgang auf den Nutzdatenbereich (User Memory)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(variabel)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2 (variabel)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I_b_StartRead; Ende über Quit-Befehl oder Initialisierung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58B7B06A-F2C0-4574-8F9C-001A5AC383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5825"/>
          <a:stretch/>
        </p:blipFill>
        <p:spPr>
          <a:xfrm>
            <a:off x="107504" y="2996952"/>
            <a:ext cx="4920798" cy="187200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E07B75BC-F9AD-434C-8AB2-B3CD4C23FCE7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kein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D8CE9AC-2109-4054-8B8B-F9AF74C3E031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aktiviert; Datenträger tritt in Erfassungszone; Daten eingelesen: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FF0191E-E653-4218-89AF-4A8E9C841059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80F5379-F78F-410E-AE8B-42CDFC2F7C6A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Abbruch Lesevorgang über Quit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1ABC08DE-972D-4553-862F-BABE9898E5EE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aktiv; Datenträger verlässt Erfassungszone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5ABE1034-E20B-42B0-9362-B04467FF3C99}"/>
              </a:ext>
            </a:extLst>
          </p:cNvPr>
          <p:cNvCxnSpPr>
            <a:cxnSpLocks/>
          </p:cNvCxnSpPr>
          <p:nvPr/>
        </p:nvCxnSpPr>
        <p:spPr>
          <a:xfrm flipV="1">
            <a:off x="1295636" y="3789040"/>
            <a:ext cx="227684" cy="11443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0FB0DCAE-98E6-4963-BE39-83EDA35D8CEE}"/>
              </a:ext>
            </a:extLst>
          </p:cNvPr>
          <p:cNvCxnSpPr>
            <a:cxnSpLocks/>
            <a:stCxn id="15" idx="0"/>
          </p:cNvCxnSpPr>
          <p:nvPr/>
        </p:nvCxnSpPr>
        <p:spPr>
          <a:xfrm flipH="1" flipV="1">
            <a:off x="2195736" y="4297780"/>
            <a:ext cx="1572028" cy="64012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CC39DF9C-295F-4089-A308-3FF6BDE48AB9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3491880" y="3499682"/>
            <a:ext cx="3168352" cy="21735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B2677AA7-F43D-492A-B549-94242DDCD66B}"/>
              </a:ext>
            </a:extLst>
          </p:cNvPr>
          <p:cNvCxnSpPr>
            <a:cxnSpLocks/>
            <a:stCxn id="18" idx="1"/>
          </p:cNvCxnSpPr>
          <p:nvPr/>
        </p:nvCxnSpPr>
        <p:spPr>
          <a:xfrm flipH="1" flipV="1">
            <a:off x="4067944" y="4725144"/>
            <a:ext cx="2592288" cy="1879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30FF14A5-09E2-4AD2-B0D4-B9F86116B346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19B8A6DA-BC60-45B9-AD1F-818E9D787414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4644008" y="3924977"/>
            <a:ext cx="157251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nteraktive Schaltfläche: Zur Startseite wechseln 2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5FE3A3-2F34-401F-B641-E62204BF6E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51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Daten eingelesen; Befehl aktiv: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erkannt; Befehl aktiv:</a:t>
            </a:r>
          </a:p>
          <a:p>
            <a:r>
              <a:rPr lang="de-DE" sz="1200" dirty="0"/>
              <a:t>O_b_Done		= False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8111E6A-5D00-4793-8AEE-933903162EA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4FB37A0-AB5C-48F6-9CDF-17AEDEE39D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78" y="1847596"/>
            <a:ext cx="3392802" cy="345285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9255151-4B51-4997-9FE3-83AF1C6170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2" y="1847596"/>
            <a:ext cx="3376158" cy="345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77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8AD4B6C-6B4F-41E7-9BDA-D0EB39D24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59340"/>
            <a:ext cx="4464496" cy="371241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6776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eingelesen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/>
              <a:t>ReadData[0] …[7]	</a:t>
            </a:r>
            <a:r>
              <a:rPr lang="de-DE" sz="1200" dirty="0">
                <a:sym typeface="Wingdings" panose="05000000000000000000" pitchFamily="2" charset="2"/>
              </a:rPr>
              <a:t> eingelesene Daten (2 Blöcke à 4 Byte)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ReadData[8]…[x]	 16#00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Über den Eingang 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 wird die Anzahl der einzulesenden Blöcke mit einer Blockgröße von je 4 Byte festgelegt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Hinweis:</a:t>
            </a:r>
          </a:p>
          <a:p>
            <a:r>
              <a:rPr lang="de-DE" sz="1200" dirty="0">
                <a:sym typeface="Wingdings" panose="05000000000000000000" pitchFamily="2" charset="2"/>
              </a:rPr>
              <a:t>Bei der Verwendung des IQC33 muss die 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 immer ein Vielfaches von 2 sein. Dieser Datenträger hat eine Blockgröße von 8 Byte.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707904" y="2767568"/>
            <a:ext cx="864096" cy="25336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A0D736-9E20-4D75-86A0-F79CEFD487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31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E3098F92-8EB6-453E-B2F1-218E355D7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41" y="1878249"/>
            <a:ext cx="3386227" cy="443001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Anwenderdaten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16#19 = Enhanced Read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Anzahl übertragener Datenblöcke à 4 Byte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INDATA[8]…[15] </a:t>
            </a:r>
            <a:r>
              <a:rPr lang="de-DE" sz="1200" dirty="0">
                <a:sym typeface="Wingdings" panose="05000000000000000000" pitchFamily="2" charset="2"/>
              </a:rPr>
              <a:t> eingelesene Anwenderdaten</a:t>
            </a:r>
          </a:p>
          <a:p>
            <a:r>
              <a:rPr lang="de-DE" sz="1200" dirty="0"/>
              <a:t>INDATA[16]…[x]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39604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491C69D-1429-4F8C-9D2C-E500D30CF37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3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6D6EC82-E751-4979-8437-61CC35F7D9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0" y="1878249"/>
            <a:ext cx="3391728" cy="258938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16#19 = Enhanced Read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187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B6353F7-706C-4314-BFBF-796E1AE4B44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9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2B6BB08-DF70-4C88-9C27-7E28E83930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9" y="1878249"/>
            <a:ext cx="3392309" cy="25898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Enhanced Read Words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16#19 = Enhanced Read Words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Startadresse (</a:t>
            </a:r>
            <a:r>
              <a:rPr lang="de-DE" sz="1200" dirty="0" err="1">
                <a:sym typeface="Wingdings" panose="05000000000000000000" pitchFamily="2" charset="2"/>
              </a:rPr>
              <a:t>I_w_StartAddress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Datenblöcke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191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2472801-C1B7-4867-A597-E8BD0ACE508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55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AA80DE6-0556-47FB-B703-8E598296C9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4272"/>
            <a:ext cx="6795910" cy="46582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30F331D-EFE1-4A33-B938-F12E1341E30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E6F2D689-3A5F-427D-8ABE-1B498FA9C10E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429F047C-2B6E-4B1A-AFC2-69463972F0EC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9FF2A6E-17C1-4F6B-AA58-0CCE56A2F0DF}"/>
              </a:ext>
            </a:extLst>
          </p:cNvPr>
          <p:cNvSpPr/>
          <p:nvPr/>
        </p:nvSpPr>
        <p:spPr>
          <a:xfrm>
            <a:off x="4067944" y="2501209"/>
            <a:ext cx="899663" cy="1213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976A34A3-E9DC-4BB5-9069-EF5B0C1BA273}"/>
              </a:ext>
            </a:extLst>
          </p:cNvPr>
          <p:cNvSpPr/>
          <p:nvPr/>
        </p:nvSpPr>
        <p:spPr>
          <a:xfrm>
            <a:off x="3491880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7B446113-9F8C-4FC9-9C0E-E3B2336BED2D}"/>
              </a:ext>
            </a:extLst>
          </p:cNvPr>
          <p:cNvCxnSpPr>
            <a:cxnSpLocks/>
          </p:cNvCxnSpPr>
          <p:nvPr/>
        </p:nvCxnSpPr>
        <p:spPr>
          <a:xfrm flipH="1">
            <a:off x="515489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>
            <a:extLst>
              <a:ext uri="{FF2B5EF4-FFF2-40B4-BE49-F238E27FC236}">
                <a16:creationId xmlns:a16="http://schemas.microsoft.com/office/drawing/2014/main" id="{A0FE0367-7A4F-44B3-8A1B-566EE83DB6F9}"/>
              </a:ext>
            </a:extLst>
          </p:cNvPr>
          <p:cNvSpPr/>
          <p:nvPr/>
        </p:nvSpPr>
        <p:spPr>
          <a:xfrm>
            <a:off x="1148593" y="2501209"/>
            <a:ext cx="980382" cy="5677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496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317942E-4E69-438A-A146-063C324E8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30" y="1891258"/>
            <a:ext cx="6765626" cy="463747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30F331D-EFE1-4A33-B938-F12E1341E30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E6F2D689-3A5F-427D-8ABE-1B498FA9C10E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429F047C-2B6E-4B1A-AFC2-69463972F0EC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976A34A3-E9DC-4BB5-9069-EF5B0C1BA273}"/>
              </a:ext>
            </a:extLst>
          </p:cNvPr>
          <p:cNvSpPr/>
          <p:nvPr/>
        </p:nvSpPr>
        <p:spPr>
          <a:xfrm>
            <a:off x="3491880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7B446113-9F8C-4FC9-9C0E-E3B2336BED2D}"/>
              </a:ext>
            </a:extLst>
          </p:cNvPr>
          <p:cNvCxnSpPr>
            <a:cxnSpLocks/>
          </p:cNvCxnSpPr>
          <p:nvPr/>
        </p:nvCxnSpPr>
        <p:spPr>
          <a:xfrm flipH="1">
            <a:off x="515489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>
            <a:extLst>
              <a:ext uri="{FF2B5EF4-FFF2-40B4-BE49-F238E27FC236}">
                <a16:creationId xmlns:a16="http://schemas.microsoft.com/office/drawing/2014/main" id="{A0FE0367-7A4F-44B3-8A1B-566EE83DB6F9}"/>
              </a:ext>
            </a:extLst>
          </p:cNvPr>
          <p:cNvSpPr/>
          <p:nvPr/>
        </p:nvSpPr>
        <p:spPr>
          <a:xfrm>
            <a:off x="1148593" y="2501209"/>
            <a:ext cx="980382" cy="5677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679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856984" cy="4860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Permanenter Schreibvorgang auf den Nutzdatenbereich (User Memory)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(variabel)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2 (variabel)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Schreibdaten WriteData; Start durch I_b_StartWrite; Ende über Quit-Befehl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EAB1AC1-2B2A-4EDF-AFA7-1682DC7295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6613"/>
          <a:stretch/>
        </p:blipFill>
        <p:spPr>
          <a:xfrm>
            <a:off x="107016" y="3006000"/>
            <a:ext cx="4860415" cy="1872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659D4825-ACA8-4DCE-9CF6-1803890C268D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Schreibvorgang; Schreibvorgang aktiv; kein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4B9CB24-B617-4052-8602-603395E2B50B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Schreibvorgang aktiviert; Datenträger tritt in Erfassungszone; Daten geschrieben: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4A6F3C4-E322-4C25-8118-D9D940B4607A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Schreibvorgang; Schreibvorgang aktiv;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19E2147-F672-4DF6-90ED-2F78DF4EED6D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Abbruch Schreibvorgang über Quit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C57A047-AE82-40F5-AC8A-D5D8F66F8B75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Schreibvorgang aktiv; Datenträger verlässt Erfassungszone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A1B1FD72-B9FA-4153-824E-9F0A6D2A2E5F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1295636" y="3717032"/>
            <a:ext cx="252028" cy="12163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440D53FB-C6E2-4C75-9E49-8182BC065A1E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E8AB286-B862-4C5E-B81A-4BED80F00A7A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2195736" y="4297780"/>
            <a:ext cx="1572028" cy="64012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8CE1DF2C-C2DF-45B9-A5F0-4DAA9B361769}"/>
              </a:ext>
            </a:extLst>
          </p:cNvPr>
          <p:cNvCxnSpPr>
            <a:cxnSpLocks/>
          </p:cNvCxnSpPr>
          <p:nvPr/>
        </p:nvCxnSpPr>
        <p:spPr>
          <a:xfrm flipH="1">
            <a:off x="3491880" y="3501008"/>
            <a:ext cx="3168352" cy="2160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956240FF-63D7-4E01-9FE3-1B022E8D37BB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4067944" y="4725144"/>
            <a:ext cx="2592288" cy="1879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nteraktive Schaltfläche: Zur Startseite wechseln 17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9AE1008-F173-492F-82DC-650761470C1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31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898374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ESI Datei importieren – </a:t>
            </a:r>
            <a:r>
              <a:rPr lang="de-DE" dirty="0" err="1"/>
              <a:t>ctrlX</a:t>
            </a:r>
            <a:r>
              <a:rPr lang="de-DE" dirty="0"/>
              <a:t> I/O Engineering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D90737C-13E2-453F-9CC2-655027F02B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98" y="1844824"/>
            <a:ext cx="4577718" cy="4703034"/>
          </a:xfrm>
          <a:prstGeom prst="rect">
            <a:avLst/>
          </a:prstGeom>
        </p:spPr>
      </p:pic>
      <p:sp>
        <p:nvSpPr>
          <p:cNvPr id="17" name="Rechteck 16">
            <a:extLst>
              <a:ext uri="{FF2B5EF4-FFF2-40B4-BE49-F238E27FC236}">
                <a16:creationId xmlns:a16="http://schemas.microsoft.com/office/drawing/2014/main" id="{9FF9CFED-D69F-417D-BCDB-6B9DA54FDD8B}"/>
              </a:ext>
            </a:extLst>
          </p:cNvPr>
          <p:cNvSpPr/>
          <p:nvPr/>
        </p:nvSpPr>
        <p:spPr>
          <a:xfrm>
            <a:off x="755576" y="4221088"/>
            <a:ext cx="2952328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39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EE9B497-69CB-4051-A41D-0AC4ED48E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11" y="1845527"/>
            <a:ext cx="4837649" cy="433481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55401" y="1845528"/>
            <a:ext cx="3808599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Schreibdaten: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	bis [x] </a:t>
            </a:r>
            <a:r>
              <a:rPr lang="de-DE" sz="1400" dirty="0">
                <a:sym typeface="Wingdings" panose="05000000000000000000" pitchFamily="2" charset="2"/>
              </a:rPr>
              <a:t> Schreibdaten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Anzahl der Schreibdaten abhängig von Parameter </a:t>
            </a:r>
            <a:r>
              <a:rPr lang="de-DE" sz="1400" dirty="0" err="1">
                <a:sym typeface="Wingdings" panose="05000000000000000000" pitchFamily="2" charset="2"/>
              </a:rPr>
              <a:t>I_i_NumberWords</a:t>
            </a:r>
            <a:r>
              <a:rPr lang="de-DE" sz="1400" dirty="0">
                <a:sym typeface="Wingdings" panose="05000000000000000000" pitchFamily="2" charset="2"/>
              </a:rPr>
              <a:t> und der Telegrammlänge</a:t>
            </a:r>
          </a:p>
        </p:txBody>
      </p:sp>
      <p:sp>
        <p:nvSpPr>
          <p:cNvPr id="9" name="Rechteck 8"/>
          <p:cNvSpPr/>
          <p:nvPr/>
        </p:nvSpPr>
        <p:spPr>
          <a:xfrm>
            <a:off x="4067944" y="3257767"/>
            <a:ext cx="934316" cy="26195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3C37E34-3D11-49E8-B9C4-34F71A33A9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geschrieben: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False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FA447BD-701C-463B-BE5A-E22777700C5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72CDBC20-78A1-43D4-9F23-BD63CB4443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5"/>
            <a:ext cx="3318298" cy="341416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BF7D4AD3-359C-4AFA-B77D-C3F9B08526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846" y="1847595"/>
            <a:ext cx="3369433" cy="341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51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6C879586-9157-4017-BDA4-3D1E14A8EE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2330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Anwenderdaten geschrieben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16#1A = Enhanced Write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93576"/>
            <a:ext cx="659660" cy="21079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E008876-7EB8-497A-B5BA-AF8ADF5117C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06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DE6E5D4-CE41-4463-9EBC-4AC537EA13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50" y="1878249"/>
            <a:ext cx="3386518" cy="259470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16#1A = Enhanced Write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240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5BA67A-5F67-45A4-A9F5-556A8130EF6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54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8B10881-6414-4E59-B094-F41E4C9B58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8170" cy="444563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Enhanced Write Words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16#1A = Enhanced Write Words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Startadresse (</a:t>
            </a:r>
            <a:r>
              <a:rPr lang="de-DE" sz="1200" dirty="0" err="1">
                <a:sym typeface="Wingdings" panose="05000000000000000000" pitchFamily="2" charset="2"/>
              </a:rPr>
              <a:t>I_w_StartAddress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Blöcke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OUTDATA[8]…[15] </a:t>
            </a:r>
            <a:r>
              <a:rPr lang="de-DE" sz="1200" dirty="0">
                <a:sym typeface="Wingdings" panose="05000000000000000000" pitchFamily="2" charset="2"/>
              </a:rPr>
              <a:t> Schreibdaten</a:t>
            </a:r>
          </a:p>
          <a:p>
            <a:r>
              <a:rPr lang="de-DE" sz="1200" dirty="0"/>
              <a:t>OUTDATA[16]…[x]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65832" cy="39750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2AA556C-A073-48E4-B4A1-6A8A98E026F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63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91E2EDA6-B920-464F-AFC9-78C94510B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2" y="1892291"/>
            <a:ext cx="6763303" cy="463587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FA59685-39A8-4100-A9D2-9202F0D05E3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B9A40EF8-5CAC-4D48-AC61-808CE0F29416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3631E4E4-BA7B-4952-9183-582C01C661B6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44BC3ECD-4945-4FBB-A4EC-FA490BA32334}"/>
              </a:ext>
            </a:extLst>
          </p:cNvPr>
          <p:cNvSpPr/>
          <p:nvPr/>
        </p:nvSpPr>
        <p:spPr>
          <a:xfrm>
            <a:off x="5006082" y="2501209"/>
            <a:ext cx="899663" cy="1213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561EA1E3-EDAE-490C-B17A-862EB3F18522}"/>
              </a:ext>
            </a:extLst>
          </p:cNvPr>
          <p:cNvSpPr/>
          <p:nvPr/>
        </p:nvSpPr>
        <p:spPr>
          <a:xfrm>
            <a:off x="3491880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365579DF-C131-4920-AFDD-C28DF8555398}"/>
              </a:ext>
            </a:extLst>
          </p:cNvPr>
          <p:cNvSpPr/>
          <p:nvPr/>
        </p:nvSpPr>
        <p:spPr>
          <a:xfrm>
            <a:off x="1148593" y="2501209"/>
            <a:ext cx="980382" cy="5677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FCB43D32-7299-439A-8BD9-6D09A09703D4}"/>
              </a:ext>
            </a:extLst>
          </p:cNvPr>
          <p:cNvCxnSpPr>
            <a:cxnSpLocks/>
          </p:cNvCxnSpPr>
          <p:nvPr/>
        </p:nvCxnSpPr>
        <p:spPr>
          <a:xfrm flipH="1">
            <a:off x="395536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263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F2BDCC4-DB67-4B60-8B06-218477949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1607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FA59685-39A8-4100-A9D2-9202F0D05E3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B9A40EF8-5CAC-4D48-AC61-808CE0F29416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3631E4E4-BA7B-4952-9183-582C01C661B6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561EA1E3-EDAE-490C-B17A-862EB3F18522}"/>
              </a:ext>
            </a:extLst>
          </p:cNvPr>
          <p:cNvSpPr/>
          <p:nvPr/>
        </p:nvSpPr>
        <p:spPr>
          <a:xfrm>
            <a:off x="3491880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365579DF-C131-4920-AFDD-C28DF8555398}"/>
              </a:ext>
            </a:extLst>
          </p:cNvPr>
          <p:cNvSpPr/>
          <p:nvPr/>
        </p:nvSpPr>
        <p:spPr>
          <a:xfrm>
            <a:off x="1148593" y="2501209"/>
            <a:ext cx="980382" cy="5677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FCB43D32-7299-439A-8BD9-6D09A09703D4}"/>
              </a:ext>
            </a:extLst>
          </p:cNvPr>
          <p:cNvCxnSpPr>
            <a:cxnSpLocks/>
          </p:cNvCxnSpPr>
          <p:nvPr/>
        </p:nvCxnSpPr>
        <p:spPr>
          <a:xfrm flipH="1">
            <a:off x="395536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0311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8: </a:t>
            </a:r>
            <a:r>
              <a:rPr lang="de-DE" dirty="0" err="1"/>
              <a:t>Quit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Abbruch aktiver Enhanced Befehle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I_b_Quit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6516216" y="2492896"/>
            <a:ext cx="2520768" cy="11806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Ausführung </a:t>
            </a:r>
            <a:r>
              <a:rPr lang="de-DE" sz="900" dirty="0" err="1">
                <a:solidFill>
                  <a:schemeClr val="tx2"/>
                </a:solidFill>
              </a:rPr>
              <a:t>Quit</a:t>
            </a:r>
            <a:r>
              <a:rPr lang="de-DE" sz="900" dirty="0">
                <a:solidFill>
                  <a:schemeClr val="tx2"/>
                </a:solidFill>
              </a:rPr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HeadXQuit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:= True  bei Signaländerung wird ein </a:t>
            </a:r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Quit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Befehl ausgeführt und der aktive Lesebefehl wird abgebrochen</a:t>
            </a:r>
          </a:p>
          <a:p>
            <a:endParaRPr lang="de-DE" sz="900" dirty="0">
              <a:solidFill>
                <a:schemeClr val="tx2"/>
              </a:solidFill>
              <a:sym typeface="Wingdings" panose="05000000000000000000" pitchFamily="2" charset="2"/>
            </a:endParaRP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Quit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ausgeführt: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HeadXDone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= True  </a:t>
            </a:r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Quit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Befehl beendet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Head1Status = 16#00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F883BB5-AAF8-4CFF-9180-D6F36B435F3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E1C33A0-E94D-43F7-B87F-4E5B38EE1D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16" y="2476045"/>
            <a:ext cx="3960928" cy="404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6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E33F1CC-65D7-4464-BAFC-03B1FF405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22" y="1878249"/>
            <a:ext cx="3402546" cy="257325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8: Quit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Quit Befehl ausgeführt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16#02 = Quit Befehl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026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2D1D9E5-6100-433A-9867-BDFFE3896CE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28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C5BF79E-8C3C-43D9-83E4-F0CD50933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8170" cy="260363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8: Quit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Quit Befehl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16#02 = Quit Befehl</a:t>
            </a:r>
          </a:p>
          <a:p>
            <a:r>
              <a:rPr lang="de-DE" sz="1200" dirty="0"/>
              <a:t>OUTDATA[3]…[x]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65832" cy="21330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4EE69B3-284F-4E6D-A1A2-9F1C9260100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52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898374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Gerät hinzufügen – </a:t>
            </a:r>
            <a:r>
              <a:rPr lang="de-DE" dirty="0" err="1"/>
              <a:t>ctrlX</a:t>
            </a:r>
            <a:r>
              <a:rPr lang="de-DE" dirty="0"/>
              <a:t> I/O Engineering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Rechtsklick auf „</a:t>
            </a:r>
            <a:r>
              <a:rPr lang="de-DE" sz="1400" b="0" dirty="0" err="1"/>
              <a:t>ethercatmaster</a:t>
            </a:r>
            <a:r>
              <a:rPr lang="de-DE" sz="1400" b="0" dirty="0"/>
              <a:t>“ </a:t>
            </a:r>
            <a:r>
              <a:rPr lang="de-DE" sz="1400" b="0" dirty="0">
                <a:sym typeface="Wingdings" panose="05000000000000000000" pitchFamily="2" charset="2"/>
              </a:rPr>
              <a:t> Add Device  Modul 64 BYTE ARRAY IN/OUT auswählen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22ACDFC-D64D-4D62-BCE3-C9E4D26F94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04864"/>
            <a:ext cx="2421293" cy="238943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A79F8C99-BC8C-437D-B3CB-E6140A3A65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941" y="2204864"/>
            <a:ext cx="4188555" cy="4352812"/>
          </a:xfrm>
          <a:prstGeom prst="rect">
            <a:avLst/>
          </a:prstGeom>
        </p:spPr>
      </p:pic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1BCD3DFC-3C0D-4FC7-A2F4-CD1A63D5D392}"/>
              </a:ext>
            </a:extLst>
          </p:cNvPr>
          <p:cNvCxnSpPr>
            <a:cxnSpLocks/>
          </p:cNvCxnSpPr>
          <p:nvPr/>
        </p:nvCxnSpPr>
        <p:spPr>
          <a:xfrm flipH="1" flipV="1">
            <a:off x="2070674" y="3695441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081AE043-430A-4A56-8360-A28B4D6A6C76}"/>
              </a:ext>
            </a:extLst>
          </p:cNvPr>
          <p:cNvCxnSpPr>
            <a:cxnSpLocks/>
          </p:cNvCxnSpPr>
          <p:nvPr/>
        </p:nvCxnSpPr>
        <p:spPr>
          <a:xfrm flipH="1" flipV="1">
            <a:off x="6923744" y="4594297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FE6616F5-8FBA-4512-A1AB-7EFC4943C8D6}"/>
              </a:ext>
            </a:extLst>
          </p:cNvPr>
          <p:cNvCxnSpPr>
            <a:cxnSpLocks/>
          </p:cNvCxnSpPr>
          <p:nvPr/>
        </p:nvCxnSpPr>
        <p:spPr>
          <a:xfrm flipH="1">
            <a:off x="8304168" y="5953987"/>
            <a:ext cx="296416" cy="4425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fik 16">
            <a:extLst>
              <a:ext uri="{FF2B5EF4-FFF2-40B4-BE49-F238E27FC236}">
                <a16:creationId xmlns:a16="http://schemas.microsoft.com/office/drawing/2014/main" id="{96F4B3D0-B566-43D8-97BA-1722005D86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653136"/>
            <a:ext cx="4392882" cy="190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89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226F8CE-9DE8-45BD-8768-7D0FBA926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92291"/>
            <a:ext cx="6798798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8: Quit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403648" y="4365104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491881" y="1892291"/>
            <a:ext cx="2448272" cy="5285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5C24F88-C0D3-4593-A1DC-D0517C50711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28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1C0178CB-5F68-4A4F-8A1F-7CA3B05CB5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8911" y="4830544"/>
            <a:ext cx="3761752" cy="172195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32A7C62-C917-4B3D-A0B3-C24098CA0A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99"/>
          <a:stretch/>
        </p:blipFill>
        <p:spPr>
          <a:xfrm>
            <a:off x="88911" y="2966976"/>
            <a:ext cx="3761752" cy="173045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Single Read UII (EPC)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Nur auszuführen bei der Verwendung von IUH-F19x-V1 (UHF-System) mit </a:t>
            </a:r>
            <a:r>
              <a:rPr lang="de-DE" sz="1400" b="0" dirty="0" err="1"/>
              <a:t>SingleFrame</a:t>
            </a:r>
            <a:r>
              <a:rPr lang="de-DE" sz="1400" b="0" dirty="0"/>
              <a:t> Protokoll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True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Befehl endet nach einem Leseversuch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944063" y="2966976"/>
            <a:ext cx="5107144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erfolgreich, UII/EPC eingelesen;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 (Zugriff auf UII/EPC)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Lesevorgang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941752" y="4832427"/>
            <a:ext cx="510714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nicht erfolgreich, Datenträger nicht erkannt und UII/EPC nicht eingelesen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sz="900" dirty="0">
              <a:solidFill>
                <a:schemeClr val="tx2"/>
              </a:solidFill>
              <a:sym typeface="Wingdings" panose="05000000000000000000" pitchFamily="2" charset="2"/>
            </a:endParaRP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609747" y="311743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609747" y="494116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805298" y="583912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E4FCEC98-720D-42DE-9CFD-8942D93A7FF8}"/>
              </a:ext>
            </a:extLst>
          </p:cNvPr>
          <p:cNvCxnSpPr/>
          <p:nvPr/>
        </p:nvCxnSpPr>
        <p:spPr>
          <a:xfrm flipH="1">
            <a:off x="2805298" y="3772434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nteraktive Schaltfläche: Zur Startseite wechseln 15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20A50796-EB38-4C93-A41E-6C6041B6CAF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61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Single Read UII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UII/EPC Code eingelesen: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46A4AFD3-A35E-4BE3-B424-80452274C44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7B854F3-930D-4EDB-B0C2-CABCB6BBAB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09" y="1847597"/>
            <a:ext cx="3394371" cy="345471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3DB672B-9601-408C-A221-E616E78307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2" y="1847597"/>
            <a:ext cx="3379307" cy="345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32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2B117DF-9FB9-4E35-9F44-01B765814E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59339"/>
            <a:ext cx="3744416" cy="464361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UII/EPC eingelesen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/>
              <a:t>ReadData[0]…[1]	</a:t>
            </a:r>
            <a:r>
              <a:rPr lang="de-DE" sz="1200" dirty="0">
                <a:sym typeface="Wingdings" panose="05000000000000000000" pitchFamily="2" charset="2"/>
              </a:rPr>
              <a:t> PC Wort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ReadData[2]…[13]	 UII/EPC Code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Die Länge des UII/EPC Codes ist abhängig von der Programmierung des Datenträgers. In der Mehrheit hat der UII/EPC Code eine Länge von 12 Byte. Die Länge des UII/EPC Codes ist ein Vielfaches von 2 Byte. Innerhalb des PC Wortes befinden sich zusätzliche Informationen über den programmierten UII/EPC Code.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131840" y="2636912"/>
            <a:ext cx="720080" cy="36724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0504A88-9489-44F4-BB5C-AF10187E883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46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F51BAD0-AA67-4560-A068-6878ECF78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76" y="1878249"/>
            <a:ext cx="2702032" cy="4619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Single Read UII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UII/EPC Code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16#D2 = Single Read UII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INDATA[8]…[9] </a:t>
            </a:r>
            <a:r>
              <a:rPr lang="de-DE" sz="1200" dirty="0">
                <a:sym typeface="Wingdings" panose="05000000000000000000" pitchFamily="2" charset="2"/>
              </a:rPr>
              <a:t> PC Wort</a:t>
            </a:r>
          </a:p>
          <a:p>
            <a:r>
              <a:rPr lang="de-DE" sz="1200" dirty="0"/>
              <a:t>INDATA[10]…[21] </a:t>
            </a:r>
            <a:r>
              <a:rPr lang="de-DE" sz="1200" dirty="0">
                <a:sym typeface="Wingdings" panose="05000000000000000000" pitchFamily="2" charset="2"/>
              </a:rPr>
              <a:t> UII/EPC Code</a:t>
            </a:r>
          </a:p>
          <a:p>
            <a:r>
              <a:rPr lang="de-DE" sz="1200" dirty="0"/>
              <a:t>INDATA[22]…[x]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339752" y="2276872"/>
            <a:ext cx="504056" cy="4023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CC7FFD-CEEE-44DE-941F-56D37AD6F06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28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411BF2A-CF0D-40A7-A935-CA0366CE5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9" y="1878249"/>
            <a:ext cx="3392309" cy="25898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16#D2 = Single Read UII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191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013976E-8463-49BB-828B-DBE8E9A9718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38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5293C9C-D742-4933-A7D9-EA9626CEF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35" y="1878249"/>
            <a:ext cx="3351233" cy="253444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Read UII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16#D2 = Single Read UII</a:t>
            </a:r>
          </a:p>
          <a:p>
            <a:r>
              <a:rPr lang="de-DE" sz="1200" dirty="0"/>
              <a:t>OUTDATA[3]…[x]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0638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45B3862-7072-4A0C-9507-0B21E1DF2DA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57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2674469-D42F-4EF6-BE34-527F7B718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87519"/>
            <a:ext cx="6799911" cy="466498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AD28BD5-2FFF-491A-8127-A7F653067FA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CCE58CF2-1F71-4C99-8774-7A57871B803E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E1D73ADD-D781-4972-B6EE-0EE50ADBEEC7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4719EA8-CF54-4883-BBBF-CCBAD3A6BA13}"/>
              </a:ext>
            </a:extLst>
          </p:cNvPr>
          <p:cNvSpPr/>
          <p:nvPr/>
        </p:nvSpPr>
        <p:spPr>
          <a:xfrm>
            <a:off x="3491880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2F91A743-0567-425E-AB16-1507B61A4EEF}"/>
              </a:ext>
            </a:extLst>
          </p:cNvPr>
          <p:cNvCxnSpPr>
            <a:cxnSpLocks/>
          </p:cNvCxnSpPr>
          <p:nvPr/>
        </p:nvCxnSpPr>
        <p:spPr>
          <a:xfrm flipH="1">
            <a:off x="461410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eck 13">
            <a:extLst>
              <a:ext uri="{FF2B5EF4-FFF2-40B4-BE49-F238E27FC236}">
                <a16:creationId xmlns:a16="http://schemas.microsoft.com/office/drawing/2014/main" id="{A2E56CED-3A2A-4B69-932A-531B7A780E32}"/>
              </a:ext>
            </a:extLst>
          </p:cNvPr>
          <p:cNvSpPr/>
          <p:nvPr/>
        </p:nvSpPr>
        <p:spPr>
          <a:xfrm>
            <a:off x="4139952" y="2472371"/>
            <a:ext cx="788121" cy="20367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463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9648EBA3-C135-47CD-9A12-FFECFC224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87050"/>
            <a:ext cx="6765590" cy="464143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AD28BD5-2FFF-491A-8127-A7F653067FA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CCE58CF2-1F71-4C99-8774-7A57871B803E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E1D73ADD-D781-4972-B6EE-0EE50ADBEEC7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4719EA8-CF54-4883-BBBF-CCBAD3A6BA13}"/>
              </a:ext>
            </a:extLst>
          </p:cNvPr>
          <p:cNvSpPr/>
          <p:nvPr/>
        </p:nvSpPr>
        <p:spPr>
          <a:xfrm>
            <a:off x="3491880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2F91A743-0567-425E-AB16-1507B61A4EEF}"/>
              </a:ext>
            </a:extLst>
          </p:cNvPr>
          <p:cNvCxnSpPr>
            <a:cxnSpLocks/>
          </p:cNvCxnSpPr>
          <p:nvPr/>
        </p:nvCxnSpPr>
        <p:spPr>
          <a:xfrm flipH="1">
            <a:off x="461410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600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Enhanced Read UII (EPC)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Nur auszuführen bei der Verwendung von IUH-F19x-V1 (UHF-System) mit </a:t>
            </a:r>
            <a:r>
              <a:rPr lang="de-DE" sz="1400" b="0" dirty="0" err="1"/>
              <a:t>SingleFrame</a:t>
            </a:r>
            <a:r>
              <a:rPr lang="de-DE" sz="1400" b="0" dirty="0"/>
              <a:t> Protokoll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True und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Ende über </a:t>
            </a:r>
            <a:r>
              <a:rPr lang="de-DE" sz="1400" b="0" dirty="0" err="1"/>
              <a:t>Quit</a:t>
            </a:r>
            <a:r>
              <a:rPr lang="de-DE" sz="1400" b="0" dirty="0"/>
              <a:t>-Befehl oder Initialisierung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260B663E-27DC-49DF-B13D-111D1730A8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6" r="36613"/>
          <a:stretch/>
        </p:blipFill>
        <p:spPr>
          <a:xfrm>
            <a:off x="57731" y="3006000"/>
            <a:ext cx="4708537" cy="1872000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368AE185-B265-47CD-B453-09664C9A4E2B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kein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6E938C07-145F-450B-BAEB-004FEFC0C38B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aktiviert; Datenträger tritt in Erfassungszone; UII/EPC eingelesen: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33C677AC-F716-4A29-817E-D713CD66EB95}"/>
              </a:ext>
            </a:extLst>
          </p:cNvPr>
          <p:cNvSpPr txBox="1"/>
          <p:nvPr/>
        </p:nvSpPr>
        <p:spPr>
          <a:xfrm>
            <a:off x="6660232" y="2492896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7FF6E255-B951-40A9-B0D2-7084EF1F81FF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Abbruch Lesevorgang über Quit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FB669442-14A1-42F3-85F6-449943F98982}"/>
              </a:ext>
            </a:extLst>
          </p:cNvPr>
          <p:cNvSpPr txBox="1"/>
          <p:nvPr/>
        </p:nvSpPr>
        <p:spPr>
          <a:xfrm>
            <a:off x="6660232" y="4139810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aktiv; Datenträger verlässt Erfassungszone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CCFD8DEA-A76C-40C6-B3A3-6F28EE9BDB6C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1295636" y="3789041"/>
            <a:ext cx="108012" cy="11443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BC482DE-E6D1-4632-88DF-79CD7DE1F605}"/>
              </a:ext>
            </a:extLst>
          </p:cNvPr>
          <p:cNvCxnSpPr>
            <a:cxnSpLocks/>
            <a:stCxn id="18" idx="0"/>
          </p:cNvCxnSpPr>
          <p:nvPr/>
        </p:nvCxnSpPr>
        <p:spPr>
          <a:xfrm flipH="1" flipV="1">
            <a:off x="2771800" y="3933057"/>
            <a:ext cx="3444724" cy="155430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23353A58-EBA0-4DED-A305-C81DE152FE5F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2123728" y="4365104"/>
            <a:ext cx="1644036" cy="57280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31EDEE39-D4AA-479A-AA77-885B1DC458BD}"/>
              </a:ext>
            </a:extLst>
          </p:cNvPr>
          <p:cNvCxnSpPr>
            <a:cxnSpLocks/>
            <a:stCxn id="17" idx="1"/>
          </p:cNvCxnSpPr>
          <p:nvPr/>
        </p:nvCxnSpPr>
        <p:spPr>
          <a:xfrm flipH="1">
            <a:off x="3384000" y="3290995"/>
            <a:ext cx="3276232" cy="49804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2A998A3F-A799-43A0-9E1A-A78E8A888D1B}"/>
              </a:ext>
            </a:extLst>
          </p:cNvPr>
          <p:cNvCxnSpPr>
            <a:cxnSpLocks/>
            <a:stCxn id="19" idx="1"/>
          </p:cNvCxnSpPr>
          <p:nvPr/>
        </p:nvCxnSpPr>
        <p:spPr>
          <a:xfrm flipH="1">
            <a:off x="3923928" y="4660910"/>
            <a:ext cx="2736304" cy="13624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mit Pfeil 36">
            <a:extLst>
              <a:ext uri="{FF2B5EF4-FFF2-40B4-BE49-F238E27FC236}">
                <a16:creationId xmlns:a16="http://schemas.microsoft.com/office/drawing/2014/main" id="{71B3F9F1-8799-40B1-B467-2A9A379485FD}"/>
              </a:ext>
            </a:extLst>
          </p:cNvPr>
          <p:cNvCxnSpPr>
            <a:cxnSpLocks/>
            <a:stCxn id="18" idx="0"/>
          </p:cNvCxnSpPr>
          <p:nvPr/>
        </p:nvCxnSpPr>
        <p:spPr>
          <a:xfrm flipH="1" flipV="1">
            <a:off x="4427984" y="3933057"/>
            <a:ext cx="1788540" cy="155430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Interaktive Schaltfläche: Zur Startseite wechsel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AA77382-6313-4C7C-AE1F-C570A10A4DB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30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89837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CoE</a:t>
            </a:r>
            <a:r>
              <a:rPr lang="de-DE" dirty="0"/>
              <a:t> Daten Online – </a:t>
            </a:r>
            <a:r>
              <a:rPr lang="de-DE" dirty="0" err="1"/>
              <a:t>ctrlX</a:t>
            </a:r>
            <a:r>
              <a:rPr lang="de-DE" dirty="0"/>
              <a:t> I/O Engineering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135DA96C-C1D4-46DA-B0C0-B4E5BD6BC6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16832"/>
            <a:ext cx="8784000" cy="4675060"/>
          </a:xfrm>
          <a:prstGeom prst="rect">
            <a:avLst/>
          </a:prstGeom>
        </p:spPr>
      </p:pic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3F023B1F-895E-4997-AF76-2B2196D5665E}"/>
              </a:ext>
            </a:extLst>
          </p:cNvPr>
          <p:cNvCxnSpPr>
            <a:cxnSpLocks/>
          </p:cNvCxnSpPr>
          <p:nvPr/>
        </p:nvCxnSpPr>
        <p:spPr>
          <a:xfrm flipH="1" flipV="1">
            <a:off x="2987824" y="3501008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5326C4BE-8D3B-490D-86D6-207042151BE1}"/>
              </a:ext>
            </a:extLst>
          </p:cNvPr>
          <p:cNvCxnSpPr>
            <a:cxnSpLocks/>
          </p:cNvCxnSpPr>
          <p:nvPr/>
        </p:nvCxnSpPr>
        <p:spPr>
          <a:xfrm flipH="1" flipV="1">
            <a:off x="4211472" y="2230836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90F1E7F3-25CE-4FAF-9D7F-828065BF365E}"/>
              </a:ext>
            </a:extLst>
          </p:cNvPr>
          <p:cNvSpPr/>
          <p:nvPr/>
        </p:nvSpPr>
        <p:spPr>
          <a:xfrm>
            <a:off x="4391982" y="3331022"/>
            <a:ext cx="4499522" cy="32608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269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Enhanced Read UII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UII/EPC eingelesen; Befehl aktiv: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erkannt; Befehl aktiv:</a:t>
            </a:r>
          </a:p>
          <a:p>
            <a:r>
              <a:rPr lang="de-DE" sz="1200" dirty="0"/>
              <a:t>O_b_Done		= False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0A62610E-06AB-4C6D-A420-33D37E12F93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460B7AB-E823-4609-902A-7FE6647DFE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10" y="1848738"/>
            <a:ext cx="3318739" cy="339216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94773F8-DCAF-4E67-8773-EF3393B3F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342" y="1848738"/>
            <a:ext cx="3325937" cy="339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6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60BFDB8-B5F9-421A-8418-841546EC39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37" y="1859339"/>
            <a:ext cx="3726783" cy="462174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UII/EPC eingelesen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/>
              <a:t>ReadData[0]…[1]	</a:t>
            </a:r>
            <a:r>
              <a:rPr lang="de-DE" sz="1200" dirty="0">
                <a:sym typeface="Wingdings" panose="05000000000000000000" pitchFamily="2" charset="2"/>
              </a:rPr>
              <a:t> PC Wort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ReadData[2]…[13]	 UII/EPC Code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Die Länge des UII/EPC Codes ist abhängig von der Programmierung des Datenträgers. In der Mehrheit hat der UII/EPC Code eine Länge von 12 Byte. Die Länge des UII/EPC Codes ist ein Vielfaches von 2 Byte. Innerhalb des PC Wortes befinden sich zusätzliche Informationen über den programmierten UII/EPC Code.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131840" y="2646398"/>
            <a:ext cx="720080" cy="35909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EB22501-5633-4440-977A-290CEA90046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90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5E6F571-1DF9-4493-9AD2-0270CC040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94" y="1878249"/>
            <a:ext cx="2720914" cy="467139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UII/EPC Code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16#D3 = Enhanced Read UII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INDATA[8]…[9] </a:t>
            </a:r>
            <a:r>
              <a:rPr lang="de-DE" sz="1200" dirty="0">
                <a:sym typeface="Wingdings" panose="05000000000000000000" pitchFamily="2" charset="2"/>
              </a:rPr>
              <a:t> PC Wort</a:t>
            </a:r>
          </a:p>
          <a:p>
            <a:r>
              <a:rPr lang="de-DE" sz="1200" dirty="0"/>
              <a:t>INDATA[10]…[21] </a:t>
            </a:r>
            <a:r>
              <a:rPr lang="de-DE" sz="1200" dirty="0">
                <a:sym typeface="Wingdings" panose="05000000000000000000" pitchFamily="2" charset="2"/>
              </a:rPr>
              <a:t> UII/EPC Code</a:t>
            </a:r>
          </a:p>
          <a:p>
            <a:r>
              <a:rPr lang="de-DE" sz="1200" dirty="0"/>
              <a:t>INDATA[22]…[x]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339752" y="2276872"/>
            <a:ext cx="504056" cy="40951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9ECA4A4-A5F2-4CFD-8FC1-908B41FBBDD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83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ACD4745-2944-4A14-B900-00C23EFC5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9" y="1878249"/>
            <a:ext cx="3392309" cy="256551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 bzw. Datenträger hat Erfassungszone verlassen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16#D3 = Enhanced Read UII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 bzw. Datenträger hat Erfassungszone verlassen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0948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FBDEAF9-F1BE-4B3F-A154-E4B4F75FA9D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64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C4FA6BE-A252-4AFD-8437-4D141AB0C6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1" y="1878249"/>
            <a:ext cx="3406827" cy="260091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Enhanced Read UII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16#D3 = Enhanced Read UII</a:t>
            </a:r>
          </a:p>
          <a:p>
            <a:r>
              <a:rPr lang="de-DE" sz="1200" dirty="0"/>
              <a:t>OUTDATA[3]…[x]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302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BE44F83-E51B-49F5-88CA-A6D29709CA3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0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93B30221-1A11-411E-A37E-C7702DDC06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6285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F50ABEF-7DAB-4997-9208-3D268282880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A3BEC357-F672-4EA0-8E11-ED0067C7F3B9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A1B2B6A5-D99D-4408-A703-F131240985DA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1A1493F6-AB47-46D2-BCE3-8F0472B13CBB}"/>
              </a:ext>
            </a:extLst>
          </p:cNvPr>
          <p:cNvSpPr/>
          <p:nvPr/>
        </p:nvSpPr>
        <p:spPr>
          <a:xfrm>
            <a:off x="3491880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A1EE1879-3947-4E89-BB91-9DC8BC054F67}"/>
              </a:ext>
            </a:extLst>
          </p:cNvPr>
          <p:cNvCxnSpPr>
            <a:cxnSpLocks/>
          </p:cNvCxnSpPr>
          <p:nvPr/>
        </p:nvCxnSpPr>
        <p:spPr>
          <a:xfrm flipH="1">
            <a:off x="461410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>
            <a:extLst>
              <a:ext uri="{FF2B5EF4-FFF2-40B4-BE49-F238E27FC236}">
                <a16:creationId xmlns:a16="http://schemas.microsoft.com/office/drawing/2014/main" id="{E3E005DC-8349-46A4-948F-F95C5FEC7554}"/>
              </a:ext>
            </a:extLst>
          </p:cNvPr>
          <p:cNvSpPr/>
          <p:nvPr/>
        </p:nvSpPr>
        <p:spPr>
          <a:xfrm>
            <a:off x="4139952" y="2546312"/>
            <a:ext cx="808566" cy="19628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88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9E8E161-6388-4D60-891F-8334CCC048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32240" cy="464423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F50ABEF-7DAB-4997-9208-3D268282880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A3BEC357-F672-4EA0-8E11-ED0067C7F3B9}"/>
              </a:ext>
            </a:extLst>
          </p:cNvPr>
          <p:cNvSpPr/>
          <p:nvPr/>
        </p:nvSpPr>
        <p:spPr>
          <a:xfrm>
            <a:off x="111471" y="4005064"/>
            <a:ext cx="788121" cy="648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A1B2B6A5-D99D-4408-A703-F131240985DA}"/>
              </a:ext>
            </a:extLst>
          </p:cNvPr>
          <p:cNvSpPr/>
          <p:nvPr/>
        </p:nvSpPr>
        <p:spPr>
          <a:xfrm>
            <a:off x="110666" y="4653136"/>
            <a:ext cx="143699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1A1493F6-AB47-46D2-BCE3-8F0472B13CBB}"/>
              </a:ext>
            </a:extLst>
          </p:cNvPr>
          <p:cNvSpPr/>
          <p:nvPr/>
        </p:nvSpPr>
        <p:spPr>
          <a:xfrm>
            <a:off x="3491880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A1EE1879-3947-4E89-BB91-9DC8BC054F67}"/>
              </a:ext>
            </a:extLst>
          </p:cNvPr>
          <p:cNvCxnSpPr>
            <a:cxnSpLocks/>
          </p:cNvCxnSpPr>
          <p:nvPr/>
        </p:nvCxnSpPr>
        <p:spPr>
          <a:xfrm flipH="1">
            <a:off x="461410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169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7648246C-2143-4087-B358-3FCB3D5807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3"/>
          <a:stretch/>
        </p:blipFill>
        <p:spPr>
          <a:xfrm>
            <a:off x="69824" y="4968151"/>
            <a:ext cx="3508507" cy="159773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056F570-6316-4572-9F0C-F5E9D9C8C5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69823" y="3257922"/>
            <a:ext cx="3508507" cy="160603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Single </a:t>
            </a:r>
            <a:r>
              <a:rPr lang="de-DE" dirty="0" err="1"/>
              <a:t>Program</a:t>
            </a:r>
            <a:r>
              <a:rPr lang="de-DE" dirty="0"/>
              <a:t> Special </a:t>
            </a:r>
            <a:r>
              <a:rPr lang="de-DE" dirty="0" err="1"/>
              <a:t>Fixcode</a:t>
            </a:r>
            <a:r>
              <a:rPr lang="de-DE" dirty="0"/>
              <a:t> (EPC)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Nur auszuführen bei der Verwendung von IUH-F19x-V1 (UHF-System) mit </a:t>
            </a:r>
            <a:r>
              <a:rPr lang="de-DE" sz="1400" b="0" dirty="0" err="1"/>
              <a:t>SingleFrame</a:t>
            </a:r>
            <a:r>
              <a:rPr lang="de-DE" sz="1400" b="0" dirty="0"/>
              <a:t> Protokoll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 und </a:t>
            </a:r>
            <a:r>
              <a:rPr lang="de-DE" sz="1400" b="0" dirty="0" err="1"/>
              <a:t>I_b_EPC</a:t>
            </a:r>
            <a:r>
              <a:rPr lang="de-DE" sz="1400" b="0" dirty="0"/>
              <a:t> := True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14 (variabel; abhängig von der Länge EPC)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Schreibdaten in „</a:t>
            </a:r>
            <a:r>
              <a:rPr lang="de-DE" sz="1400" b="0" dirty="0" err="1"/>
              <a:t>WriteData</a:t>
            </a:r>
            <a:r>
              <a:rPr lang="de-DE" sz="1400" b="0" dirty="0"/>
              <a:t>“ festlegen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I_b_StartWrite; Befehl endet nach einem Schreibversuch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681163" y="3253969"/>
            <a:ext cx="5378157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Schreiben erfolgreich, UII/EPC geschrieben;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 (Zugriff auf UII/EPC)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(Start Schreibvorgang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681163" y="4968151"/>
            <a:ext cx="53781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Schreiben nicht erfolgreich, Datenträger nicht erkannt und Daten nicht geschrieben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464036" y="332883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592450" y="3919746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464036" y="5025000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592450" y="5860952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22137988-BC2E-4310-A5A8-01EFADB55E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57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3A94229D-2E18-443A-9E55-B57906C245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4" y="1846236"/>
            <a:ext cx="3509010" cy="456548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Single </a:t>
            </a:r>
            <a:r>
              <a:rPr lang="de-DE" dirty="0" err="1"/>
              <a:t>Program</a:t>
            </a:r>
            <a:r>
              <a:rPr lang="de-DE" dirty="0"/>
              <a:t> Special Fixcode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332398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Schreibdaten: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Die Schreibdaten bestehen aus PC Wort und den UII/EPC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Byte[0]…[1] </a:t>
            </a:r>
            <a:r>
              <a:rPr lang="de-DE" sz="1400" dirty="0">
                <a:sym typeface="Wingdings" panose="05000000000000000000" pitchFamily="2" charset="2"/>
              </a:rPr>
              <a:t> PC Wort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Byte[2]…[13] </a:t>
            </a:r>
            <a:r>
              <a:rPr lang="de-DE" sz="1400" dirty="0">
                <a:sym typeface="Wingdings" panose="05000000000000000000" pitchFamily="2" charset="2"/>
              </a:rPr>
              <a:t> UII/EPC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Byte[14]…[x]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Anzahl der Schreibdaten abhängig von Parameter </a:t>
            </a:r>
            <a:r>
              <a:rPr lang="de-DE" sz="1400" dirty="0" err="1">
                <a:sym typeface="Wingdings" panose="05000000000000000000" pitchFamily="2" charset="2"/>
              </a:rPr>
              <a:t>I_i_NumberWords</a:t>
            </a:r>
            <a:r>
              <a:rPr lang="de-DE" sz="1400" dirty="0">
                <a:sym typeface="Wingdings" panose="05000000000000000000" pitchFamily="2" charset="2"/>
              </a:rPr>
              <a:t> und umfassen das PC Wort und den UII/EPC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Die Angabe der Anzahl erfolgt bezogen auf Bytes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16#000E = 14 = 2 Byte PC Wort + 12 Byte UII/EPC</a:t>
            </a:r>
          </a:p>
        </p:txBody>
      </p:sp>
      <p:sp>
        <p:nvSpPr>
          <p:cNvPr id="9" name="Rechteck 8"/>
          <p:cNvSpPr/>
          <p:nvPr/>
        </p:nvSpPr>
        <p:spPr>
          <a:xfrm>
            <a:off x="2987824" y="2838318"/>
            <a:ext cx="635510" cy="33989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9E31B72-4073-4087-A6EE-EA27858A900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64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Single </a:t>
            </a:r>
            <a:r>
              <a:rPr lang="de-DE" dirty="0" err="1"/>
              <a:t>Program</a:t>
            </a:r>
            <a:r>
              <a:rPr lang="de-DE" dirty="0"/>
              <a:t> Special Fixcode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UII/EPC erfolgreich geschrieben: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F2C6FFE-AAF4-4CB1-A256-F3B4BCD8290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B2F3A59-A0EB-4C4A-A678-A81D199EE1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53314"/>
            <a:ext cx="3390305" cy="343521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C2792512-B2D4-4295-9215-A3B143EC51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185" y="1856280"/>
            <a:ext cx="3343095" cy="343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02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+F Design">
  <a:themeElements>
    <a:clrScheme name="Pepperl+Fuchs">
      <a:dk1>
        <a:srgbClr val="647889"/>
      </a:dk1>
      <a:lt1>
        <a:srgbClr val="FFFFFF"/>
      </a:lt1>
      <a:dk2>
        <a:srgbClr val="000000"/>
      </a:dk2>
      <a:lt2>
        <a:srgbClr val="00A587"/>
      </a:lt2>
      <a:accent1>
        <a:srgbClr val="647889"/>
      </a:accent1>
      <a:accent2>
        <a:srgbClr val="B5C0CB"/>
      </a:accent2>
      <a:accent3>
        <a:srgbClr val="E6EAEC"/>
      </a:accent3>
      <a:accent4>
        <a:srgbClr val="00A587"/>
      </a:accent4>
      <a:accent5>
        <a:srgbClr val="6EC9C0"/>
      </a:accent5>
      <a:accent6>
        <a:srgbClr val="DE0000"/>
      </a:accent6>
      <a:hlink>
        <a:srgbClr val="DE0000"/>
      </a:hlink>
      <a:folHlink>
        <a:srgbClr val="B5C0CB"/>
      </a:folHlink>
    </a:clrScheme>
    <a:fontScheme name="Pep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13758</Words>
  <Application>Microsoft Office PowerPoint</Application>
  <PresentationFormat>Bildschirmpräsentation (4:3)</PresentationFormat>
  <Paragraphs>2109</Paragraphs>
  <Slides>135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135</vt:i4>
      </vt:variant>
    </vt:vector>
  </HeadingPairs>
  <TitlesOfParts>
    <vt:vector size="139" baseType="lpstr">
      <vt:lpstr>Arial</vt:lpstr>
      <vt:lpstr>Calibri</vt:lpstr>
      <vt:lpstr>Wingdings</vt:lpstr>
      <vt:lpstr>P+F Design</vt:lpstr>
      <vt:lpstr>PowerPoint-Präsentation</vt:lpstr>
      <vt:lpstr>Inbetriebnahme Funktionsbaustein IDENTControl IC-KP2-2HB21-2V1D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Kontakt</vt:lpstr>
      <vt:lpstr>IC-KP2-2HB21 SingleFrame ctrlX WORKS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Inbetriebnahme Funktionsbaustein</dc:title>
  <dc:subject>IDENTControl SingleFrame; IC-KP2-2HB21</dc:subject>
  <dc:creator>Karsten Reinhardt;Karsten Reinhardt Primus inter pares;Karsten Reinhardt regum regum;Karsten Reinhardt Rex Regum;Reinhardt Karsten</dc:creator>
  <cp:keywords>IDENTControl; EtherCAT; ctrlX</cp:keywords>
  <cp:lastModifiedBy>Reinhardt Karsten</cp:lastModifiedBy>
  <cp:revision>1848</cp:revision>
  <dcterms:created xsi:type="dcterms:W3CDTF">2012-09-03T10:00:46Z</dcterms:created>
  <dcterms:modified xsi:type="dcterms:W3CDTF">2025-02-21T07:58:23Z</dcterms:modified>
</cp:coreProperties>
</file>