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1"/>
  </p:sldMasterIdLst>
  <p:notesMasterIdLst>
    <p:notesMasterId r:id="rId137"/>
  </p:notesMasterIdLst>
  <p:handoutMasterIdLst>
    <p:handoutMasterId r:id="rId138"/>
  </p:handoutMasterIdLst>
  <p:sldIdLst>
    <p:sldId id="339" r:id="rId2"/>
    <p:sldId id="489" r:id="rId3"/>
    <p:sldId id="490" r:id="rId4"/>
    <p:sldId id="572" r:id="rId5"/>
    <p:sldId id="621" r:id="rId6"/>
    <p:sldId id="721" r:id="rId7"/>
    <p:sldId id="738" r:id="rId8"/>
    <p:sldId id="739" r:id="rId9"/>
    <p:sldId id="740" r:id="rId10"/>
    <p:sldId id="741" r:id="rId11"/>
    <p:sldId id="742" r:id="rId12"/>
    <p:sldId id="718" r:id="rId13"/>
    <p:sldId id="589" r:id="rId14"/>
    <p:sldId id="623" r:id="rId15"/>
    <p:sldId id="624" r:id="rId16"/>
    <p:sldId id="625" r:id="rId17"/>
    <p:sldId id="719" r:id="rId18"/>
    <p:sldId id="720" r:id="rId19"/>
    <p:sldId id="620" r:id="rId20"/>
    <p:sldId id="535" r:id="rId21"/>
    <p:sldId id="616" r:id="rId22"/>
    <p:sldId id="617" r:id="rId23"/>
    <p:sldId id="618" r:id="rId24"/>
    <p:sldId id="619" r:id="rId25"/>
    <p:sldId id="626" r:id="rId26"/>
    <p:sldId id="536" r:id="rId27"/>
    <p:sldId id="537" r:id="rId28"/>
    <p:sldId id="627" r:id="rId29"/>
    <p:sldId id="538" r:id="rId30"/>
    <p:sldId id="539" r:id="rId31"/>
    <p:sldId id="540" r:id="rId32"/>
    <p:sldId id="593" r:id="rId33"/>
    <p:sldId id="628" r:id="rId34"/>
    <p:sldId id="629" r:id="rId35"/>
    <p:sldId id="630" r:id="rId36"/>
    <p:sldId id="631" r:id="rId37"/>
    <p:sldId id="542" r:id="rId38"/>
    <p:sldId id="632" r:id="rId39"/>
    <p:sldId id="633" r:id="rId40"/>
    <p:sldId id="634" r:id="rId41"/>
    <p:sldId id="635" r:id="rId42"/>
    <p:sldId id="636" r:id="rId43"/>
    <p:sldId id="637" r:id="rId44"/>
    <p:sldId id="728" r:id="rId45"/>
    <p:sldId id="546" r:id="rId46"/>
    <p:sldId id="547" r:id="rId47"/>
    <p:sldId id="657" r:id="rId48"/>
    <p:sldId id="652" r:id="rId49"/>
    <p:sldId id="653" r:id="rId50"/>
    <p:sldId id="654" r:id="rId51"/>
    <p:sldId id="655" r:id="rId52"/>
    <p:sldId id="729" r:id="rId53"/>
    <p:sldId id="551" r:id="rId54"/>
    <p:sldId id="639" r:id="rId55"/>
    <p:sldId id="640" r:id="rId56"/>
    <p:sldId id="641" r:id="rId57"/>
    <p:sldId id="642" r:id="rId58"/>
    <p:sldId id="643" r:id="rId59"/>
    <p:sldId id="644" r:id="rId60"/>
    <p:sldId id="730" r:id="rId61"/>
    <p:sldId id="555" r:id="rId62"/>
    <p:sldId id="646" r:id="rId63"/>
    <p:sldId id="647" r:id="rId64"/>
    <p:sldId id="648" r:id="rId65"/>
    <p:sldId id="649" r:id="rId66"/>
    <p:sldId id="658" r:id="rId67"/>
    <p:sldId id="650" r:id="rId68"/>
    <p:sldId id="731" r:id="rId69"/>
    <p:sldId id="598" r:id="rId70"/>
    <p:sldId id="659" r:id="rId71"/>
    <p:sldId id="660" r:id="rId72"/>
    <p:sldId id="661" r:id="rId73"/>
    <p:sldId id="662" r:id="rId74"/>
    <p:sldId id="663" r:id="rId75"/>
    <p:sldId id="664" r:id="rId76"/>
    <p:sldId id="732" r:id="rId77"/>
    <p:sldId id="559" r:id="rId78"/>
    <p:sldId id="715" r:id="rId79"/>
    <p:sldId id="716" r:id="rId80"/>
    <p:sldId id="717" r:id="rId81"/>
    <p:sldId id="561" r:id="rId82"/>
    <p:sldId id="666" r:id="rId83"/>
    <p:sldId id="667" r:id="rId84"/>
    <p:sldId id="668" r:id="rId85"/>
    <p:sldId id="669" r:id="rId86"/>
    <p:sldId id="670" r:id="rId87"/>
    <p:sldId id="671" r:id="rId88"/>
    <p:sldId id="733" r:id="rId89"/>
    <p:sldId id="604" r:id="rId90"/>
    <p:sldId id="673" r:id="rId91"/>
    <p:sldId id="674" r:id="rId92"/>
    <p:sldId id="675" r:id="rId93"/>
    <p:sldId id="676" r:id="rId94"/>
    <p:sldId id="677" r:id="rId95"/>
    <p:sldId id="678" r:id="rId96"/>
    <p:sldId id="734" r:id="rId97"/>
    <p:sldId id="610" r:id="rId98"/>
    <p:sldId id="680" r:id="rId99"/>
    <p:sldId id="681" r:id="rId100"/>
    <p:sldId id="682" r:id="rId101"/>
    <p:sldId id="683" r:id="rId102"/>
    <p:sldId id="684" r:id="rId103"/>
    <p:sldId id="686" r:id="rId104"/>
    <p:sldId id="735" r:id="rId105"/>
    <p:sldId id="685" r:id="rId106"/>
    <p:sldId id="688" r:id="rId107"/>
    <p:sldId id="689" r:id="rId108"/>
    <p:sldId id="690" r:id="rId109"/>
    <p:sldId id="691" r:id="rId110"/>
    <p:sldId id="692" r:id="rId111"/>
    <p:sldId id="693" r:id="rId112"/>
    <p:sldId id="736" r:id="rId113"/>
    <p:sldId id="695" r:id="rId114"/>
    <p:sldId id="696" r:id="rId115"/>
    <p:sldId id="697" r:id="rId116"/>
    <p:sldId id="698" r:id="rId117"/>
    <p:sldId id="699" r:id="rId118"/>
    <p:sldId id="700" r:id="rId119"/>
    <p:sldId id="701" r:id="rId120"/>
    <p:sldId id="737" r:id="rId121"/>
    <p:sldId id="565" r:id="rId122"/>
    <p:sldId id="703" r:id="rId123"/>
    <p:sldId id="704" r:id="rId124"/>
    <p:sldId id="705" r:id="rId125"/>
    <p:sldId id="706" r:id="rId126"/>
    <p:sldId id="707" r:id="rId127"/>
    <p:sldId id="710" r:id="rId128"/>
    <p:sldId id="708" r:id="rId129"/>
    <p:sldId id="709" r:id="rId130"/>
    <p:sldId id="711" r:id="rId131"/>
    <p:sldId id="712" r:id="rId132"/>
    <p:sldId id="713" r:id="rId133"/>
    <p:sldId id="714" r:id="rId134"/>
    <p:sldId id="438" r:id="rId135"/>
    <p:sldId id="571" r:id="rId136"/>
  </p:sldIdLst>
  <p:sldSz cx="9144000" cy="6858000" type="screen4x3"/>
  <p:notesSz cx="6858000" cy="9144000"/>
  <p:defaultTextStyle>
    <a:defPPr>
      <a:defRPr lang="de-DE"/>
    </a:defPPr>
    <a:lvl1pPr marL="0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19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39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58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77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596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716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835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54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0">
          <p15:clr>
            <a:srgbClr val="A4A3A4"/>
          </p15:clr>
        </p15:guide>
        <p15:guide id="2" orient="horz" pos="1954">
          <p15:clr>
            <a:srgbClr val="A4A3A4"/>
          </p15:clr>
        </p15:guide>
        <p15:guide id="3" pos="2835">
          <p15:clr>
            <a:srgbClr val="A4A3A4"/>
          </p15:clr>
        </p15:guide>
        <p15:guide id="4" pos="514">
          <p15:clr>
            <a:srgbClr val="A4A3A4"/>
          </p15:clr>
        </p15:guide>
        <p15:guide id="5" pos="2531">
          <p15:clr>
            <a:srgbClr val="A4A3A4"/>
          </p15:clr>
        </p15:guide>
        <p15:guide id="6" pos="2104">
          <p15:clr>
            <a:srgbClr val="A4A3A4"/>
          </p15:clr>
        </p15:guide>
        <p15:guide id="7" pos="5517">
          <p15:clr>
            <a:srgbClr val="A4A3A4"/>
          </p15:clr>
        </p15:guide>
        <p15:guide id="8" pos="5193">
          <p15:clr>
            <a:srgbClr val="A4A3A4"/>
          </p15:clr>
        </p15:guide>
        <p15:guide id="9" pos="3035">
          <p15:clr>
            <a:srgbClr val="A4A3A4"/>
          </p15:clr>
        </p15:guide>
        <p15:guide id="10" pos="3385">
          <p15:clr>
            <a:srgbClr val="A4A3A4"/>
          </p15:clr>
        </p15:guide>
        <p15:guide id="11" pos="241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3F4E"/>
    <a:srgbClr val="395266"/>
    <a:srgbClr val="6478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73A0DAA-6AF3-43AB-8588-CEC1D06C72B9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EBBBCC-DAD2-459C-BE2E-F6DE35CF9A28}" styleName="Dunkle Formatvorlage 2 - Akzent 3/Akz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Mittlere Formatvorlage 3 - Akz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202B0CA-FC54-4496-8BCA-5EF66A818D29}" styleName="Dunkle Formatvorlag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93D81CF-94F2-401A-BA57-92F5A7B2D0C5}" styleName="Mittlere Formatvorlag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878" autoAdjust="0"/>
  </p:normalViewPr>
  <p:slideViewPr>
    <p:cSldViewPr showGuides="1">
      <p:cViewPr varScale="1">
        <p:scale>
          <a:sx n="107" d="100"/>
          <a:sy n="107" d="100"/>
        </p:scale>
        <p:origin x="1770" y="90"/>
      </p:cViewPr>
      <p:guideLst>
        <p:guide orient="horz" pos="2200"/>
        <p:guide orient="horz" pos="1954"/>
        <p:guide pos="2835"/>
        <p:guide pos="514"/>
        <p:guide pos="2531"/>
        <p:guide pos="2104"/>
        <p:guide pos="5517"/>
        <p:guide pos="5193"/>
        <p:guide pos="3035"/>
        <p:guide pos="3385"/>
        <p:guide pos="2415"/>
      </p:guideLst>
    </p:cSldViewPr>
  </p:slideViewPr>
  <p:outlineViewPr>
    <p:cViewPr>
      <p:scale>
        <a:sx n="33" d="100"/>
        <a:sy n="33" d="100"/>
      </p:scale>
      <p:origin x="0" y="-299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1" d="100"/>
          <a:sy n="81" d="100"/>
        </p:scale>
        <p:origin x="-174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handoutMaster" Target="handoutMasters/handoutMaster1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presProps" Target="presProp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tableStyles" Target="tableStyles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6" Type="http://schemas.openxmlformats.org/officeDocument/2006/relationships/slide" Target="slides/slide1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28A22D-4BDC-45F8-88E2-6B7D3585B9EE}" type="datetimeFigureOut">
              <a:rPr lang="de-DE" smtClean="0"/>
              <a:t>21.02.2025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1BA9D4-D471-4F64-A1CA-D520F4F83BFC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733234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3F64E5-F2C9-4EC3-A727-49129F5ECE03}" type="datetimeFigureOut">
              <a:rPr lang="de-DE" smtClean="0"/>
              <a:pPr/>
              <a:t>21.02.2025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2CC738-07E0-4EE3-B194-D757C9C9756C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169457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0736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01472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02207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02943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03679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04415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05151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05886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CC738-07E0-4EE3-B194-D757C9C9756C}" type="slidenum">
              <a:rPr lang="de-DE" smtClean="0"/>
              <a:pPr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394131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CC738-07E0-4EE3-B194-D757C9C9756C}" type="slidenum">
              <a:rPr lang="de-DE" smtClean="0"/>
              <a:pPr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671482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CC738-07E0-4EE3-B194-D757C9C9756C}" type="slidenum">
              <a:rPr lang="de-DE" smtClean="0"/>
              <a:pPr/>
              <a:t>134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68346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ctrTitle" hasCustomPrompt="1"/>
          </p:nvPr>
        </p:nvSpPr>
        <p:spPr>
          <a:xfrm>
            <a:off x="179999" y="3600000"/>
            <a:ext cx="8784000" cy="54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lang="de-DE" sz="3200" b="1" kern="1200" dirty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Partners and pioneers in automation.</a:t>
            </a:r>
            <a:endParaRPr lang="de-DE" dirty="0"/>
          </a:p>
        </p:txBody>
      </p:sp>
      <p:sp>
        <p:nvSpPr>
          <p:cNvPr id="8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180000" y="4176000"/>
            <a:ext cx="8784000" cy="1589593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32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0" marR="0" indent="0" algn="l" defTabSz="801472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2400" b="0">
                <a:solidFill>
                  <a:schemeClr val="tx2"/>
                </a:solidFill>
              </a:defRPr>
            </a:lvl2pPr>
            <a:lvl3pPr marL="8014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02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02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036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0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051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0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Worldwide</a:t>
            </a:r>
          </a:p>
        </p:txBody>
      </p:sp>
      <p:sp>
        <p:nvSpPr>
          <p:cNvPr id="16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8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9" name="Picture 2" descr="D:\Susanne\Jobs\Pepperl &amp; Fuchs\P+F - PPTs\PPT_Unternehmen-Leitfaden_2013\PPT Unternehmen\_eingesetzte Bilder\_VERWENDET\Logo_Titel_RZ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8000"/>
            <a:ext cx="9144000" cy="262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hteck 9"/>
          <p:cNvSpPr/>
          <p:nvPr userDrawn="1"/>
        </p:nvSpPr>
        <p:spPr>
          <a:xfrm>
            <a:off x="107504" y="188640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1400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text, picture+fr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 lIns="36000"/>
          <a:lstStyle>
            <a:lvl1pPr algn="just">
              <a:defRPr/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" y="828000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Inhaltsplatzhalter 9"/>
          <p:cNvSpPr>
            <a:spLocks noGrp="1"/>
          </p:cNvSpPr>
          <p:nvPr>
            <p:ph sz="quarter" idx="15"/>
          </p:nvPr>
        </p:nvSpPr>
        <p:spPr>
          <a:xfrm>
            <a:off x="4644000" y="1512000"/>
            <a:ext cx="4320000" cy="2340000"/>
          </a:xfrm>
          <a:ln w="6350">
            <a:solidFill>
              <a:schemeClr val="accent1"/>
            </a:solidFill>
          </a:ln>
        </p:spPr>
        <p:txBody>
          <a:bodyPr lIns="72000" tIns="0" rIns="0" bIns="0">
            <a:noAutofit/>
          </a:bodyPr>
          <a:lstStyle>
            <a:lvl1pPr marL="0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1pPr>
            <a:lvl2pPr marL="400736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8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4284000" cy="234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tabLst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Inhaltsplatzhalter 9"/>
          <p:cNvSpPr>
            <a:spLocks noGrp="1"/>
          </p:cNvSpPr>
          <p:nvPr>
            <p:ph sz="quarter" idx="16"/>
          </p:nvPr>
        </p:nvSpPr>
        <p:spPr>
          <a:xfrm>
            <a:off x="4643512" y="4032000"/>
            <a:ext cx="4320000" cy="2340000"/>
          </a:xfrm>
          <a:ln w="6350">
            <a:solidFill>
              <a:schemeClr val="accent1"/>
            </a:solidFill>
          </a:ln>
        </p:spPr>
        <p:txBody>
          <a:bodyPr lIns="72000" tIns="0" rIns="0" bIns="0">
            <a:noAutofit/>
          </a:bodyPr>
          <a:lstStyle>
            <a:lvl1pPr marL="0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1pPr>
            <a:lvl2pPr marL="400736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0" name="Inhaltsplatzhalter 8"/>
          <p:cNvSpPr>
            <a:spLocks noGrp="1"/>
          </p:cNvSpPr>
          <p:nvPr>
            <p:ph sz="quarter" idx="17"/>
          </p:nvPr>
        </p:nvSpPr>
        <p:spPr>
          <a:xfrm>
            <a:off x="179512" y="4032000"/>
            <a:ext cx="4284000" cy="234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95694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text, product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nhaltsplatzhalter 6"/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6" y="1925887"/>
            <a:ext cx="9144000" cy="468006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8000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2088000"/>
            <a:ext cx="4284000" cy="4320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lang="de-DE" dirty="0" smtClean="0"/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lang="de-DE" sz="1400" dirty="0" smtClean="0"/>
            </a:lvl2pPr>
            <a:lvl3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Inhaltsplatzhalter 9"/>
          <p:cNvSpPr>
            <a:spLocks noGrp="1"/>
          </p:cNvSpPr>
          <p:nvPr>
            <p:ph sz="quarter" idx="15"/>
          </p:nvPr>
        </p:nvSpPr>
        <p:spPr>
          <a:xfrm>
            <a:off x="4644000" y="2088000"/>
            <a:ext cx="4320000" cy="4104000"/>
          </a:xfrm>
          <a:ln w="6350">
            <a:noFill/>
          </a:ln>
        </p:spPr>
        <p:txBody>
          <a:bodyPr vert="horz" lIns="0" tIns="0" rIns="0" bIns="0">
            <a:noAutofit/>
          </a:bodyPr>
          <a:lstStyle>
            <a:lvl1pPr marL="0" indent="0">
              <a:lnSpc>
                <a:spcPct val="130000"/>
              </a:lnSpc>
              <a:buClr>
                <a:schemeClr val="bg2"/>
              </a:buClr>
              <a:buFont typeface="Wingdings" pitchFamily="2" charset="2"/>
              <a:buNone/>
              <a:defRPr lang="de-DE" dirty="0" smtClean="0"/>
            </a:lvl1pPr>
            <a:lvl2pPr marL="400736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8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999" y="1368000"/>
            <a:ext cx="8784000" cy="652251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lang="de-DE" dirty="0" smtClean="0">
                <a:solidFill>
                  <a:schemeClr val="tx1"/>
                </a:solidFill>
              </a:defRPr>
            </a:lvl1pPr>
            <a:lvl2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4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1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9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0" name="Textplatzhalter 3"/>
          <p:cNvSpPr>
            <a:spLocks noGrp="1"/>
          </p:cNvSpPr>
          <p:nvPr>
            <p:ph type="body" sz="quarter" idx="16"/>
          </p:nvPr>
        </p:nvSpPr>
        <p:spPr>
          <a:xfrm>
            <a:off x="4644000" y="6192000"/>
            <a:ext cx="4320000" cy="215900"/>
          </a:xfrm>
        </p:spPr>
        <p:txBody>
          <a:bodyPr vert="horz" lIns="0" tIns="0" rIns="0" bIns="0"/>
          <a:lstStyle>
            <a:lvl1pPr marL="0" indent="0">
              <a:lnSpc>
                <a:spcPct val="100000"/>
              </a:lnSpc>
              <a:buNone/>
              <a:defRPr lang="de-DE" sz="1200" i="1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801472" rtl="0" eaLnBrk="1" latinLnBrk="0" hangingPunct="1">
              <a:lnSpc>
                <a:spcPct val="12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None/>
            </a:pPr>
            <a:r>
              <a:rPr lang="de-DE" dirty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467511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text in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31600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2088000"/>
            <a:ext cx="4104000" cy="4320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Inhaltsplatzhalter 9"/>
          <p:cNvSpPr>
            <a:spLocks noGrp="1"/>
          </p:cNvSpPr>
          <p:nvPr>
            <p:ph sz="quarter" idx="15"/>
          </p:nvPr>
        </p:nvSpPr>
        <p:spPr>
          <a:xfrm>
            <a:off x="4824000" y="2088000"/>
            <a:ext cx="4140000" cy="4320000"/>
          </a:xfrm>
        </p:spPr>
        <p:txBody>
          <a:bodyPr vert="horz" lIns="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latin typeface="Arial" pitchFamily="34" charset="0"/>
                <a:cs typeface="Arial" pitchFamily="34" charset="0"/>
              </a:defRPr>
            </a:lvl1pPr>
            <a:lvl2pPr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defRPr sz="1400" b="0">
                <a:latin typeface="Arial" pitchFamily="34" charset="0"/>
                <a:cs typeface="Arial" pitchFamily="34" charset="0"/>
              </a:defRPr>
            </a:lvl2pPr>
            <a:lvl3pPr>
              <a:lnSpc>
                <a:spcPct val="130000"/>
              </a:lnSpc>
              <a:defRPr sz="1400"/>
            </a:lvl3pPr>
            <a:lvl4pPr>
              <a:lnSpc>
                <a:spcPct val="130000"/>
              </a:lnSpc>
              <a:defRPr sz="1400"/>
            </a:lvl4pPr>
            <a:lvl5pPr>
              <a:lnSpc>
                <a:spcPct val="130000"/>
              </a:lnSpc>
              <a:defRPr sz="14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999" y="1368000"/>
            <a:ext cx="8784000" cy="652251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7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7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1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ct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l"/>
            <a:r>
              <a:rPr lang="de-DE"/>
              <a:t>Karsten Reinhardt</a:t>
            </a:r>
            <a:endParaRPr lang="de-DE" dirty="0"/>
          </a:p>
        </p:txBody>
      </p:sp>
      <p:sp>
        <p:nvSpPr>
          <p:cNvPr id="19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9848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two graphical ele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8000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Inhaltsplatzhalter 9"/>
          <p:cNvSpPr>
            <a:spLocks noGrp="1"/>
          </p:cNvSpPr>
          <p:nvPr>
            <p:ph sz="quarter" idx="15"/>
          </p:nvPr>
        </p:nvSpPr>
        <p:spPr>
          <a:xfrm>
            <a:off x="4644000" y="1512000"/>
            <a:ext cx="4320000" cy="2412000"/>
          </a:xfrm>
          <a:ln w="6350">
            <a:noFill/>
          </a:ln>
        </p:spPr>
        <p:txBody>
          <a:bodyPr vert="horz" lIns="0" tIns="0" rIns="0" bIns="0">
            <a:noAutofit/>
          </a:bodyPr>
          <a:lstStyle>
            <a:lvl1pPr marL="0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1pPr>
            <a:lvl2pPr marL="400736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8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4320000" cy="2412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16"/>
          </p:nvPr>
        </p:nvSpPr>
        <p:spPr>
          <a:xfrm>
            <a:off x="179388" y="4068000"/>
            <a:ext cx="8785225" cy="2412000"/>
          </a:xfrm>
        </p:spPr>
        <p:txBody>
          <a:bodyPr vert="horz" lIns="36000" tIns="0" rIns="0" bIns="0"/>
          <a:lstStyle>
            <a:lvl1pPr>
              <a:defRPr sz="17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1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94953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large graphical el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2412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1" name="Inhaltsplatzhalter 4"/>
          <p:cNvSpPr>
            <a:spLocks noGrp="1"/>
          </p:cNvSpPr>
          <p:nvPr>
            <p:ph sz="quarter" idx="16"/>
          </p:nvPr>
        </p:nvSpPr>
        <p:spPr>
          <a:xfrm>
            <a:off x="179388" y="4068000"/>
            <a:ext cx="8785225" cy="2412000"/>
          </a:xfrm>
        </p:spPr>
        <p:txBody>
          <a:bodyPr vert="horz" lIns="36000" tIns="0" rIns="0" bIns="0"/>
          <a:lstStyle>
            <a:lvl1pPr>
              <a:defRPr sz="17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59039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creen; 3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Susanne\Jobs\Pepperl &amp; Fuchs\P+F - Unternehmenspräsentation 2012-11\PPT Leitfaden\_bilder\HG_verlauf2.jpg"/>
          <p:cNvPicPr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11998"/>
            <a:ext cx="8784000" cy="2520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1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7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1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512" y="4140000"/>
            <a:ext cx="8784000" cy="23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>
              <a:lnSpc>
                <a:spcPct val="130000"/>
              </a:lnSpc>
              <a:defRPr sz="1400">
                <a:solidFill>
                  <a:schemeClr val="tx2"/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13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10" name="Bildplatzhalter 6"/>
          <p:cNvSpPr>
            <a:spLocks noGrp="1"/>
          </p:cNvSpPr>
          <p:nvPr>
            <p:ph type="pic" sz="quarter" idx="15"/>
          </p:nvPr>
        </p:nvSpPr>
        <p:spPr>
          <a:xfrm>
            <a:off x="179999" y="1512000"/>
            <a:ext cx="2926800" cy="252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8" name="Bildplatzhalter 6"/>
          <p:cNvSpPr>
            <a:spLocks noGrp="1"/>
          </p:cNvSpPr>
          <p:nvPr>
            <p:ph type="pic" sz="quarter" idx="17"/>
          </p:nvPr>
        </p:nvSpPr>
        <p:spPr>
          <a:xfrm>
            <a:off x="3106800" y="1512000"/>
            <a:ext cx="2926800" cy="252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9" name="Bildplatzhalter 6"/>
          <p:cNvSpPr>
            <a:spLocks noGrp="1"/>
          </p:cNvSpPr>
          <p:nvPr>
            <p:ph type="pic" sz="quarter" idx="18"/>
          </p:nvPr>
        </p:nvSpPr>
        <p:spPr>
          <a:xfrm>
            <a:off x="6037200" y="1512000"/>
            <a:ext cx="2926800" cy="252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0" name="Textplatzhalter 15"/>
          <p:cNvSpPr>
            <a:spLocks noGrp="1"/>
          </p:cNvSpPr>
          <p:nvPr>
            <p:ph type="body" sz="quarter" idx="21"/>
          </p:nvPr>
        </p:nvSpPr>
        <p:spPr>
          <a:xfrm>
            <a:off x="179999" y="3672000"/>
            <a:ext cx="8785225" cy="360000"/>
          </a:xfrm>
          <a:solidFill>
            <a:srgbClr val="2C3F4E">
              <a:alpha val="90000"/>
            </a:srgbClr>
          </a:solidFill>
        </p:spPr>
        <p:txBody>
          <a:bodyPr lIns="108000" rIns="108000" numCol="3" spcCol="216000" anchor="ctr" anchorCtr="0"/>
          <a:lstStyle>
            <a:lvl1pPr marL="0" marR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67588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creen; 6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 lIns="36000"/>
          <a:lstStyle>
            <a:lvl1pPr algn="just">
              <a:defRPr/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2" name="Bildplatzhalter 6"/>
          <p:cNvSpPr>
            <a:spLocks noGrp="1"/>
          </p:cNvSpPr>
          <p:nvPr>
            <p:ph type="pic" sz="quarter" idx="22"/>
          </p:nvPr>
        </p:nvSpPr>
        <p:spPr>
          <a:xfrm>
            <a:off x="179999" y="151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3" name="Bildplatzhalter 6"/>
          <p:cNvSpPr>
            <a:spLocks noGrp="1"/>
          </p:cNvSpPr>
          <p:nvPr>
            <p:ph type="pic" sz="quarter" idx="17"/>
          </p:nvPr>
        </p:nvSpPr>
        <p:spPr>
          <a:xfrm>
            <a:off x="3106800" y="151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4" name="Bildplatzhalter 6"/>
          <p:cNvSpPr>
            <a:spLocks noGrp="1"/>
          </p:cNvSpPr>
          <p:nvPr>
            <p:ph type="pic" sz="quarter" idx="18"/>
          </p:nvPr>
        </p:nvSpPr>
        <p:spPr>
          <a:xfrm>
            <a:off x="6037200" y="151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5" name="Textplatzhalter 15"/>
          <p:cNvSpPr>
            <a:spLocks noGrp="1"/>
          </p:cNvSpPr>
          <p:nvPr>
            <p:ph type="body" sz="quarter" idx="23"/>
          </p:nvPr>
        </p:nvSpPr>
        <p:spPr>
          <a:xfrm>
            <a:off x="179999" y="3492000"/>
            <a:ext cx="8785225" cy="360000"/>
          </a:xfrm>
          <a:solidFill>
            <a:srgbClr val="2C3F4E">
              <a:alpha val="90000"/>
            </a:srgbClr>
          </a:solidFill>
        </p:spPr>
        <p:txBody>
          <a:bodyPr lIns="108000" rIns="108000" numCol="3" spcCol="216000" anchor="ctr" anchorCtr="0"/>
          <a:lstStyle>
            <a:lvl1pPr marL="0" marR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</p:txBody>
      </p:sp>
      <p:sp>
        <p:nvSpPr>
          <p:cNvPr id="26" name="Bildplatzhalter 6"/>
          <p:cNvSpPr>
            <a:spLocks noGrp="1"/>
          </p:cNvSpPr>
          <p:nvPr>
            <p:ph type="pic" sz="quarter" idx="24"/>
          </p:nvPr>
        </p:nvSpPr>
        <p:spPr>
          <a:xfrm>
            <a:off x="179512" y="385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7" name="Bildplatzhalter 6"/>
          <p:cNvSpPr>
            <a:spLocks noGrp="1"/>
          </p:cNvSpPr>
          <p:nvPr>
            <p:ph type="pic" sz="quarter" idx="25"/>
          </p:nvPr>
        </p:nvSpPr>
        <p:spPr>
          <a:xfrm>
            <a:off x="3106313" y="385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8" name="Bildplatzhalter 6"/>
          <p:cNvSpPr>
            <a:spLocks noGrp="1"/>
          </p:cNvSpPr>
          <p:nvPr>
            <p:ph type="pic" sz="quarter" idx="26"/>
          </p:nvPr>
        </p:nvSpPr>
        <p:spPr>
          <a:xfrm>
            <a:off x="6036713" y="385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9" name="Textplatzhalter 15"/>
          <p:cNvSpPr>
            <a:spLocks noGrp="1"/>
          </p:cNvSpPr>
          <p:nvPr>
            <p:ph type="body" sz="quarter" idx="27"/>
          </p:nvPr>
        </p:nvSpPr>
        <p:spPr>
          <a:xfrm>
            <a:off x="179512" y="5832000"/>
            <a:ext cx="8785225" cy="360000"/>
          </a:xfrm>
          <a:solidFill>
            <a:srgbClr val="2C3F4E">
              <a:alpha val="90000"/>
            </a:srgbClr>
          </a:solidFill>
        </p:spPr>
        <p:txBody>
          <a:bodyPr lIns="108000" rIns="108000" numCol="3" spcCol="216000" anchor="ctr" anchorCtr="0"/>
          <a:lstStyle>
            <a:lvl1pPr marL="0" marR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57001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creen; 8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 lIns="36000"/>
          <a:lstStyle>
            <a:lvl1pPr algn="just">
              <a:defRPr/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3"/>
          </p:nvPr>
        </p:nvSpPr>
        <p:spPr>
          <a:xfrm>
            <a:off x="179999" y="151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8" name="Bildplatzhalter 6"/>
          <p:cNvSpPr>
            <a:spLocks noGrp="1"/>
          </p:cNvSpPr>
          <p:nvPr>
            <p:ph type="pic" sz="quarter" idx="14"/>
          </p:nvPr>
        </p:nvSpPr>
        <p:spPr>
          <a:xfrm>
            <a:off x="2376000" y="151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9" name="Bildplatzhalter 6"/>
          <p:cNvSpPr>
            <a:spLocks noGrp="1"/>
          </p:cNvSpPr>
          <p:nvPr>
            <p:ph type="pic" sz="quarter" idx="15"/>
          </p:nvPr>
        </p:nvSpPr>
        <p:spPr>
          <a:xfrm>
            <a:off x="4572000" y="151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0" name="Bildplatzhalter 6"/>
          <p:cNvSpPr>
            <a:spLocks noGrp="1"/>
          </p:cNvSpPr>
          <p:nvPr>
            <p:ph type="pic" sz="quarter" idx="16"/>
          </p:nvPr>
        </p:nvSpPr>
        <p:spPr>
          <a:xfrm>
            <a:off x="6768000" y="151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1" name="Bildplatzhalter 6"/>
          <p:cNvSpPr>
            <a:spLocks noGrp="1"/>
          </p:cNvSpPr>
          <p:nvPr>
            <p:ph type="pic" sz="quarter" idx="17"/>
          </p:nvPr>
        </p:nvSpPr>
        <p:spPr>
          <a:xfrm>
            <a:off x="179512" y="385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2" name="Bildplatzhalter 6"/>
          <p:cNvSpPr>
            <a:spLocks noGrp="1"/>
          </p:cNvSpPr>
          <p:nvPr>
            <p:ph type="pic" sz="quarter" idx="18"/>
          </p:nvPr>
        </p:nvSpPr>
        <p:spPr>
          <a:xfrm>
            <a:off x="2375513" y="385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3" name="Bildplatzhalter 6"/>
          <p:cNvSpPr>
            <a:spLocks noGrp="1"/>
          </p:cNvSpPr>
          <p:nvPr>
            <p:ph type="pic" sz="quarter" idx="19"/>
          </p:nvPr>
        </p:nvSpPr>
        <p:spPr>
          <a:xfrm>
            <a:off x="4571513" y="385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4" name="Bildplatzhalter 6"/>
          <p:cNvSpPr>
            <a:spLocks noGrp="1"/>
          </p:cNvSpPr>
          <p:nvPr>
            <p:ph type="pic" sz="quarter" idx="20"/>
          </p:nvPr>
        </p:nvSpPr>
        <p:spPr>
          <a:xfrm>
            <a:off x="6767513" y="385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6" name="Textplatzhalt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179999" y="3492000"/>
            <a:ext cx="8785225" cy="360000"/>
          </a:xfrm>
          <a:solidFill>
            <a:srgbClr val="2C3F4E">
              <a:alpha val="90000"/>
            </a:srgbClr>
          </a:solidFill>
        </p:spPr>
        <p:txBody>
          <a:bodyPr lIns="108000" rIns="108000" numCol="4" spcCol="216000" anchor="ctr" anchorCtr="0"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Textmasterformat bearbeiten Textmasterformat bearbeiten Textmasterformat bearbeiten Textmasterformat bearbeiten </a:t>
            </a:r>
          </a:p>
        </p:txBody>
      </p:sp>
      <p:sp>
        <p:nvSpPr>
          <p:cNvPr id="19" name="Textplatzhalter 15"/>
          <p:cNvSpPr>
            <a:spLocks noGrp="1"/>
          </p:cNvSpPr>
          <p:nvPr>
            <p:ph type="body" sz="quarter" idx="22" hasCustomPrompt="1"/>
          </p:nvPr>
        </p:nvSpPr>
        <p:spPr>
          <a:xfrm>
            <a:off x="179512" y="5832000"/>
            <a:ext cx="8785225" cy="360000"/>
          </a:xfrm>
          <a:solidFill>
            <a:srgbClr val="2C3F4E">
              <a:alpha val="90000"/>
            </a:srgbClr>
          </a:solidFill>
        </p:spPr>
        <p:txBody>
          <a:bodyPr lIns="108000" rIns="108000" numCol="4" spcCol="216000" anchor="ctr" anchorCtr="0"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Textmasterformat bearbeiten Textmasterformat bearbeiten Textmasterformat bearbeiten Textmasterformat bearbeiten </a:t>
            </a:r>
          </a:p>
        </p:txBody>
      </p:sp>
    </p:spTree>
    <p:extLst>
      <p:ext uri="{BB962C8B-B14F-4D97-AF65-F5344CB8AC3E}">
        <p14:creationId xmlns:p14="http://schemas.microsoft.com/office/powerpoint/2010/main" val="2250331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Chapter (building M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180000" y="3600000"/>
            <a:ext cx="8784000" cy="54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lang="de-DE" sz="3200" b="1" kern="1200" dirty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8" name="Untertitel 2"/>
          <p:cNvSpPr>
            <a:spLocks noGrp="1"/>
          </p:cNvSpPr>
          <p:nvPr>
            <p:ph type="subTitle" idx="1"/>
          </p:nvPr>
        </p:nvSpPr>
        <p:spPr>
          <a:xfrm>
            <a:off x="180000" y="4176000"/>
            <a:ext cx="8784000" cy="1589593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3200" b="1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  <a:lvl2pPr marL="0" marR="0" indent="0" algn="l" defTabSz="801472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2400" b="1">
                <a:solidFill>
                  <a:schemeClr val="bg2"/>
                </a:solidFill>
              </a:defRPr>
            </a:lvl2pPr>
            <a:lvl3pPr marL="8014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02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02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036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0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051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0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16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8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026" name="Picture 2" descr="D:\Susanne\Jobs\Pepperl &amp; Fuchs\P+F - PPTs\PPT_Unternehmen-Leitfaden_2013\_eingesetzte Bilder\_VERWENDET\_PPT-Neubau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8000"/>
            <a:ext cx="9144000" cy="2627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1126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Chapter (blan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180000" y="3600000"/>
            <a:ext cx="8784000" cy="54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lang="de-DE" sz="3200" b="1" kern="1200" dirty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sz="quarter" idx="10"/>
          </p:nvPr>
        </p:nvSpPr>
        <p:spPr>
          <a:xfrm>
            <a:off x="0" y="828000"/>
            <a:ext cx="9146715" cy="2628000"/>
          </a:xfrm>
        </p:spPr>
        <p:txBody>
          <a:bodyPr>
            <a:noAutofit/>
          </a:bodyPr>
          <a:lstStyle>
            <a:lvl1pPr>
              <a:lnSpc>
                <a:spcPct val="110000"/>
              </a:lnSpc>
              <a:defRPr/>
            </a:lvl1pPr>
          </a:lstStyle>
          <a:p>
            <a:endParaRPr lang="de-DE" dirty="0"/>
          </a:p>
        </p:txBody>
      </p:sp>
      <p:sp>
        <p:nvSpPr>
          <p:cNvPr id="15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1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7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Untertitel 2"/>
          <p:cNvSpPr>
            <a:spLocks noGrp="1"/>
          </p:cNvSpPr>
          <p:nvPr>
            <p:ph type="subTitle" idx="1"/>
          </p:nvPr>
        </p:nvSpPr>
        <p:spPr>
          <a:xfrm>
            <a:off x="180000" y="4176000"/>
            <a:ext cx="8784000" cy="1589593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3200" b="1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  <a:lvl2pPr marL="0" marR="0" indent="0" algn="l" defTabSz="801472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2400" b="1">
                <a:solidFill>
                  <a:schemeClr val="bg2"/>
                </a:solidFill>
              </a:defRPr>
            </a:lvl2pPr>
            <a:lvl3pPr marL="8014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02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02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036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0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051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0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  <a:p>
            <a:pPr lvl="1"/>
            <a:r>
              <a:rPr lang="de-DE" dirty="0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1507832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just">
              <a:defRPr/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486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342900" indent="-34290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+mj-lt"/>
              <a:buAutoNum type="arabicPeriod"/>
              <a:defRPr sz="1700" b="1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66719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norama picture,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1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7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Bildplatzhalter 2"/>
          <p:cNvSpPr>
            <a:spLocks noGrp="1"/>
          </p:cNvSpPr>
          <p:nvPr>
            <p:ph type="pic" sz="quarter" idx="10"/>
          </p:nvPr>
        </p:nvSpPr>
        <p:spPr>
          <a:xfrm>
            <a:off x="180000" y="1512000"/>
            <a:ext cx="8784000" cy="2520000"/>
          </a:xfrm>
        </p:spPr>
        <p:txBody>
          <a:bodyPr>
            <a:noAutofit/>
          </a:bodyPr>
          <a:lstStyle>
            <a:lvl1pPr>
              <a:lnSpc>
                <a:spcPct val="110000"/>
              </a:lnSpc>
              <a:defRPr/>
            </a:lvl1pPr>
          </a:lstStyle>
          <a:p>
            <a:endParaRPr lang="de-DE" dirty="0"/>
          </a:p>
        </p:txBody>
      </p:sp>
      <p:sp>
        <p:nvSpPr>
          <p:cNvPr id="12" name="Textplatzhalter 7"/>
          <p:cNvSpPr>
            <a:spLocks noGrp="1"/>
          </p:cNvSpPr>
          <p:nvPr>
            <p:ph type="body" sz="quarter" idx="14"/>
          </p:nvPr>
        </p:nvSpPr>
        <p:spPr>
          <a:xfrm>
            <a:off x="179512" y="4140000"/>
            <a:ext cx="8784000" cy="2232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13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040044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text or graphical elem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999" y="1368000"/>
            <a:ext cx="8784000" cy="652251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7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2088000"/>
            <a:ext cx="8784000" cy="4356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22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tabLst/>
              <a:defRPr sz="17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7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7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4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55963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sm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999" y="1368000"/>
            <a:ext cx="8784000" cy="652251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7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2088000"/>
            <a:ext cx="8784000" cy="4356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tabLst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4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2017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or graphical elem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4968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4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94749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text, picture+fr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8000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Inhaltsplatzhalter 9"/>
          <p:cNvSpPr>
            <a:spLocks noGrp="1"/>
          </p:cNvSpPr>
          <p:nvPr>
            <p:ph sz="quarter" idx="15"/>
          </p:nvPr>
        </p:nvSpPr>
        <p:spPr>
          <a:xfrm>
            <a:off x="4644000" y="2160000"/>
            <a:ext cx="4320000" cy="3780000"/>
          </a:xfrm>
          <a:ln w="6350">
            <a:solidFill>
              <a:schemeClr val="accent1"/>
            </a:solidFill>
          </a:ln>
        </p:spPr>
        <p:txBody>
          <a:bodyPr lIns="0" tIns="0" rIns="0" bIns="0">
            <a:noAutofit/>
          </a:bodyPr>
          <a:lstStyle>
            <a:lvl1pPr marL="0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1pPr>
            <a:lvl2pPr marL="400736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8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2088000"/>
            <a:ext cx="4284000" cy="432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999" y="1368000"/>
            <a:ext cx="8784000" cy="652251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7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3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14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8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6"/>
          </p:nvPr>
        </p:nvSpPr>
        <p:spPr>
          <a:xfrm>
            <a:off x="4644000" y="6012000"/>
            <a:ext cx="4320000" cy="396000"/>
          </a:xfrm>
        </p:spPr>
        <p:txBody>
          <a:bodyPr lIns="0" tIns="0" rIns="0" bIns="0"/>
          <a:lstStyle>
            <a:lvl1pPr marL="0" indent="0">
              <a:lnSpc>
                <a:spcPct val="120000"/>
              </a:lnSpc>
              <a:buNone/>
              <a:defRPr sz="1200" i="1"/>
            </a:lvl1pPr>
          </a:lstStyle>
          <a:p>
            <a:pPr lvl="0"/>
            <a:r>
              <a:rPr lang="de-DE" dirty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102102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 userDrawn="1"/>
        </p:nvSpPr>
        <p:spPr>
          <a:xfrm>
            <a:off x="0" y="0"/>
            <a:ext cx="9144000" cy="6530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>
            <a:noAutofit/>
          </a:bodyPr>
          <a:lstStyle/>
          <a:p>
            <a:pPr algn="ctr">
              <a:lnSpc>
                <a:spcPct val="110000"/>
              </a:lnSpc>
            </a:pPr>
            <a:endParaRPr lang="de-DE" sz="9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>
          <a:xfrm>
            <a:off x="180000" y="1494000"/>
            <a:ext cx="8784000" cy="4525963"/>
          </a:xfrm>
          <a:prstGeom prst="rect">
            <a:avLst/>
          </a:prstGeom>
        </p:spPr>
        <p:txBody>
          <a:bodyPr vert="horz" lIns="36000" tIns="0" rIns="0" bIns="0" rtlCol="0">
            <a:no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1" name="Rechteck 10"/>
          <p:cNvSpPr/>
          <p:nvPr userDrawn="1"/>
        </p:nvSpPr>
        <p:spPr>
          <a:xfrm>
            <a:off x="0" y="6606000"/>
            <a:ext cx="9144000" cy="252000"/>
          </a:xfrm>
          <a:prstGeom prst="rect">
            <a:avLst/>
          </a:prstGeom>
          <a:solidFill>
            <a:srgbClr val="6478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>
            <a:noAutofit/>
          </a:bodyPr>
          <a:lstStyle/>
          <a:p>
            <a:pPr algn="ctr">
              <a:lnSpc>
                <a:spcPct val="110000"/>
              </a:lnSpc>
            </a:pPr>
            <a:endParaRPr lang="de-DE" sz="900" dirty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14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5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6" name="Rechteck 15"/>
          <p:cNvSpPr/>
          <p:nvPr userDrawn="1"/>
        </p:nvSpPr>
        <p:spPr>
          <a:xfrm>
            <a:off x="6804248" y="6639850"/>
            <a:ext cx="1126912" cy="135422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>
              <a:lnSpc>
                <a:spcPct val="110000"/>
              </a:lnSpc>
            </a:pPr>
            <a:r>
              <a:rPr lang="de-DE" sz="1200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www.pepperl-fuchs.com </a:t>
            </a:r>
          </a:p>
        </p:txBody>
      </p:sp>
      <p:pic>
        <p:nvPicPr>
          <p:cNvPr id="10" name="Picture 2" descr="D:\Susanne\Jobs\Pepperl &amp; Fuchs\P+F - PPTs\P+F-Logo.png"/>
          <p:cNvPicPr>
            <a:picLocks noChangeAspect="1" noChangeArrowheads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00" y="261214"/>
            <a:ext cx="2286000" cy="284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1891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80" r:id="rId4"/>
    <p:sldLayoutId id="2147483674" r:id="rId5"/>
    <p:sldLayoutId id="2147483658" r:id="rId6"/>
    <p:sldLayoutId id="2147483672" r:id="rId7"/>
    <p:sldLayoutId id="2147483673" r:id="rId8"/>
    <p:sldLayoutId id="2147483666" r:id="rId9"/>
    <p:sldLayoutId id="2147483679" r:id="rId10"/>
    <p:sldLayoutId id="2147483668" r:id="rId11"/>
    <p:sldLayoutId id="2147483661" r:id="rId12"/>
    <p:sldLayoutId id="2147483671" r:id="rId13"/>
    <p:sldLayoutId id="2147483667" r:id="rId14"/>
    <p:sldLayoutId id="2147483678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algn="ctr" defTabSz="801472" rtl="0" eaLnBrk="1" latinLnBrk="0" hangingPunct="1">
        <a:spcBef>
          <a:spcPct val="0"/>
        </a:spcBef>
        <a:buNone/>
        <a:defRPr sz="3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0552" indent="-300552" algn="l" defTabSz="801472" rtl="0" eaLnBrk="1" latinLnBrk="0" hangingPunct="1">
        <a:lnSpc>
          <a:spcPct val="130000"/>
        </a:lnSpc>
        <a:spcBef>
          <a:spcPts val="0"/>
        </a:spcBef>
        <a:buClr>
          <a:schemeClr val="bg2"/>
        </a:buClr>
        <a:buFont typeface="Wingdings" pitchFamily="2" charset="2"/>
        <a:buChar char="§"/>
        <a:defRPr sz="1700" kern="1200">
          <a:solidFill>
            <a:schemeClr val="tx2"/>
          </a:solidFill>
          <a:latin typeface="+mn-lt"/>
          <a:ea typeface="+mn-ea"/>
          <a:cs typeface="+mn-cs"/>
        </a:defRPr>
      </a:lvl1pPr>
      <a:lvl2pPr marL="541338" indent="-274638" algn="l" defTabSz="801472" rtl="0" eaLnBrk="1" latinLnBrk="0" hangingPunct="1">
        <a:lnSpc>
          <a:spcPct val="130000"/>
        </a:lnSpc>
        <a:spcBef>
          <a:spcPts val="0"/>
        </a:spcBef>
        <a:buClr>
          <a:schemeClr val="bg2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2pPr>
      <a:lvl3pPr marL="808038" indent="-266700" algn="l" defTabSz="801472" rtl="0" eaLnBrk="1" latinLnBrk="0" hangingPunct="1">
        <a:lnSpc>
          <a:spcPct val="130000"/>
        </a:lnSpc>
        <a:spcBef>
          <a:spcPct val="20000"/>
        </a:spcBef>
        <a:buClr>
          <a:schemeClr val="bg2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074738" indent="-266700" algn="l" defTabSz="801472" rtl="0" eaLnBrk="1" latinLnBrk="0" hangingPunct="1">
        <a:lnSpc>
          <a:spcPct val="130000"/>
        </a:lnSpc>
        <a:spcBef>
          <a:spcPct val="20000"/>
        </a:spcBef>
        <a:buClr>
          <a:schemeClr val="bg2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341438" indent="-266700" algn="l" defTabSz="801472" rtl="0" eaLnBrk="1" latinLnBrk="0" hangingPunct="1">
        <a:lnSpc>
          <a:spcPct val="130000"/>
        </a:lnSpc>
        <a:spcBef>
          <a:spcPct val="20000"/>
        </a:spcBef>
        <a:buClr>
          <a:schemeClr val="bg2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2204047" indent="-200368" algn="l" defTabSz="801472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04783" indent="-200368" algn="l" defTabSz="801472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05519" indent="-200368" algn="l" defTabSz="801472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06254" indent="-200368" algn="l" defTabSz="801472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073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1472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02207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2943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03679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04415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05151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0588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jpe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9.jpg"/><Relationship Id="rId1" Type="http://schemas.openxmlformats.org/officeDocument/2006/relationships/slideLayout" Target="../slideLayouts/slideLayout4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0.jpg"/><Relationship Id="rId1" Type="http://schemas.openxmlformats.org/officeDocument/2006/relationships/slideLayout" Target="../slideLayouts/slideLayout4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1.jpg"/><Relationship Id="rId1" Type="http://schemas.openxmlformats.org/officeDocument/2006/relationships/slideLayout" Target="../slideLayouts/slideLayout4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2.jpg"/><Relationship Id="rId1" Type="http://schemas.openxmlformats.org/officeDocument/2006/relationships/slideLayout" Target="../slideLayouts/slideLayout4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3.jpg"/><Relationship Id="rId1" Type="http://schemas.openxmlformats.org/officeDocument/2006/relationships/slideLayout" Target="../slideLayouts/slideLayout4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6.jpg"/><Relationship Id="rId1" Type="http://schemas.openxmlformats.org/officeDocument/2006/relationships/slideLayout" Target="../slideLayouts/slideLayout4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8.jp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9.jpg"/><Relationship Id="rId1" Type="http://schemas.openxmlformats.org/officeDocument/2006/relationships/slideLayout" Target="../slideLayouts/slideLayout4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30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31.jpg"/><Relationship Id="rId1" Type="http://schemas.openxmlformats.org/officeDocument/2006/relationships/slideLayout" Target="../slideLayouts/slideLayout4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32.jpg"/><Relationship Id="rId1" Type="http://schemas.openxmlformats.org/officeDocument/2006/relationships/slideLayout" Target="../slideLayouts/slideLayout4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33.jpg"/><Relationship Id="rId1" Type="http://schemas.openxmlformats.org/officeDocument/2006/relationships/slideLayout" Target="../slideLayouts/slideLayout4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4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35.jpg"/><Relationship Id="rId1" Type="http://schemas.openxmlformats.org/officeDocument/2006/relationships/slideLayout" Target="../slideLayouts/slideLayout4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7.jp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38.jpg"/><Relationship Id="rId1" Type="http://schemas.openxmlformats.org/officeDocument/2006/relationships/slideLayout" Target="../slideLayouts/slideLayout4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39.jpg"/><Relationship Id="rId1" Type="http://schemas.openxmlformats.org/officeDocument/2006/relationships/slideLayout" Target="../slideLayouts/slideLayout4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0.jpg"/><Relationship Id="rId1" Type="http://schemas.openxmlformats.org/officeDocument/2006/relationships/slideLayout" Target="../slideLayouts/slideLayout4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1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2.jpg"/><Relationship Id="rId1" Type="http://schemas.openxmlformats.org/officeDocument/2006/relationships/slideLayout" Target="../slideLayouts/slideLayout4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4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4.jpg"/><Relationship Id="rId1" Type="http://schemas.openxmlformats.org/officeDocument/2006/relationships/slideLayout" Target="../slideLayouts/slideLayout4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6.jpg"/><Relationship Id="rId1" Type="http://schemas.openxmlformats.org/officeDocument/2006/relationships/slideLayout" Target="../slideLayouts/slideLayout4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7.jpg"/><Relationship Id="rId1" Type="http://schemas.openxmlformats.org/officeDocument/2006/relationships/slideLayout" Target="../slideLayouts/slideLayout4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8.jpg"/><Relationship Id="rId1" Type="http://schemas.openxmlformats.org/officeDocument/2006/relationships/slideLayout" Target="../slideLayouts/slideLayout4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9.jpg"/><Relationship Id="rId1" Type="http://schemas.openxmlformats.org/officeDocument/2006/relationships/slideLayout" Target="../slideLayouts/slideLayout4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50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52.jpg"/><Relationship Id="rId1" Type="http://schemas.openxmlformats.org/officeDocument/2006/relationships/slideLayout" Target="../slideLayouts/slideLayout4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53.jpg"/><Relationship Id="rId1" Type="http://schemas.openxmlformats.org/officeDocument/2006/relationships/slideLayout" Target="../slideLayouts/slideLayout4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54.jpg"/><Relationship Id="rId1" Type="http://schemas.openxmlformats.org/officeDocument/2006/relationships/slideLayout" Target="../slideLayouts/slideLayout4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hyperlink" Target="mailto:kreinhardt@de.pepperl-fuchs.com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9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0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29.xml"/><Relationship Id="rId18" Type="http://schemas.openxmlformats.org/officeDocument/2006/relationships/slide" Target="slide69.xml"/><Relationship Id="rId26" Type="http://schemas.openxmlformats.org/officeDocument/2006/relationships/slide" Target="slide128.xml"/><Relationship Id="rId3" Type="http://schemas.openxmlformats.org/officeDocument/2006/relationships/slide" Target="slide8.xml"/><Relationship Id="rId21" Type="http://schemas.openxmlformats.org/officeDocument/2006/relationships/slide" Target="slide89.xml"/><Relationship Id="rId7" Type="http://schemas.openxmlformats.org/officeDocument/2006/relationships/slide" Target="slide12.xml"/><Relationship Id="rId12" Type="http://schemas.openxmlformats.org/officeDocument/2006/relationships/slide" Target="slide20.xml"/><Relationship Id="rId17" Type="http://schemas.openxmlformats.org/officeDocument/2006/relationships/slide" Target="slide61.xml"/><Relationship Id="rId25" Type="http://schemas.openxmlformats.org/officeDocument/2006/relationships/slide" Target="slide121.xml"/><Relationship Id="rId2" Type="http://schemas.openxmlformats.org/officeDocument/2006/relationships/slide" Target="slide6.xml"/><Relationship Id="rId16" Type="http://schemas.openxmlformats.org/officeDocument/2006/relationships/slide" Target="slide53.xml"/><Relationship Id="rId20" Type="http://schemas.openxmlformats.org/officeDocument/2006/relationships/slide" Target="slide81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1.xml"/><Relationship Id="rId11" Type="http://schemas.openxmlformats.org/officeDocument/2006/relationships/slide" Target="slide18.xml"/><Relationship Id="rId24" Type="http://schemas.openxmlformats.org/officeDocument/2006/relationships/slide" Target="slide113.xml"/><Relationship Id="rId5" Type="http://schemas.openxmlformats.org/officeDocument/2006/relationships/slide" Target="slide10.xml"/><Relationship Id="rId15" Type="http://schemas.openxmlformats.org/officeDocument/2006/relationships/slide" Target="slide45.xml"/><Relationship Id="rId23" Type="http://schemas.openxmlformats.org/officeDocument/2006/relationships/slide" Target="slide105.xml"/><Relationship Id="rId10" Type="http://schemas.openxmlformats.org/officeDocument/2006/relationships/slide" Target="slide17.xml"/><Relationship Id="rId19" Type="http://schemas.openxmlformats.org/officeDocument/2006/relationships/slide" Target="slide77.xml"/><Relationship Id="rId4" Type="http://schemas.openxmlformats.org/officeDocument/2006/relationships/slide" Target="slide9.xml"/><Relationship Id="rId9" Type="http://schemas.openxmlformats.org/officeDocument/2006/relationships/slide" Target="slide19.xml"/><Relationship Id="rId14" Type="http://schemas.openxmlformats.org/officeDocument/2006/relationships/slide" Target="slide37.xml"/><Relationship Id="rId22" Type="http://schemas.openxmlformats.org/officeDocument/2006/relationships/slide" Target="slide9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8.jp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7.jp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6.jp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4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4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9.jp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4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4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4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4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4.jpg"/><Relationship Id="rId1" Type="http://schemas.openxmlformats.org/officeDocument/2006/relationships/slideLayout" Target="../slideLayouts/slideLayout4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4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8.jp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4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9.jpg"/><Relationship Id="rId1" Type="http://schemas.openxmlformats.org/officeDocument/2006/relationships/slideLayout" Target="../slideLayouts/slideLayout4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0.jpg"/><Relationship Id="rId1" Type="http://schemas.openxmlformats.org/officeDocument/2006/relationships/slideLayout" Target="../slideLayouts/slideLayout4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1.jpg"/><Relationship Id="rId1" Type="http://schemas.openxmlformats.org/officeDocument/2006/relationships/slideLayout" Target="../slideLayouts/slideLayout4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2.jpg"/><Relationship Id="rId1" Type="http://schemas.openxmlformats.org/officeDocument/2006/relationships/slideLayout" Target="../slideLayouts/slideLayout4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3.jpg"/><Relationship Id="rId1" Type="http://schemas.openxmlformats.org/officeDocument/2006/relationships/slideLayout" Target="../slideLayouts/slideLayout4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6.jpg"/><Relationship Id="rId1" Type="http://schemas.openxmlformats.org/officeDocument/2006/relationships/slideLayout" Target="../slideLayouts/slideLayout4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01008"/>
            <a:ext cx="91440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4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70097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Add Device – ctrlX PLC Engineering: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Right-click on “</a:t>
            </a:r>
            <a:r>
              <a:rPr lang="en-US" sz="1400" b="0" dirty="0" err="1"/>
              <a:t>ethercat_master_Instances</a:t>
            </a:r>
            <a:r>
              <a:rPr lang="en-US" sz="1400" b="0" dirty="0"/>
              <a:t>” </a:t>
            </a:r>
            <a:r>
              <a:rPr lang="en-US" sz="1400" b="0" dirty="0">
                <a:sym typeface="Wingdings" panose="05000000000000000000" pitchFamily="2" charset="2"/>
              </a:rPr>
              <a:t> Selectively from ctrlX CORE</a:t>
            </a:r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01835CB7-DA06-448C-B3FE-21E251308F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2137339"/>
            <a:ext cx="3888432" cy="2218112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1A22E21A-CAC7-47FE-8CBA-D2553DDE88B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677"/>
          <a:stretch/>
        </p:blipFill>
        <p:spPr>
          <a:xfrm>
            <a:off x="4141028" y="2132857"/>
            <a:ext cx="4895467" cy="2202930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36A996A7-670A-4C77-98B2-A437A8D6470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677"/>
          <a:stretch/>
        </p:blipFill>
        <p:spPr>
          <a:xfrm>
            <a:off x="4141028" y="4350969"/>
            <a:ext cx="4895467" cy="2202930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0D083CB1-E51A-4145-9A76-B91DA5131BF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10"/>
          <a:stretch/>
        </p:blipFill>
        <p:spPr>
          <a:xfrm>
            <a:off x="107505" y="5535479"/>
            <a:ext cx="3940098" cy="1018421"/>
          </a:xfrm>
          <a:prstGeom prst="rect">
            <a:avLst/>
          </a:prstGeom>
        </p:spPr>
      </p:pic>
      <p:sp>
        <p:nvSpPr>
          <p:cNvPr id="22" name="Rechteck 21">
            <a:extLst>
              <a:ext uri="{FF2B5EF4-FFF2-40B4-BE49-F238E27FC236}">
                <a16:creationId xmlns:a16="http://schemas.microsoft.com/office/drawing/2014/main" id="{9FCADAEA-2AFD-4694-A706-2B9F9942E431}"/>
              </a:ext>
            </a:extLst>
          </p:cNvPr>
          <p:cNvSpPr/>
          <p:nvPr/>
        </p:nvSpPr>
        <p:spPr>
          <a:xfrm>
            <a:off x="6363019" y="2301976"/>
            <a:ext cx="2673476" cy="103505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89EE740C-CD39-429C-906D-95089A64D0E8}"/>
              </a:ext>
            </a:extLst>
          </p:cNvPr>
          <p:cNvSpPr/>
          <p:nvPr/>
        </p:nvSpPr>
        <p:spPr>
          <a:xfrm>
            <a:off x="4141028" y="4504907"/>
            <a:ext cx="2015148" cy="79630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1FF1765D-9274-4E46-8F77-175C440C5CC9}"/>
              </a:ext>
            </a:extLst>
          </p:cNvPr>
          <p:cNvCxnSpPr>
            <a:cxnSpLocks/>
          </p:cNvCxnSpPr>
          <p:nvPr/>
        </p:nvCxnSpPr>
        <p:spPr>
          <a:xfrm flipH="1" flipV="1">
            <a:off x="1115860" y="2982346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95CD09B9-6DDE-4B3A-9354-751FE1F424FC}"/>
              </a:ext>
            </a:extLst>
          </p:cNvPr>
          <p:cNvCxnSpPr>
            <a:cxnSpLocks/>
          </p:cNvCxnSpPr>
          <p:nvPr/>
        </p:nvCxnSpPr>
        <p:spPr>
          <a:xfrm flipH="1" flipV="1">
            <a:off x="2627784" y="2982346"/>
            <a:ext cx="735497" cy="82064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mit Pfeil 26">
            <a:extLst>
              <a:ext uri="{FF2B5EF4-FFF2-40B4-BE49-F238E27FC236}">
                <a16:creationId xmlns:a16="http://schemas.microsoft.com/office/drawing/2014/main" id="{3C131760-CC87-4138-8A62-F7933A2057B7}"/>
              </a:ext>
            </a:extLst>
          </p:cNvPr>
          <p:cNvCxnSpPr>
            <a:cxnSpLocks/>
          </p:cNvCxnSpPr>
          <p:nvPr/>
        </p:nvCxnSpPr>
        <p:spPr>
          <a:xfrm flipV="1">
            <a:off x="3363281" y="2982346"/>
            <a:ext cx="488639" cy="85596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3251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DE5C577D-80F9-46E6-BE61-53BF8EE026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93" y="1878249"/>
            <a:ext cx="3384775" cy="258407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11: Single Program Special Fixcode (EPC)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UII/EPC Code written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16#0D = Single Program Special Fixcode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59660" cy="211344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E2721AF-567A-433D-A1AE-43CF68A6D081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938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4B2CCB3F-EAC3-4A25-AC4D-7E24E26124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258959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11: Single Program Special Fixcode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no data carrier recognized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16#0D = Single Program Special Fixcode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16#05 = no data carrier recognized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59660" cy="211895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B4C58B2-3805-4A44-992F-789216A6AA4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78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68347AA7-B5D5-46C3-885D-5B1CEC22F1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06" y="1878249"/>
            <a:ext cx="2690702" cy="4619521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11: Single Program Special Fixcode (EPC)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Command Single Program Special Fixcode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16#0D = Single Program Special Fixcode</a:t>
            </a:r>
          </a:p>
          <a:p>
            <a:r>
              <a:rPr lang="en-US" sz="1200" dirty="0"/>
              <a:t>OUTDATA[3]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OUTDATA[4]…[5]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OUTDATA[6]…[7] </a:t>
            </a:r>
            <a:r>
              <a:rPr lang="en-US" sz="1200" dirty="0">
                <a:sym typeface="Wingdings" panose="05000000000000000000" pitchFamily="2" charset="2"/>
              </a:rPr>
              <a:t> Number of bytes (I_i_WordNumber)</a:t>
            </a:r>
          </a:p>
          <a:p>
            <a:r>
              <a:rPr lang="en-US" sz="1200" dirty="0"/>
              <a:t>OUTDATA[8]…[9] </a:t>
            </a:r>
            <a:r>
              <a:rPr lang="en-US" sz="1200" dirty="0">
                <a:sym typeface="Wingdings" panose="05000000000000000000" pitchFamily="2" charset="2"/>
              </a:rPr>
              <a:t> PC Word</a:t>
            </a:r>
          </a:p>
          <a:p>
            <a:r>
              <a:rPr lang="en-US" sz="1200" dirty="0"/>
              <a:t>OUTDATA[10]…[21] </a:t>
            </a:r>
            <a:r>
              <a:rPr lang="en-US" sz="1200" dirty="0">
                <a:sym typeface="Wingdings" panose="05000000000000000000" pitchFamily="2" charset="2"/>
              </a:rPr>
              <a:t> UII/EPC Code</a:t>
            </a:r>
          </a:p>
          <a:p>
            <a:r>
              <a:rPr lang="en-US" sz="1200" dirty="0"/>
              <a:t>OUTDATA[22]…[x]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339752" y="2276872"/>
            <a:ext cx="504056" cy="40324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CF58D3F-ABCB-466B-9095-9FA012104BA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501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035F75B5-C818-407F-A1A5-28C03887A1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2"/>
            <a:ext cx="6765590" cy="464976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11: Single Program Special Fixcode (EPC)</a:t>
            </a:r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8841751E-E62E-43F5-8F54-A5263292E58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FE595E3E-F68F-4B8F-B03F-008D3B40150D}"/>
              </a:ext>
            </a:extLst>
          </p:cNvPr>
          <p:cNvSpPr/>
          <p:nvPr/>
        </p:nvSpPr>
        <p:spPr>
          <a:xfrm>
            <a:off x="111471" y="4005062"/>
            <a:ext cx="788121" cy="6480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60230030-3C29-4CA7-B2EC-6A00D7C45FDE}"/>
              </a:ext>
            </a:extLst>
          </p:cNvPr>
          <p:cNvSpPr/>
          <p:nvPr/>
        </p:nvSpPr>
        <p:spPr>
          <a:xfrm>
            <a:off x="110666" y="4653136"/>
            <a:ext cx="1509006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B5F3C635-B80B-4B98-B8D9-C02531883EEB}"/>
              </a:ext>
            </a:extLst>
          </p:cNvPr>
          <p:cNvCxnSpPr>
            <a:cxnSpLocks/>
          </p:cNvCxnSpPr>
          <p:nvPr/>
        </p:nvCxnSpPr>
        <p:spPr>
          <a:xfrm flipH="1">
            <a:off x="539552" y="3212976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hteck 20">
            <a:extLst>
              <a:ext uri="{FF2B5EF4-FFF2-40B4-BE49-F238E27FC236}">
                <a16:creationId xmlns:a16="http://schemas.microsoft.com/office/drawing/2014/main" id="{959C7247-6433-41B3-B131-9700CAFD9382}"/>
              </a:ext>
            </a:extLst>
          </p:cNvPr>
          <p:cNvSpPr/>
          <p:nvPr/>
        </p:nvSpPr>
        <p:spPr>
          <a:xfrm>
            <a:off x="3491881" y="1892292"/>
            <a:ext cx="2448272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6E617019-28AF-4169-89BF-18AC893A7BE2}"/>
              </a:ext>
            </a:extLst>
          </p:cNvPr>
          <p:cNvSpPr/>
          <p:nvPr/>
        </p:nvSpPr>
        <p:spPr>
          <a:xfrm>
            <a:off x="5076056" y="2492896"/>
            <a:ext cx="864097" cy="201622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B6507320-C703-453F-8A15-29DC737D6FD1}"/>
              </a:ext>
            </a:extLst>
          </p:cNvPr>
          <p:cNvSpPr/>
          <p:nvPr/>
        </p:nvSpPr>
        <p:spPr>
          <a:xfrm>
            <a:off x="1115258" y="2492897"/>
            <a:ext cx="1008470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2776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78EC16BE-2496-489A-B5CB-D947343E86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2"/>
            <a:ext cx="6765590" cy="465015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11: Single Program Special Fixcode (EPC)</a:t>
            </a:r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8841751E-E62E-43F5-8F54-A5263292E58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FE595E3E-F68F-4B8F-B03F-008D3B40150D}"/>
              </a:ext>
            </a:extLst>
          </p:cNvPr>
          <p:cNvSpPr/>
          <p:nvPr/>
        </p:nvSpPr>
        <p:spPr>
          <a:xfrm>
            <a:off x="111471" y="4005062"/>
            <a:ext cx="788121" cy="6480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60230030-3C29-4CA7-B2EC-6A00D7C45FDE}"/>
              </a:ext>
            </a:extLst>
          </p:cNvPr>
          <p:cNvSpPr/>
          <p:nvPr/>
        </p:nvSpPr>
        <p:spPr>
          <a:xfrm>
            <a:off x="110666" y="4653136"/>
            <a:ext cx="1509006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B5F3C635-B80B-4B98-B8D9-C02531883EEB}"/>
              </a:ext>
            </a:extLst>
          </p:cNvPr>
          <p:cNvCxnSpPr>
            <a:cxnSpLocks/>
          </p:cNvCxnSpPr>
          <p:nvPr/>
        </p:nvCxnSpPr>
        <p:spPr>
          <a:xfrm flipH="1">
            <a:off x="539552" y="3212976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hteck 20">
            <a:extLst>
              <a:ext uri="{FF2B5EF4-FFF2-40B4-BE49-F238E27FC236}">
                <a16:creationId xmlns:a16="http://schemas.microsoft.com/office/drawing/2014/main" id="{959C7247-6433-41B3-B131-9700CAFD9382}"/>
              </a:ext>
            </a:extLst>
          </p:cNvPr>
          <p:cNvSpPr/>
          <p:nvPr/>
        </p:nvSpPr>
        <p:spPr>
          <a:xfrm>
            <a:off x="3491881" y="1892292"/>
            <a:ext cx="2448272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6E617019-28AF-4169-89BF-18AC893A7BE2}"/>
              </a:ext>
            </a:extLst>
          </p:cNvPr>
          <p:cNvSpPr/>
          <p:nvPr/>
        </p:nvSpPr>
        <p:spPr>
          <a:xfrm>
            <a:off x="5076056" y="2492896"/>
            <a:ext cx="864097" cy="201622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B6507320-C703-453F-8A15-29DC737D6FD1}"/>
              </a:ext>
            </a:extLst>
          </p:cNvPr>
          <p:cNvSpPr/>
          <p:nvPr/>
        </p:nvSpPr>
        <p:spPr>
          <a:xfrm>
            <a:off x="1115258" y="2492897"/>
            <a:ext cx="1008470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6140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15AA88D8-5DCD-4FC3-9D10-921A06AC8B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59"/>
          <a:stretch/>
        </p:blipFill>
        <p:spPr>
          <a:xfrm>
            <a:off x="77336" y="4948636"/>
            <a:ext cx="3560945" cy="1631129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3DF1F342-616D-44E5-8D63-ACFE09230BB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77336" y="3243075"/>
            <a:ext cx="3560945" cy="163003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12: Single Write Fixcode (IPC11)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Only to be executed when using IPH-...-V1 (LF system) with IPC11 data carrier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I_b_UserMemory_UID := True and I_b_EPC := False and I_b_SingleEnhanced := False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I_w_Startaddress := 16#0000 (not relevant) and I_i_WordNumber := 0 (not relevant)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Specify write data in "WriteData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Start by positive edge on I_b_StartWrite; command ends after one write attempt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3744306" y="3243075"/>
            <a:ext cx="5322358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Write successful, Fixcode written; command completed: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(one-time command)</a:t>
            </a:r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I_b_UserMemory_UID 	:= True (Access to Fixcode)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 (not relevant)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(Start write operation with positive edge)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(no command active)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3740944" y="4948636"/>
            <a:ext cx="5322357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Write not successful, data carrier not recognized and Fixcode not written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</a:t>
            </a:r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I_b_UserMemory_UID 	:=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1" name="Gerade Verbindung mit Pfeil 10"/>
          <p:cNvCxnSpPr/>
          <p:nvPr/>
        </p:nvCxnSpPr>
        <p:spPr>
          <a:xfrm flipH="1">
            <a:off x="1475656" y="3302704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/>
          <p:nvPr/>
        </p:nvCxnSpPr>
        <p:spPr>
          <a:xfrm flipH="1">
            <a:off x="2662304" y="3956652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 flipH="1">
            <a:off x="1475656" y="5053612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/>
          <p:cNvCxnSpPr/>
          <p:nvPr/>
        </p:nvCxnSpPr>
        <p:spPr>
          <a:xfrm flipH="1">
            <a:off x="2662304" y="5895548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nteraktive Schaltfläche: Zur Startseite wechseln 16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476949F3-74FE-4FF7-AE8C-4DD1B5B7CB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870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A0D423F8-AB4F-4B9D-ACC0-DF92FF5C89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24" y="1839950"/>
            <a:ext cx="3509010" cy="314427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12: Single Write Fixcode (IPC11)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3779913" y="1845528"/>
            <a:ext cx="5184088" cy="160043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Write data: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Assignment before the start of command execution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The write data has a length of 5 bytes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Assignment within the DB Head1Data.WriteData.WriteData[x]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Byte[0]...[4]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Fixcode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Byte[5]...[x]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not used</a:t>
            </a:r>
          </a:p>
        </p:txBody>
      </p:sp>
      <p:sp>
        <p:nvSpPr>
          <p:cNvPr id="9" name="Rechteck 8"/>
          <p:cNvSpPr/>
          <p:nvPr/>
        </p:nvSpPr>
        <p:spPr>
          <a:xfrm>
            <a:off x="2987824" y="2852937"/>
            <a:ext cx="635510" cy="21312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5CFEDF1-250F-49FF-AF19-75A4B8BC91F7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432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12: Single Write Fixcode (IPC11)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Fixcode successfully written: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False</a:t>
            </a:r>
          </a:p>
          <a:p>
            <a:r>
              <a:rPr lang="en-US" sz="1200" dirty="0"/>
              <a:t>O_b_Busy		= False</a:t>
            </a:r>
          </a:p>
          <a:p>
            <a:r>
              <a:rPr lang="en-US" sz="1200" dirty="0"/>
              <a:t>O_b_Finish		= True</a:t>
            </a:r>
          </a:p>
          <a:p>
            <a:r>
              <a:rPr lang="en-US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No data carrier recognized: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True</a:t>
            </a:r>
          </a:p>
          <a:p>
            <a:r>
              <a:rPr lang="en-US" sz="1200" dirty="0"/>
              <a:t>O_b_Busy		= False</a:t>
            </a:r>
          </a:p>
          <a:p>
            <a:r>
              <a:rPr lang="en-US" sz="1200" dirty="0"/>
              <a:t>O_b_Finish		= True</a:t>
            </a:r>
          </a:p>
          <a:p>
            <a:r>
              <a:rPr lang="en-US" sz="1200" dirty="0"/>
              <a:t>O_B_Status 		= 16#05</a:t>
            </a:r>
          </a:p>
        </p:txBody>
      </p:sp>
      <p:sp>
        <p:nvSpPr>
          <p:cNvPr id="12" name="Interaktive Schaltfläche: Zur Startseite wechseln 11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27CD3BAE-97C5-44D0-BF77-BB3547473E71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1C84C18-AC8D-442C-98D5-6FF1038481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4" y="1853312"/>
            <a:ext cx="3366779" cy="3434115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9D931475-6503-48A6-A239-D46BCE5796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3363" y="1853312"/>
            <a:ext cx="3344916" cy="3434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394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B3C73F5F-9EBE-482E-9E93-E84E43E6AA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171" y="1878249"/>
            <a:ext cx="3383520" cy="255886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12: Single Write Fixcode (IPC11)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Fixcode written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16#1F = Single Write Fixcode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915816" y="2348881"/>
            <a:ext cx="587652" cy="20882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8DBBCD4-92A1-4B6E-BF1F-4BD033B3674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141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38B4C401-12FA-473E-AA98-81FB510ABE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59" y="1882441"/>
            <a:ext cx="3392309" cy="258982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12: Single Write Fixcode (IPC11)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no data carrier recognized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16#1F = Single Write Fixcode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16#05 = no data carrier recognized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1"/>
            <a:ext cx="659660" cy="21233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44740CB-519E-4308-B779-83355F5802C8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795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70097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Link process data fields – ctrlX PLC Engineering:</a:t>
            </a:r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4A20B35B-3C9C-4F8B-B372-31B324654E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905075"/>
            <a:ext cx="3888432" cy="1129403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A55D6AF0-03ED-427C-B274-7AC4EE6D9E5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00"/>
          <a:stretch/>
        </p:blipFill>
        <p:spPr>
          <a:xfrm>
            <a:off x="107504" y="4437112"/>
            <a:ext cx="8907384" cy="2144051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7AD3D418-8D71-4735-A2F7-08F533410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850"/>
          <a:stretch/>
        </p:blipFill>
        <p:spPr>
          <a:xfrm>
            <a:off x="4104830" y="1905075"/>
            <a:ext cx="4910058" cy="2244005"/>
          </a:xfrm>
          <a:prstGeom prst="rect">
            <a:avLst/>
          </a:prstGeom>
        </p:spPr>
      </p:pic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D7217BBF-FF5A-4BD8-B99F-C71340C10564}"/>
              </a:ext>
            </a:extLst>
          </p:cNvPr>
          <p:cNvCxnSpPr>
            <a:cxnSpLocks/>
          </p:cNvCxnSpPr>
          <p:nvPr/>
        </p:nvCxnSpPr>
        <p:spPr>
          <a:xfrm flipH="1" flipV="1">
            <a:off x="2123968" y="2614174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mit Pfeil 27">
            <a:extLst>
              <a:ext uri="{FF2B5EF4-FFF2-40B4-BE49-F238E27FC236}">
                <a16:creationId xmlns:a16="http://schemas.microsoft.com/office/drawing/2014/main" id="{2B55E0B2-BF5C-4BCF-8530-74628E6616F6}"/>
              </a:ext>
            </a:extLst>
          </p:cNvPr>
          <p:cNvCxnSpPr>
            <a:cxnSpLocks/>
          </p:cNvCxnSpPr>
          <p:nvPr/>
        </p:nvCxnSpPr>
        <p:spPr>
          <a:xfrm flipH="1" flipV="1">
            <a:off x="7380312" y="3251983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hteck 28">
            <a:extLst>
              <a:ext uri="{FF2B5EF4-FFF2-40B4-BE49-F238E27FC236}">
                <a16:creationId xmlns:a16="http://schemas.microsoft.com/office/drawing/2014/main" id="{EE067A33-703A-4B22-9334-DAA9BD49E5F7}"/>
              </a:ext>
            </a:extLst>
          </p:cNvPr>
          <p:cNvSpPr/>
          <p:nvPr/>
        </p:nvSpPr>
        <p:spPr>
          <a:xfrm>
            <a:off x="3564426" y="5661247"/>
            <a:ext cx="5399574" cy="91991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4853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750E63D8-F159-4702-9FFE-7E01E1B3C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26" y="1878249"/>
            <a:ext cx="3413110" cy="375564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12: Single Write Fixcode (IPC11)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49299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Command Single Write Fixcode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16#1F = Single Write Fixcode</a:t>
            </a:r>
          </a:p>
          <a:p>
            <a:r>
              <a:rPr lang="en-US" sz="1200" dirty="0"/>
              <a:t>OUTDATA[3]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OUTDATA[4]…[5] </a:t>
            </a:r>
            <a:r>
              <a:rPr lang="en-US" sz="1200" dirty="0">
                <a:sym typeface="Wingdings" panose="05000000000000000000" pitchFamily="2" charset="2"/>
              </a:rPr>
              <a:t> Parameter &lt;</a:t>
            </a:r>
            <a:r>
              <a:rPr lang="en-US" sz="1200" dirty="0" err="1">
                <a:sym typeface="Wingdings" panose="05000000000000000000" pitchFamily="2" charset="2"/>
              </a:rPr>
              <a:t>FixType</a:t>
            </a:r>
            <a:r>
              <a:rPr lang="en-US" sz="1200" dirty="0">
                <a:sym typeface="Wingdings" panose="05000000000000000000" pitchFamily="2" charset="2"/>
              </a:rPr>
              <a:t>&gt;; 16#3131 = „11“ = Fixcode can be overwritten; preconfigured inside source code of function block</a:t>
            </a:r>
          </a:p>
          <a:p>
            <a:r>
              <a:rPr lang="en-US" sz="1200" dirty="0"/>
              <a:t>OUTDATA[6]…[7] </a:t>
            </a:r>
            <a:r>
              <a:rPr lang="en-US" sz="1200" dirty="0">
                <a:sym typeface="Wingdings" panose="05000000000000000000" pitchFamily="2" charset="2"/>
              </a:rPr>
              <a:t> Number of bytes; preconfigured inside source code of function block</a:t>
            </a:r>
          </a:p>
          <a:p>
            <a:r>
              <a:rPr lang="en-US" sz="1200" dirty="0"/>
              <a:t>OUTDATA[8]…[12] </a:t>
            </a:r>
            <a:r>
              <a:rPr lang="en-US" sz="1200" dirty="0">
                <a:sym typeface="Wingdings" panose="05000000000000000000" pitchFamily="2" charset="2"/>
              </a:rPr>
              <a:t> Fixcode</a:t>
            </a:r>
          </a:p>
          <a:p>
            <a:r>
              <a:rPr lang="en-US" sz="1200" dirty="0"/>
              <a:t>OUTDATA[13]…[x]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96431"/>
            <a:ext cx="683628" cy="323746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8AF4FDA1-229A-4AB3-BFA3-F09330A36C4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30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68883B49-1BFE-4E5C-B1BE-DD0B4BCE04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2"/>
            <a:ext cx="6765590" cy="465411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12: Single Write Fixcode (IPC11)</a:t>
            </a:r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D32F9FF-3A70-41FC-8A9D-A98485CEE9A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409D4490-D49D-48AE-BDE0-7F1E915B8BC4}"/>
              </a:ext>
            </a:extLst>
          </p:cNvPr>
          <p:cNvSpPr/>
          <p:nvPr/>
        </p:nvSpPr>
        <p:spPr>
          <a:xfrm>
            <a:off x="111471" y="4005062"/>
            <a:ext cx="788121" cy="6480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D5A995D9-DE4A-46CE-9190-C840FA3B4100}"/>
              </a:ext>
            </a:extLst>
          </p:cNvPr>
          <p:cNvSpPr/>
          <p:nvPr/>
        </p:nvSpPr>
        <p:spPr>
          <a:xfrm>
            <a:off x="110666" y="4653136"/>
            <a:ext cx="1509006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7DFB7A9F-7D22-4CF8-A697-0D494DAC0615}"/>
              </a:ext>
            </a:extLst>
          </p:cNvPr>
          <p:cNvCxnSpPr>
            <a:cxnSpLocks/>
          </p:cNvCxnSpPr>
          <p:nvPr/>
        </p:nvCxnSpPr>
        <p:spPr>
          <a:xfrm flipH="1">
            <a:off x="539552" y="3212976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hteck 22">
            <a:extLst>
              <a:ext uri="{FF2B5EF4-FFF2-40B4-BE49-F238E27FC236}">
                <a16:creationId xmlns:a16="http://schemas.microsoft.com/office/drawing/2014/main" id="{AA948394-38B1-4EF3-8581-B7AFAAD0AEF3}"/>
              </a:ext>
            </a:extLst>
          </p:cNvPr>
          <p:cNvSpPr/>
          <p:nvPr/>
        </p:nvSpPr>
        <p:spPr>
          <a:xfrm>
            <a:off x="3491881" y="1892292"/>
            <a:ext cx="2448272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23D2D145-75B7-4800-ABF9-44F88D8C9B3F}"/>
              </a:ext>
            </a:extLst>
          </p:cNvPr>
          <p:cNvSpPr/>
          <p:nvPr/>
        </p:nvSpPr>
        <p:spPr>
          <a:xfrm>
            <a:off x="5076056" y="2492897"/>
            <a:ext cx="864097" cy="864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55B9F881-C70A-48A8-86B5-2E5F81560927}"/>
              </a:ext>
            </a:extLst>
          </p:cNvPr>
          <p:cNvSpPr/>
          <p:nvPr/>
        </p:nvSpPr>
        <p:spPr>
          <a:xfrm>
            <a:off x="1115258" y="2492897"/>
            <a:ext cx="1008470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703A3EE7-7585-4DAE-8EB7-0259352E3D03}"/>
              </a:ext>
            </a:extLst>
          </p:cNvPr>
          <p:cNvSpPr/>
          <p:nvPr/>
        </p:nvSpPr>
        <p:spPr>
          <a:xfrm>
            <a:off x="110666" y="1892292"/>
            <a:ext cx="932942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17090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9160522B-C443-44FE-82B3-CF5F3D163E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2"/>
            <a:ext cx="6765590" cy="465806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12: Single Write Fixcode (IPC11)</a:t>
            </a:r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D32F9FF-3A70-41FC-8A9D-A98485CEE9A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409D4490-D49D-48AE-BDE0-7F1E915B8BC4}"/>
              </a:ext>
            </a:extLst>
          </p:cNvPr>
          <p:cNvSpPr/>
          <p:nvPr/>
        </p:nvSpPr>
        <p:spPr>
          <a:xfrm>
            <a:off x="111471" y="4005062"/>
            <a:ext cx="788121" cy="6480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D5A995D9-DE4A-46CE-9190-C840FA3B4100}"/>
              </a:ext>
            </a:extLst>
          </p:cNvPr>
          <p:cNvSpPr/>
          <p:nvPr/>
        </p:nvSpPr>
        <p:spPr>
          <a:xfrm>
            <a:off x="110666" y="4653136"/>
            <a:ext cx="1509006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7DFB7A9F-7D22-4CF8-A697-0D494DAC0615}"/>
              </a:ext>
            </a:extLst>
          </p:cNvPr>
          <p:cNvCxnSpPr>
            <a:cxnSpLocks/>
          </p:cNvCxnSpPr>
          <p:nvPr/>
        </p:nvCxnSpPr>
        <p:spPr>
          <a:xfrm flipH="1">
            <a:off x="539552" y="3212976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hteck 22">
            <a:extLst>
              <a:ext uri="{FF2B5EF4-FFF2-40B4-BE49-F238E27FC236}">
                <a16:creationId xmlns:a16="http://schemas.microsoft.com/office/drawing/2014/main" id="{AA948394-38B1-4EF3-8581-B7AFAAD0AEF3}"/>
              </a:ext>
            </a:extLst>
          </p:cNvPr>
          <p:cNvSpPr/>
          <p:nvPr/>
        </p:nvSpPr>
        <p:spPr>
          <a:xfrm>
            <a:off x="3491881" y="1892292"/>
            <a:ext cx="2448272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23D2D145-75B7-4800-ABF9-44F88D8C9B3F}"/>
              </a:ext>
            </a:extLst>
          </p:cNvPr>
          <p:cNvSpPr/>
          <p:nvPr/>
        </p:nvSpPr>
        <p:spPr>
          <a:xfrm>
            <a:off x="5076056" y="2492897"/>
            <a:ext cx="864097" cy="864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55B9F881-C70A-48A8-86B5-2E5F81560927}"/>
              </a:ext>
            </a:extLst>
          </p:cNvPr>
          <p:cNvSpPr/>
          <p:nvPr/>
        </p:nvSpPr>
        <p:spPr>
          <a:xfrm>
            <a:off x="1115258" y="2492897"/>
            <a:ext cx="1008470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703A3EE7-7585-4DAE-8EB7-0259352E3D03}"/>
              </a:ext>
            </a:extLst>
          </p:cNvPr>
          <p:cNvSpPr/>
          <p:nvPr/>
        </p:nvSpPr>
        <p:spPr>
          <a:xfrm>
            <a:off x="110666" y="1892292"/>
            <a:ext cx="932942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87899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856984" cy="48600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Example 13: Enhanced Write Fixcode (IPC11)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Permanent write operation to the Fixcode of an IPC11 data carrier (only for IPH-...-V1 LF system)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I_b_UserMemory_UID := True and I_b_EPC := False and I_b_SingleEnhanced :=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 err="1"/>
              <a:t>I_w_StartAddress</a:t>
            </a:r>
            <a:r>
              <a:rPr lang="en-US" sz="1400" b="0" dirty="0"/>
              <a:t> := 16#0000 (not relevant) and I_i_WordNumber := 0 (not relevant)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Write data “WriteData”; start via I_b_StartWrite; end via Quit command</a:t>
            </a: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434C880E-218B-4467-9E95-F0C2E065E1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3" r="36613"/>
          <a:stretch/>
        </p:blipFill>
        <p:spPr>
          <a:xfrm>
            <a:off x="108200" y="3006000"/>
            <a:ext cx="4860415" cy="1872000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DC5B5ABA-CE0F-49F9-8B23-5342E23E90E7}"/>
              </a:ext>
            </a:extLst>
          </p:cNvPr>
          <p:cNvSpPr txBox="1"/>
          <p:nvPr/>
        </p:nvSpPr>
        <p:spPr>
          <a:xfrm>
            <a:off x="107504" y="4933365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write process; write process active; no data carrier in the detection zone: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728F7358-EAEB-4DED-BC40-7621DD4FB891}"/>
              </a:ext>
            </a:extLst>
          </p:cNvPr>
          <p:cNvSpPr txBox="1"/>
          <p:nvPr/>
        </p:nvSpPr>
        <p:spPr>
          <a:xfrm>
            <a:off x="2579632" y="4937909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Write process activated; data carrier enters detection zone; fixed code written: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BD10D9C0-A662-445C-A16F-E550DCD78BC7}"/>
              </a:ext>
            </a:extLst>
          </p:cNvPr>
          <p:cNvSpPr txBox="1"/>
          <p:nvPr/>
        </p:nvSpPr>
        <p:spPr>
          <a:xfrm>
            <a:off x="6660232" y="2701583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write process; write process active; data carrier in the detection zone: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9B559932-4BD5-403A-82B0-86CBD41760F8}"/>
              </a:ext>
            </a:extLst>
          </p:cNvPr>
          <p:cNvSpPr txBox="1"/>
          <p:nvPr/>
        </p:nvSpPr>
        <p:spPr>
          <a:xfrm>
            <a:off x="5028392" y="5487363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Cancel write process via Quit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I_b_Quit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46CDBB90-533D-40E0-A202-FAA258A89091}"/>
              </a:ext>
            </a:extLst>
          </p:cNvPr>
          <p:cNvSpPr txBox="1"/>
          <p:nvPr/>
        </p:nvSpPr>
        <p:spPr>
          <a:xfrm>
            <a:off x="6660232" y="4392025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Write process active; data carrier leaves detection zone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C82387CC-6AC7-4D62-ACD3-4E39046407E1}"/>
              </a:ext>
            </a:extLst>
          </p:cNvPr>
          <p:cNvCxnSpPr>
            <a:cxnSpLocks/>
          </p:cNvCxnSpPr>
          <p:nvPr/>
        </p:nvCxnSpPr>
        <p:spPr>
          <a:xfrm flipV="1">
            <a:off x="1295636" y="3717032"/>
            <a:ext cx="252028" cy="12163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E4F41001-42BF-40BD-A845-5F13B8AB35D1}"/>
              </a:ext>
            </a:extLst>
          </p:cNvPr>
          <p:cNvCxnSpPr>
            <a:cxnSpLocks/>
          </p:cNvCxnSpPr>
          <p:nvPr/>
        </p:nvCxnSpPr>
        <p:spPr>
          <a:xfrm flipH="1" flipV="1">
            <a:off x="2843808" y="3933056"/>
            <a:ext cx="3372716" cy="1554307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944C13AA-ED03-44B9-B2DC-2C1D3C1B54D6}"/>
              </a:ext>
            </a:extLst>
          </p:cNvPr>
          <p:cNvCxnSpPr>
            <a:cxnSpLocks/>
            <a:stCxn id="11" idx="0"/>
          </p:cNvCxnSpPr>
          <p:nvPr/>
        </p:nvCxnSpPr>
        <p:spPr>
          <a:xfrm flipH="1" flipV="1">
            <a:off x="2195736" y="4392025"/>
            <a:ext cx="1572028" cy="54588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3ADB2A8D-FDD2-4635-816E-1FCD118D34FC}"/>
              </a:ext>
            </a:extLst>
          </p:cNvPr>
          <p:cNvCxnSpPr>
            <a:cxnSpLocks/>
            <a:stCxn id="13" idx="1"/>
          </p:cNvCxnSpPr>
          <p:nvPr/>
        </p:nvCxnSpPr>
        <p:spPr>
          <a:xfrm flipH="1">
            <a:off x="3491880" y="3499682"/>
            <a:ext cx="3168352" cy="21735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8B220D14-1EA5-437C-8371-71EE373CD5AE}"/>
              </a:ext>
            </a:extLst>
          </p:cNvPr>
          <p:cNvCxnSpPr>
            <a:cxnSpLocks/>
            <a:stCxn id="15" idx="1"/>
          </p:cNvCxnSpPr>
          <p:nvPr/>
        </p:nvCxnSpPr>
        <p:spPr>
          <a:xfrm flipH="1" flipV="1">
            <a:off x="4067944" y="4797152"/>
            <a:ext cx="2592288" cy="11597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mit Pfeil 27">
            <a:extLst>
              <a:ext uri="{FF2B5EF4-FFF2-40B4-BE49-F238E27FC236}">
                <a16:creationId xmlns:a16="http://schemas.microsoft.com/office/drawing/2014/main" id="{2E60885E-A259-4FBE-8D47-D4968B6C65FF}"/>
              </a:ext>
            </a:extLst>
          </p:cNvPr>
          <p:cNvCxnSpPr>
            <a:cxnSpLocks/>
            <a:stCxn id="14" idx="0"/>
          </p:cNvCxnSpPr>
          <p:nvPr/>
        </p:nvCxnSpPr>
        <p:spPr>
          <a:xfrm flipH="1" flipV="1">
            <a:off x="4572000" y="3933056"/>
            <a:ext cx="1644524" cy="1554307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Interaktive Schaltfläche: Zur Startseite wechseln 1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F92FB51-D0AB-4339-A84C-47991DF38C1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583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0122907C-F7B9-4158-AE52-E9E74790AA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17" y="1839949"/>
            <a:ext cx="3509917" cy="314508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13: Enhanced Write Fixcode (IPC11)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3779913" y="1845528"/>
            <a:ext cx="5184088" cy="160043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Write data: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Assignment before the start of command execution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The write data has a length of 5 bytes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Assignment within the DB Head1Data.WriteData.WriteData[x]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Byte[0]...[4]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Fixcode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Byte[5]...[x]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not used</a:t>
            </a:r>
          </a:p>
        </p:txBody>
      </p:sp>
      <p:sp>
        <p:nvSpPr>
          <p:cNvPr id="9" name="Rechteck 8"/>
          <p:cNvSpPr/>
          <p:nvPr/>
        </p:nvSpPr>
        <p:spPr>
          <a:xfrm>
            <a:off x="2915816" y="2852937"/>
            <a:ext cx="707518" cy="21321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63A5E862-6450-4BB5-8EF4-92E95770A45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53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13: Enhanced Write Fixcode (IPC11)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Fixcode written: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False</a:t>
            </a:r>
          </a:p>
          <a:p>
            <a:r>
              <a:rPr lang="en-US" sz="1200" dirty="0"/>
              <a:t>O_b_Busy		= True</a:t>
            </a:r>
          </a:p>
          <a:p>
            <a:r>
              <a:rPr lang="en-US" sz="1200" dirty="0"/>
              <a:t>O_b_Finish		= False</a:t>
            </a:r>
          </a:p>
          <a:p>
            <a:r>
              <a:rPr lang="en-US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No data carrier recognized:</a:t>
            </a:r>
          </a:p>
          <a:p>
            <a:r>
              <a:rPr lang="en-US" sz="1200" dirty="0"/>
              <a:t>O_b_Done		= False</a:t>
            </a:r>
          </a:p>
          <a:p>
            <a:r>
              <a:rPr lang="en-US" sz="1200" dirty="0"/>
              <a:t>O_b_NoDataCarrier	= True</a:t>
            </a:r>
          </a:p>
          <a:p>
            <a:r>
              <a:rPr lang="en-US" sz="1200" dirty="0"/>
              <a:t>O_b_Busy		= True</a:t>
            </a:r>
          </a:p>
          <a:p>
            <a:r>
              <a:rPr lang="en-US" sz="1200" dirty="0"/>
              <a:t>O_b_Finish		= False</a:t>
            </a:r>
          </a:p>
          <a:p>
            <a:r>
              <a:rPr lang="en-US" sz="1200" dirty="0"/>
              <a:t>O_B_Status 		= 16#05</a:t>
            </a:r>
          </a:p>
        </p:txBody>
      </p:sp>
      <p:sp>
        <p:nvSpPr>
          <p:cNvPr id="12" name="Interaktive Schaltfläche: Zur Startseite wechseln 11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7196C5FC-5812-46AD-B788-B45BA9A4A7C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3B655D46-B242-47D4-92AB-1CE86687FC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19" y="1847593"/>
            <a:ext cx="3313425" cy="3409359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826BFB86-225B-4407-B820-CC00BD0BB1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3294" y="1847594"/>
            <a:ext cx="3364985" cy="3409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999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42D5F72E-914E-4198-AFC8-56E1A97ABA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59" y="1878249"/>
            <a:ext cx="3392309" cy="258982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13: Enhanced Write Fixcode (IPC11)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Fixcode written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16#24 = Enhanced Write Fixcode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1"/>
            <a:ext cx="659660" cy="21191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615BE242-E7B5-4B7B-AFFE-B91F5665057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327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02CEE923-0392-4450-9B47-4E9FE8A4F1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56" y="1878249"/>
            <a:ext cx="3376112" cy="257746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13: Enhanced Write Fixcode (IPC11)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no data carrier recognized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16#24 = Enhanced Write Fixcode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16#05 = no data carrier recognized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59660" cy="21068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8DFFEA85-BD36-4F76-B33E-A9ADF9A4D393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852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ABC93599-1609-456C-9767-4AA8D9E4A2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415966" cy="375878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13: Enhanced Write Fixcode (IPC11)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49299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Command Enhanced Write Fixcode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16#24 = Enhanced Write Fixcode</a:t>
            </a:r>
          </a:p>
          <a:p>
            <a:r>
              <a:rPr lang="en-US" sz="1200" dirty="0"/>
              <a:t>OUTDATA[3]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OUTDATA[4]…[5] </a:t>
            </a:r>
            <a:r>
              <a:rPr lang="en-US" sz="1200" dirty="0">
                <a:sym typeface="Wingdings" panose="05000000000000000000" pitchFamily="2" charset="2"/>
              </a:rPr>
              <a:t> Parameter &lt;</a:t>
            </a:r>
            <a:r>
              <a:rPr lang="en-US" sz="1200" dirty="0" err="1">
                <a:sym typeface="Wingdings" panose="05000000000000000000" pitchFamily="2" charset="2"/>
              </a:rPr>
              <a:t>FixType</a:t>
            </a:r>
            <a:r>
              <a:rPr lang="en-US" sz="1200" dirty="0">
                <a:sym typeface="Wingdings" panose="05000000000000000000" pitchFamily="2" charset="2"/>
              </a:rPr>
              <a:t>&gt;; 16#3131 = „11“ = Fixcode can be overwritten; preconfigured inside source code of function block</a:t>
            </a:r>
          </a:p>
          <a:p>
            <a:r>
              <a:rPr lang="en-US" sz="1200" dirty="0"/>
              <a:t>OUTDATA[6]…[7] </a:t>
            </a:r>
            <a:r>
              <a:rPr lang="en-US" sz="1200" dirty="0">
                <a:sym typeface="Wingdings" panose="05000000000000000000" pitchFamily="2" charset="2"/>
              </a:rPr>
              <a:t> Number of bytes; preconfigured inside source code of function block</a:t>
            </a:r>
          </a:p>
          <a:p>
            <a:r>
              <a:rPr lang="en-US" sz="1200" dirty="0"/>
              <a:t>OUTDATA[8]…[12] </a:t>
            </a:r>
            <a:r>
              <a:rPr lang="en-US" sz="1200" dirty="0">
                <a:sym typeface="Wingdings" panose="05000000000000000000" pitchFamily="2" charset="2"/>
              </a:rPr>
              <a:t> Fixcode</a:t>
            </a:r>
          </a:p>
          <a:p>
            <a:r>
              <a:rPr lang="en-US" sz="1200" dirty="0"/>
              <a:t>OUTDATA[13]…[x]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96431"/>
            <a:ext cx="683628" cy="324060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4364B2C2-DC41-4918-B32C-3263B52B44C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554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D456FB19-DCA5-4F44-B721-17048CB5EE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2"/>
            <a:ext cx="6774446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13: Enhanced Write Fixcode (IPC11)</a:t>
            </a:r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452C730-74A1-4593-BAEA-F87AAF1B773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80B2A132-E74B-4100-BE74-C11B8357E1A8}"/>
              </a:ext>
            </a:extLst>
          </p:cNvPr>
          <p:cNvSpPr/>
          <p:nvPr/>
        </p:nvSpPr>
        <p:spPr>
          <a:xfrm>
            <a:off x="111471" y="4005062"/>
            <a:ext cx="788121" cy="6480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D0C753C6-DE0B-45E9-9CD1-2B947C4A04E2}"/>
              </a:ext>
            </a:extLst>
          </p:cNvPr>
          <p:cNvSpPr/>
          <p:nvPr/>
        </p:nvSpPr>
        <p:spPr>
          <a:xfrm>
            <a:off x="110666" y="4653136"/>
            <a:ext cx="1509006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2EC33043-6021-4A75-AD71-D4BC2D53582B}"/>
              </a:ext>
            </a:extLst>
          </p:cNvPr>
          <p:cNvCxnSpPr>
            <a:cxnSpLocks/>
          </p:cNvCxnSpPr>
          <p:nvPr/>
        </p:nvCxnSpPr>
        <p:spPr>
          <a:xfrm flipH="1">
            <a:off x="539552" y="3212976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hteck 22">
            <a:extLst>
              <a:ext uri="{FF2B5EF4-FFF2-40B4-BE49-F238E27FC236}">
                <a16:creationId xmlns:a16="http://schemas.microsoft.com/office/drawing/2014/main" id="{DECA549C-F205-4231-B2FE-5CE115E551AA}"/>
              </a:ext>
            </a:extLst>
          </p:cNvPr>
          <p:cNvSpPr/>
          <p:nvPr/>
        </p:nvSpPr>
        <p:spPr>
          <a:xfrm>
            <a:off x="3491881" y="1892292"/>
            <a:ext cx="2448272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B2C51AFE-7D76-4242-A2E4-3DA445ED4CEF}"/>
              </a:ext>
            </a:extLst>
          </p:cNvPr>
          <p:cNvSpPr/>
          <p:nvPr/>
        </p:nvSpPr>
        <p:spPr>
          <a:xfrm>
            <a:off x="5076056" y="2492897"/>
            <a:ext cx="864097" cy="864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68A9F1A4-821F-41AA-8541-0104929CC5F1}"/>
              </a:ext>
            </a:extLst>
          </p:cNvPr>
          <p:cNvSpPr/>
          <p:nvPr/>
        </p:nvSpPr>
        <p:spPr>
          <a:xfrm>
            <a:off x="1115258" y="2492897"/>
            <a:ext cx="1008470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1379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>
            <a:extLst>
              <a:ext uri="{FF2B5EF4-FFF2-40B4-BE49-F238E27FC236}">
                <a16:creationId xmlns:a16="http://schemas.microsoft.com/office/drawing/2014/main" id="{41D6134E-1411-48FD-B7EF-DE23768896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99" y="4198051"/>
            <a:ext cx="5716577" cy="228343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70097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Configuration of process data fields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Definition as global variables (GVL)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BUS_OUTPUT_Channel_1/2 = Output data field channel 1 and 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BUS_INPUT_Channel_1/2 = Input data field channel 1 and 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Arrays with a length of 254 bytes</a:t>
            </a:r>
            <a:endParaRPr lang="de-DE" dirty="0"/>
          </a:p>
        </p:txBody>
      </p:sp>
      <p:sp>
        <p:nvSpPr>
          <p:cNvPr id="7" name="Interaktive Schaltfläche: Zur Startseite wechseln 6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2F4B253F-5661-4502-BAA9-3B694898C0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6450" y="1512000"/>
            <a:ext cx="3257550" cy="1343025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F8B0A18F-1B29-4E6B-9E65-49A38647827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9644" y="2855025"/>
            <a:ext cx="3257550" cy="1343025"/>
          </a:xfrm>
          <a:prstGeom prst="rect">
            <a:avLst/>
          </a:prstGeom>
        </p:spPr>
      </p:pic>
      <p:sp>
        <p:nvSpPr>
          <p:cNvPr id="19" name="Rechteck 18">
            <a:extLst>
              <a:ext uri="{FF2B5EF4-FFF2-40B4-BE49-F238E27FC236}">
                <a16:creationId xmlns:a16="http://schemas.microsoft.com/office/drawing/2014/main" id="{623E5C47-0587-4468-9A91-0FCCFF6FC977}"/>
              </a:ext>
            </a:extLst>
          </p:cNvPr>
          <p:cNvSpPr/>
          <p:nvPr/>
        </p:nvSpPr>
        <p:spPr>
          <a:xfrm>
            <a:off x="5748410" y="1664126"/>
            <a:ext cx="3215589" cy="8287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729C03F1-28FF-4714-AED9-4E63029A8927}"/>
              </a:ext>
            </a:extLst>
          </p:cNvPr>
          <p:cNvSpPr/>
          <p:nvPr/>
        </p:nvSpPr>
        <p:spPr>
          <a:xfrm>
            <a:off x="5748410" y="3035526"/>
            <a:ext cx="3215589" cy="8287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5745D10D-191F-4CBE-9951-1EEB6D5A13FB}"/>
              </a:ext>
            </a:extLst>
          </p:cNvPr>
          <p:cNvSpPr/>
          <p:nvPr/>
        </p:nvSpPr>
        <p:spPr>
          <a:xfrm>
            <a:off x="2339752" y="4177140"/>
            <a:ext cx="3556824" cy="7899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3558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DD71CBBF-A1A9-4964-8F69-B9E7C6DE35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2"/>
            <a:ext cx="6780222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13: Enhanced Write Fixcode (IPC11)</a:t>
            </a:r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452C730-74A1-4593-BAEA-F87AAF1B773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80B2A132-E74B-4100-BE74-C11B8357E1A8}"/>
              </a:ext>
            </a:extLst>
          </p:cNvPr>
          <p:cNvSpPr/>
          <p:nvPr/>
        </p:nvSpPr>
        <p:spPr>
          <a:xfrm>
            <a:off x="111471" y="4005062"/>
            <a:ext cx="788121" cy="6480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D0C753C6-DE0B-45E9-9CD1-2B947C4A04E2}"/>
              </a:ext>
            </a:extLst>
          </p:cNvPr>
          <p:cNvSpPr/>
          <p:nvPr/>
        </p:nvSpPr>
        <p:spPr>
          <a:xfrm>
            <a:off x="110666" y="4653136"/>
            <a:ext cx="1509006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2EC33043-6021-4A75-AD71-D4BC2D53582B}"/>
              </a:ext>
            </a:extLst>
          </p:cNvPr>
          <p:cNvCxnSpPr>
            <a:cxnSpLocks/>
          </p:cNvCxnSpPr>
          <p:nvPr/>
        </p:nvCxnSpPr>
        <p:spPr>
          <a:xfrm flipH="1">
            <a:off x="539552" y="3212976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hteck 22">
            <a:extLst>
              <a:ext uri="{FF2B5EF4-FFF2-40B4-BE49-F238E27FC236}">
                <a16:creationId xmlns:a16="http://schemas.microsoft.com/office/drawing/2014/main" id="{DECA549C-F205-4231-B2FE-5CE115E551AA}"/>
              </a:ext>
            </a:extLst>
          </p:cNvPr>
          <p:cNvSpPr/>
          <p:nvPr/>
        </p:nvSpPr>
        <p:spPr>
          <a:xfrm>
            <a:off x="3491881" y="1892292"/>
            <a:ext cx="2448272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B2C51AFE-7D76-4242-A2E4-3DA445ED4CEF}"/>
              </a:ext>
            </a:extLst>
          </p:cNvPr>
          <p:cNvSpPr/>
          <p:nvPr/>
        </p:nvSpPr>
        <p:spPr>
          <a:xfrm>
            <a:off x="5076056" y="2492897"/>
            <a:ext cx="864097" cy="864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68A9F1A4-821F-41AA-8541-0104929CC5F1}"/>
              </a:ext>
            </a:extLst>
          </p:cNvPr>
          <p:cNvSpPr/>
          <p:nvPr/>
        </p:nvSpPr>
        <p:spPr>
          <a:xfrm>
            <a:off x="1115258" y="2492897"/>
            <a:ext cx="1008470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1207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E887DD95-77B6-4266-A0D0-F5C379C4B19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62"/>
          <a:stretch/>
        </p:blipFill>
        <p:spPr>
          <a:xfrm>
            <a:off x="122385" y="3343183"/>
            <a:ext cx="5276850" cy="143274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14: Special Command </a:t>
            </a:r>
            <a:r>
              <a:rPr lang="en-US" dirty="0">
                <a:sym typeface="Wingdings" panose="05000000000000000000" pitchFamily="2" charset="2"/>
              </a:rPr>
              <a:t> Read out transmission power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All commands that cannot be parameterized via the input parameters of the function block can be executed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All commands supported by the evaluation unit can be executed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Parameterization Command telegram in the SpecialCommand data field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Start by positive edge on </a:t>
            </a:r>
            <a:r>
              <a:rPr lang="en-US" sz="1400" b="0" dirty="0" err="1"/>
              <a:t>I_b_StartSpecialCommand</a:t>
            </a:r>
            <a:endParaRPr lang="de-DE" dirty="0"/>
          </a:p>
        </p:txBody>
      </p:sp>
      <p:cxnSp>
        <p:nvCxnSpPr>
          <p:cNvPr id="9" name="Gerade Verbindung mit Pfeil 8"/>
          <p:cNvCxnSpPr>
            <a:cxnSpLocks/>
            <a:stCxn id="14" idx="0"/>
          </p:cNvCxnSpPr>
          <p:nvPr/>
        </p:nvCxnSpPr>
        <p:spPr>
          <a:xfrm flipH="1" flipV="1">
            <a:off x="2339752" y="3501008"/>
            <a:ext cx="284096" cy="134410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/>
          <p:cNvCxnSpPr>
            <a:cxnSpLocks/>
            <a:stCxn id="14" idx="0"/>
          </p:cNvCxnSpPr>
          <p:nvPr/>
        </p:nvCxnSpPr>
        <p:spPr>
          <a:xfrm flipV="1">
            <a:off x="2623848" y="4365104"/>
            <a:ext cx="1444096" cy="48001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82D63E68-AF43-4FF6-B2BF-4A0BAB7BF2C4}"/>
              </a:ext>
            </a:extLst>
          </p:cNvPr>
          <p:cNvSpPr txBox="1"/>
          <p:nvPr/>
        </p:nvSpPr>
        <p:spPr>
          <a:xfrm>
            <a:off x="99631" y="4845114"/>
            <a:ext cx="5048433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SpecialCommand and successfully completed: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(not relevant)</a:t>
            </a:r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I_b_UserMemory_UID 	:= False (not relevant)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 (not relevant)</a:t>
            </a:r>
          </a:p>
          <a:p>
            <a:r>
              <a:rPr lang="en-US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I_b_StartSpecialCommand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	:= True (Start command transmission with positive edge)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(no command active)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</p:spTree>
    <p:extLst>
      <p:ext uri="{BB962C8B-B14F-4D97-AF65-F5344CB8AC3E}">
        <p14:creationId xmlns:p14="http://schemas.microsoft.com/office/powerpoint/2010/main" val="336994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8990CC36-914F-4A2F-AC1B-154A2CCF9A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44" y="1845528"/>
            <a:ext cx="3511389" cy="349998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14: Special Command </a:t>
            </a:r>
            <a:r>
              <a:rPr lang="en-US" dirty="0">
                <a:sym typeface="Wingdings" panose="05000000000000000000" pitchFamily="2" charset="2"/>
              </a:rPr>
              <a:t> Read out transmission power</a:t>
            </a:r>
            <a:endParaRPr lang="en-US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3779913" y="1845528"/>
            <a:ext cx="5184088" cy="267765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Configuration of freely definable command: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Assignment before the start of command execution in the SpecialCommand data field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Assignment within the DB Head1Data.SpecialCommand.SpecialCommand[x]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Byte[0]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Command code; 16#BE = Command Read Parameter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Byte[1]...[2]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not used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Byte[3]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System Code; 16#51 = Q = System Q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Byte[4]...[5]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Parameter code; 16#5054 = PT = Transmit power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Byte[6]...[7]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Parameter length</a:t>
            </a:r>
          </a:p>
        </p:txBody>
      </p:sp>
      <p:sp>
        <p:nvSpPr>
          <p:cNvPr id="9" name="Rechteck 8"/>
          <p:cNvSpPr/>
          <p:nvPr/>
        </p:nvSpPr>
        <p:spPr>
          <a:xfrm>
            <a:off x="2987824" y="2905103"/>
            <a:ext cx="635510" cy="244041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06BCCA76-3196-42EC-B540-1759976E69B1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10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14: Special Command </a:t>
            </a:r>
            <a:r>
              <a:rPr lang="en-US" dirty="0">
                <a:sym typeface="Wingdings" panose="05000000000000000000" pitchFamily="2" charset="2"/>
              </a:rPr>
              <a:t> Read out transmission power</a:t>
            </a:r>
            <a:endParaRPr lang="en-US" dirty="0"/>
          </a:p>
        </p:txBody>
      </p:sp>
      <p:sp>
        <p:nvSpPr>
          <p:cNvPr id="13" name="Textfeld 12"/>
          <p:cNvSpPr txBox="1"/>
          <p:nvPr/>
        </p:nvSpPr>
        <p:spPr>
          <a:xfrm>
            <a:off x="5724128" y="1840594"/>
            <a:ext cx="3239872" cy="375487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SpecialCommand: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Start via positive edge on </a:t>
            </a:r>
            <a:r>
              <a:rPr lang="en-US" sz="1400" dirty="0" err="1"/>
              <a:t>IO_b_StartSpecialCommand</a:t>
            </a:r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Reset input </a:t>
            </a:r>
            <a:r>
              <a:rPr lang="en-US" sz="1400" dirty="0" err="1"/>
              <a:t>IO_b_StartSpecialCommand</a:t>
            </a:r>
            <a:r>
              <a:rPr lang="en-US" sz="1400" dirty="0"/>
              <a:t> after at least one cycle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O_b_Done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O_b_Finish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O_B_Status = 16#00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/>
              <a:t>O_B_ReplyCounter</a:t>
            </a:r>
            <a:r>
              <a:rPr lang="en-US" sz="1400" dirty="0"/>
              <a:t> was increased</a:t>
            </a:r>
          </a:p>
          <a:p>
            <a:endParaRPr lang="en-US" sz="1400" dirty="0"/>
          </a:p>
          <a:p>
            <a:r>
              <a:rPr lang="en-US" sz="1400" dirty="0"/>
              <a:t>If the status contains a value 16#04 (parameter error), the command is incorrectly parameterized</a:t>
            </a:r>
          </a:p>
          <a:p>
            <a:r>
              <a:rPr lang="en-US" sz="1400" dirty="0"/>
              <a:t>If the status contains a value 16#06 (no head), no RFID head is connected to this channel</a:t>
            </a:r>
          </a:p>
        </p:txBody>
      </p:sp>
      <p:sp>
        <p:nvSpPr>
          <p:cNvPr id="9" name="Interaktive Schaltfläche: Zur Startseite wechseln 8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91165036-A2D5-4645-B1DC-A524AD09F3E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B2D8F1CB-8D74-4F99-B3C6-D6F07989B2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0594"/>
            <a:ext cx="5256584" cy="4706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381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068C008E-AE17-49D5-9FDC-F69CDD409B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552" y="1859340"/>
            <a:ext cx="4403448" cy="368288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14: Special Command </a:t>
            </a:r>
            <a:r>
              <a:rPr lang="en-US" dirty="0">
                <a:sym typeface="Wingdings" panose="05000000000000000000" pitchFamily="2" charset="2"/>
              </a:rPr>
              <a:t> Read out transmission power</a:t>
            </a:r>
            <a:endParaRPr lang="en-US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64633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Transmission power read</a:t>
            </a:r>
          </a:p>
          <a:p>
            <a:r>
              <a:rPr lang="en-US" sz="1200" dirty="0"/>
              <a:t>DB Head1Data.ReadData.ReadData[x]</a:t>
            </a:r>
          </a:p>
          <a:p>
            <a:r>
              <a:rPr lang="en-US" sz="1200" dirty="0"/>
              <a:t>ReadData[0] ...[1] 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16#0004 = Maximum</a:t>
            </a:r>
          </a:p>
        </p:txBody>
      </p:sp>
      <p:sp>
        <p:nvSpPr>
          <p:cNvPr id="13" name="Rechteck 12"/>
          <p:cNvSpPr/>
          <p:nvPr/>
        </p:nvSpPr>
        <p:spPr>
          <a:xfrm>
            <a:off x="3707904" y="2780929"/>
            <a:ext cx="864096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72D2EF1-B234-4C3E-A34D-FC90E309C19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887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A9500CE7-E2C1-425C-8166-36310E707B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09" y="1878249"/>
            <a:ext cx="3373259" cy="3299661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14: Special Command </a:t>
            </a:r>
            <a:r>
              <a:rPr lang="en-US" dirty="0">
                <a:sym typeface="Wingdings" panose="05000000000000000000" pitchFamily="2" charset="2"/>
              </a:rPr>
              <a:t> Read out transmission power</a:t>
            </a:r>
            <a:endParaRPr lang="en-US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transmission power read in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16#BE = Read Parameter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INDATA[6]…[7] </a:t>
            </a:r>
            <a:r>
              <a:rPr lang="en-US" sz="1200" dirty="0">
                <a:sym typeface="Wingdings" panose="05000000000000000000" pitchFamily="2" charset="2"/>
              </a:rPr>
              <a:t> Length parameter; 16#0002 = 2 Byte</a:t>
            </a:r>
          </a:p>
          <a:p>
            <a:r>
              <a:rPr lang="en-US" sz="1200" dirty="0"/>
              <a:t>INDATA[8]…[9] </a:t>
            </a:r>
            <a:r>
              <a:rPr lang="en-US" sz="1200" dirty="0">
                <a:sym typeface="Wingdings" panose="05000000000000000000" pitchFamily="2" charset="2"/>
              </a:rPr>
              <a:t> transmission power; 16#0004 = Maximum</a:t>
            </a:r>
          </a:p>
          <a:p>
            <a:r>
              <a:rPr lang="en-US" sz="1200" dirty="0"/>
              <a:t>INDATA[10]…[x]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420888"/>
            <a:ext cx="659660" cy="275702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02B9F7A-89A5-4246-BC93-636ECC90D91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416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3CCFC705-A13D-4D1F-8ED4-D6613B2C50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09" y="1878249"/>
            <a:ext cx="3373259" cy="3299661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14: Special Command </a:t>
            </a:r>
            <a:r>
              <a:rPr lang="en-US" dirty="0">
                <a:sym typeface="Wingdings" panose="05000000000000000000" pitchFamily="2" charset="2"/>
              </a:rPr>
              <a:t> Read out transmission power</a:t>
            </a:r>
            <a:endParaRPr lang="en-US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Command Read Parameter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16#BE = Read Parameter</a:t>
            </a:r>
          </a:p>
          <a:p>
            <a:r>
              <a:rPr lang="en-US" sz="1200" dirty="0"/>
              <a:t>OUTDATA[3]…[4]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OUTDATA[5] </a:t>
            </a:r>
            <a:r>
              <a:rPr lang="en-US" sz="1200" dirty="0">
                <a:sym typeface="Wingdings" panose="05000000000000000000" pitchFamily="2" charset="2"/>
              </a:rPr>
              <a:t> System Code; 16#51 = „Q“ = System Q</a:t>
            </a:r>
          </a:p>
          <a:p>
            <a:r>
              <a:rPr lang="en-US" sz="1200" dirty="0"/>
              <a:t>OUTDATA[6]…[7] </a:t>
            </a:r>
            <a:r>
              <a:rPr lang="en-US" sz="1200" dirty="0">
                <a:sym typeface="Wingdings" panose="05000000000000000000" pitchFamily="2" charset="2"/>
              </a:rPr>
              <a:t> Parameter sign; 16#5054 = PT = transmission power</a:t>
            </a:r>
          </a:p>
          <a:p>
            <a:r>
              <a:rPr lang="en-US" sz="1200" dirty="0"/>
              <a:t>OUTDATA[8]…[9] </a:t>
            </a:r>
            <a:r>
              <a:rPr lang="en-US" sz="1200" dirty="0">
                <a:sym typeface="Wingdings" panose="05000000000000000000" pitchFamily="2" charset="2"/>
              </a:rPr>
              <a:t> Length Parameter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420888"/>
            <a:ext cx="659660" cy="27570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BCDA1F6A-1FB0-44A8-BDB8-79CC14505BD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377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754DDBD9-9EFA-46DF-8B13-9240F3853B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1892292"/>
            <a:ext cx="6696256" cy="462524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14: Special Command </a:t>
            </a:r>
            <a:r>
              <a:rPr lang="en-US" dirty="0">
                <a:sym typeface="Wingdings" panose="05000000000000000000" pitchFamily="2" charset="2"/>
              </a:rPr>
              <a:t> Read out transmission power</a:t>
            </a:r>
            <a:endParaRPr lang="en-US" dirty="0"/>
          </a:p>
        </p:txBody>
      </p:sp>
      <p:sp>
        <p:nvSpPr>
          <p:cNvPr id="12" name="Interaktive Schaltfläche: Zur Startseite wechseln 1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CA57C46-18DB-4822-9D9A-8A0FEE9267C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id="{6954549E-AA64-4D4D-B83F-4060858BC750}"/>
              </a:ext>
            </a:extLst>
          </p:cNvPr>
          <p:cNvCxnSpPr>
            <a:cxnSpLocks/>
          </p:cNvCxnSpPr>
          <p:nvPr/>
        </p:nvCxnSpPr>
        <p:spPr>
          <a:xfrm flipH="1">
            <a:off x="539552" y="3645024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hteck 13">
            <a:extLst>
              <a:ext uri="{FF2B5EF4-FFF2-40B4-BE49-F238E27FC236}">
                <a16:creationId xmlns:a16="http://schemas.microsoft.com/office/drawing/2014/main" id="{E4E21752-4899-4219-9C1A-23135B82C170}"/>
              </a:ext>
            </a:extLst>
          </p:cNvPr>
          <p:cNvSpPr/>
          <p:nvPr/>
        </p:nvSpPr>
        <p:spPr>
          <a:xfrm>
            <a:off x="3563887" y="1892292"/>
            <a:ext cx="2376265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61E26B68-799A-421A-AA78-80DFBAC4E066}"/>
              </a:ext>
            </a:extLst>
          </p:cNvPr>
          <p:cNvSpPr/>
          <p:nvPr/>
        </p:nvSpPr>
        <p:spPr>
          <a:xfrm>
            <a:off x="6012160" y="2492896"/>
            <a:ext cx="813504" cy="129614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095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15: Special Command </a:t>
            </a:r>
            <a:r>
              <a:rPr lang="en-US" dirty="0">
                <a:sym typeface="Wingdings" panose="05000000000000000000" pitchFamily="2" charset="2"/>
              </a:rPr>
              <a:t> Setup transmission power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All commands that cannot be parameterized via the input parameters of the function block can be executed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All commands supported by the evaluation unit can be executed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Parameterization Command telegram in the SpecialCommand data field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Start by positive edge on I_b_StartSpecialCommand</a:t>
            </a:r>
            <a:endParaRPr lang="de-DE" dirty="0"/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41B990C4-5D42-41B8-82DD-9B60083AA228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D7118478-16FF-4ACA-84D1-B6B4EC9076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62"/>
          <a:stretch/>
        </p:blipFill>
        <p:spPr>
          <a:xfrm>
            <a:off x="122385" y="3343183"/>
            <a:ext cx="5276850" cy="1432743"/>
          </a:xfrm>
          <a:prstGeom prst="rect">
            <a:avLst/>
          </a:prstGeom>
        </p:spPr>
      </p:pic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B9F21B24-D713-4892-A258-7F1F4269E60D}"/>
              </a:ext>
            </a:extLst>
          </p:cNvPr>
          <p:cNvCxnSpPr>
            <a:cxnSpLocks/>
            <a:stCxn id="16" idx="0"/>
          </p:cNvCxnSpPr>
          <p:nvPr/>
        </p:nvCxnSpPr>
        <p:spPr>
          <a:xfrm flipH="1" flipV="1">
            <a:off x="2339752" y="3501008"/>
            <a:ext cx="176084" cy="134410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>
            <a:extLst>
              <a:ext uri="{FF2B5EF4-FFF2-40B4-BE49-F238E27FC236}">
                <a16:creationId xmlns:a16="http://schemas.microsoft.com/office/drawing/2014/main" id="{BFE09F6B-8097-4181-81E9-093AF8CEE56B}"/>
              </a:ext>
            </a:extLst>
          </p:cNvPr>
          <p:cNvCxnSpPr>
            <a:cxnSpLocks/>
            <a:stCxn id="16" idx="0"/>
          </p:cNvCxnSpPr>
          <p:nvPr/>
        </p:nvCxnSpPr>
        <p:spPr>
          <a:xfrm flipV="1">
            <a:off x="2515836" y="4365104"/>
            <a:ext cx="1552108" cy="48001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feld 15">
            <a:extLst>
              <a:ext uri="{FF2B5EF4-FFF2-40B4-BE49-F238E27FC236}">
                <a16:creationId xmlns:a16="http://schemas.microsoft.com/office/drawing/2014/main" id="{C9ED68E1-D5F3-42D8-B767-7E7D4CE619A5}"/>
              </a:ext>
            </a:extLst>
          </p:cNvPr>
          <p:cNvSpPr txBox="1"/>
          <p:nvPr/>
        </p:nvSpPr>
        <p:spPr>
          <a:xfrm>
            <a:off x="99631" y="4845114"/>
            <a:ext cx="4832409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SpecialCommand and successfully completed: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(not relevant)</a:t>
            </a:r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I_b_UserMemory_UID 	:= False (not relevant)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 (not relevant)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I_b_StartSpecialCommand	:= True (Start command transmission with positive edge)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(no command active)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</p:spTree>
    <p:extLst>
      <p:ext uri="{BB962C8B-B14F-4D97-AF65-F5344CB8AC3E}">
        <p14:creationId xmlns:p14="http://schemas.microsoft.com/office/powerpoint/2010/main" val="586729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CFA57E0B-0F75-4231-A435-CA7342B1E3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45" y="1845528"/>
            <a:ext cx="3527988" cy="355112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15: Special Command </a:t>
            </a:r>
            <a:r>
              <a:rPr lang="en-US" dirty="0">
                <a:sym typeface="Wingdings" panose="05000000000000000000" pitchFamily="2" charset="2"/>
              </a:rPr>
              <a:t> Setup transmission power</a:t>
            </a:r>
            <a:endParaRPr lang="en-US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3779913" y="1845528"/>
            <a:ext cx="5184088" cy="289310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Configuration of freely definable command: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Assignment before the start of command execution in the SpecialCommand data field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Assignment within the DB Head1Data.SpecialCommand.SpecialCommand[x]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Byte[0]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Command code; 16#BF = Command Write Parameter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Byte[1]...[2]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not used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Byte[3]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System Code; 16#51 = Q = System Q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Byte[4]...[5]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Parameter code; 16#5054 = PT = Transmit power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Byte[6]...[7]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Parameter length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Byte[8]...[9]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Parameter data; 16#0003 = Power level 3</a:t>
            </a:r>
          </a:p>
        </p:txBody>
      </p:sp>
      <p:sp>
        <p:nvSpPr>
          <p:cNvPr id="9" name="Rechteck 8"/>
          <p:cNvSpPr/>
          <p:nvPr/>
        </p:nvSpPr>
        <p:spPr>
          <a:xfrm>
            <a:off x="2987823" y="3014837"/>
            <a:ext cx="635509" cy="238181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EE291927-9A26-44A5-A05E-3DD495868B94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459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Inputs and outputs function block:</a:t>
            </a:r>
          </a:p>
        </p:txBody>
      </p:sp>
      <p:sp>
        <p:nvSpPr>
          <p:cNvPr id="9" name="Interaktive Schaltfläche: Zur Startseite wechseln 8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F7F2230-713C-419E-B3D6-B59F214C035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44628E30-A82F-4B07-93DB-F97FCF8A17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0281"/>
            <a:ext cx="3616953" cy="4688278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B7692E4A-D59B-4516-AFB2-E9C55E52A9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840280"/>
            <a:ext cx="3528392" cy="4688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819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130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15: Special Command </a:t>
            </a:r>
            <a:r>
              <a:rPr lang="en-US" dirty="0">
                <a:sym typeface="Wingdings" panose="05000000000000000000" pitchFamily="2" charset="2"/>
              </a:rPr>
              <a:t> Setup transmission power</a:t>
            </a:r>
            <a:endParaRPr lang="en-US" dirty="0"/>
          </a:p>
        </p:txBody>
      </p:sp>
      <p:sp>
        <p:nvSpPr>
          <p:cNvPr id="13" name="Textfeld 12"/>
          <p:cNvSpPr txBox="1"/>
          <p:nvPr/>
        </p:nvSpPr>
        <p:spPr>
          <a:xfrm>
            <a:off x="5724128" y="1840594"/>
            <a:ext cx="3239872" cy="375487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SpecialCommand: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Start via positive edge on </a:t>
            </a:r>
            <a:r>
              <a:rPr lang="en-US" sz="1400" dirty="0" err="1"/>
              <a:t>IO_b_StartSpecialCommand</a:t>
            </a:r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Reset input </a:t>
            </a:r>
            <a:r>
              <a:rPr lang="en-US" sz="1400" dirty="0" err="1"/>
              <a:t>IO_b_StartSpecialCommand</a:t>
            </a:r>
            <a:r>
              <a:rPr lang="en-US" sz="1400" dirty="0"/>
              <a:t> after at least one cycle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O_b_Done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O_b_Finish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O_B_Status = 16#00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/>
              <a:t>O_B_ReplyCounter</a:t>
            </a:r>
            <a:r>
              <a:rPr lang="en-US" sz="1400" dirty="0"/>
              <a:t> was increased</a:t>
            </a:r>
          </a:p>
          <a:p>
            <a:endParaRPr lang="en-US" sz="1400" dirty="0"/>
          </a:p>
          <a:p>
            <a:r>
              <a:rPr lang="en-US" sz="1400" dirty="0"/>
              <a:t>If the status contains a value 16#04 (parameter error), the command is incorrectly parameterized</a:t>
            </a:r>
          </a:p>
          <a:p>
            <a:r>
              <a:rPr lang="en-US" sz="1400" dirty="0"/>
              <a:t>If the status contains a value 16#06 (no head), no RFID head is connected to this channel</a:t>
            </a:r>
          </a:p>
        </p:txBody>
      </p:sp>
      <p:sp>
        <p:nvSpPr>
          <p:cNvPr id="10" name="Interaktive Schaltfläche: Zur Startseite wechseln 9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2B75E627-91DD-44B2-8FB4-1D8AC2197551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0CDB40FD-6E38-4E6C-914C-464E728394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0594"/>
            <a:ext cx="5112568" cy="4658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299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2DEE85FC-CC2C-4DCA-9AF9-E989F006B3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50" y="1878249"/>
            <a:ext cx="3387418" cy="266696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131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15: Special Command </a:t>
            </a:r>
            <a:r>
              <a:rPr lang="en-US" dirty="0">
                <a:sym typeface="Wingdings" panose="05000000000000000000" pitchFamily="2" charset="2"/>
              </a:rPr>
              <a:t> Setup transmission power</a:t>
            </a:r>
            <a:endParaRPr lang="en-US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setup transmission power finished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16#BF = Write Parameter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771800" y="2348880"/>
            <a:ext cx="731668" cy="21963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A739F6-D868-4AC9-AC3C-7C4680CC49C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45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A0C9D475-E412-4657-9568-FD41D03EF1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92" y="1883602"/>
            <a:ext cx="3356376" cy="361937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132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15: Special Command </a:t>
            </a:r>
            <a:r>
              <a:rPr lang="en-US" dirty="0">
                <a:sym typeface="Wingdings" panose="05000000000000000000" pitchFamily="2" charset="2"/>
              </a:rPr>
              <a:t> Setup transmission power</a:t>
            </a:r>
            <a:endParaRPr lang="en-US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49299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Command Write Parameter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16#BF = Write Parameter</a:t>
            </a:r>
          </a:p>
          <a:p>
            <a:r>
              <a:rPr lang="en-US" sz="1200" dirty="0"/>
              <a:t>OUTDATA[3]…[4]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OUTDATA[5] </a:t>
            </a:r>
            <a:r>
              <a:rPr lang="en-US" sz="1200" dirty="0">
                <a:sym typeface="Wingdings" panose="05000000000000000000" pitchFamily="2" charset="2"/>
              </a:rPr>
              <a:t> System Code; 16#51 = „Q“ = System Q</a:t>
            </a:r>
          </a:p>
          <a:p>
            <a:r>
              <a:rPr lang="en-US" sz="1200" dirty="0"/>
              <a:t>OUTDATA[6]…[7] </a:t>
            </a:r>
            <a:r>
              <a:rPr lang="en-US" sz="1200" dirty="0">
                <a:sym typeface="Wingdings" panose="05000000000000000000" pitchFamily="2" charset="2"/>
              </a:rPr>
              <a:t> Parameter sign; 16#5054 = PT = transmission power</a:t>
            </a:r>
          </a:p>
          <a:p>
            <a:r>
              <a:rPr lang="en-US" sz="1200" dirty="0"/>
              <a:t>OUTDATA[8]…[9] </a:t>
            </a:r>
            <a:r>
              <a:rPr lang="en-US" sz="1200" dirty="0">
                <a:sym typeface="Wingdings" panose="05000000000000000000" pitchFamily="2" charset="2"/>
              </a:rPr>
              <a:t> Length Parameter</a:t>
            </a:r>
          </a:p>
          <a:p>
            <a:r>
              <a:rPr lang="en-US" sz="1200" dirty="0"/>
              <a:t>OUTDATA[10]…[11] </a:t>
            </a:r>
            <a:r>
              <a:rPr lang="en-US" sz="1200" dirty="0">
                <a:sym typeface="Wingdings" panose="05000000000000000000" pitchFamily="2" charset="2"/>
              </a:rPr>
              <a:t> Parameter data; 16#0003 = transmission power </a:t>
            </a:r>
          </a:p>
          <a:p>
            <a:r>
              <a:rPr lang="en-US" sz="1200" dirty="0">
                <a:sym typeface="Wingdings" panose="05000000000000000000" pitchFamily="2" charset="2"/>
              </a:rPr>
              <a:t>level  3 </a:t>
            </a:r>
          </a:p>
          <a:p>
            <a:r>
              <a:rPr lang="en-US" sz="1200" dirty="0"/>
              <a:t>OUTDATA[12]…[x]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420887"/>
            <a:ext cx="659660" cy="308209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48D490A0-0BD2-411E-8034-E8FF8CEF3FB1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49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304A8621-2929-4C33-9944-195376913C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1892292"/>
            <a:ext cx="6696256" cy="463538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133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15: Special Command </a:t>
            </a:r>
            <a:r>
              <a:rPr lang="en-US" dirty="0">
                <a:sym typeface="Wingdings" panose="05000000000000000000" pitchFamily="2" charset="2"/>
              </a:rPr>
              <a:t> Setup transmission power</a:t>
            </a:r>
            <a:endParaRPr lang="en-US" dirty="0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9705C29-7F13-42A3-87DC-3A818ABD5E6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id="{98E9EB75-EF80-4352-8631-886A2B95104D}"/>
              </a:ext>
            </a:extLst>
          </p:cNvPr>
          <p:cNvCxnSpPr>
            <a:cxnSpLocks/>
          </p:cNvCxnSpPr>
          <p:nvPr/>
        </p:nvCxnSpPr>
        <p:spPr>
          <a:xfrm flipH="1">
            <a:off x="539552" y="3645024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hteck 12">
            <a:extLst>
              <a:ext uri="{FF2B5EF4-FFF2-40B4-BE49-F238E27FC236}">
                <a16:creationId xmlns:a16="http://schemas.microsoft.com/office/drawing/2014/main" id="{322A83D7-99EA-41C8-AC58-A880E14E33E8}"/>
              </a:ext>
            </a:extLst>
          </p:cNvPr>
          <p:cNvSpPr/>
          <p:nvPr/>
        </p:nvSpPr>
        <p:spPr>
          <a:xfrm>
            <a:off x="3563887" y="1892292"/>
            <a:ext cx="2376265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8948DA6D-AC98-49D1-9924-0183536F5C7F}"/>
              </a:ext>
            </a:extLst>
          </p:cNvPr>
          <p:cNvSpPr/>
          <p:nvPr/>
        </p:nvSpPr>
        <p:spPr>
          <a:xfrm>
            <a:off x="6012160" y="2492896"/>
            <a:ext cx="813504" cy="172819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6003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lvl="0"/>
            <a:r>
              <a:rPr lang="en-US" dirty="0"/>
              <a:t>Contact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0000" y="4176000"/>
            <a:ext cx="8784000" cy="1773280"/>
          </a:xfrm>
        </p:spPr>
        <p:txBody>
          <a:bodyPr/>
          <a:lstStyle/>
          <a:p>
            <a:pPr lvl="0"/>
            <a:r>
              <a:rPr lang="de-DE" dirty="0"/>
              <a:t>Karsten Reinhardt</a:t>
            </a:r>
          </a:p>
          <a:p>
            <a:pPr lvl="0"/>
            <a:r>
              <a:rPr lang="de-DE" dirty="0">
                <a:hlinkClick r:id="rId3"/>
              </a:rPr>
              <a:t>kreinhardt@de.pepperl-fuchs.com</a:t>
            </a:r>
            <a:endParaRPr lang="de-DE" dirty="0"/>
          </a:p>
          <a:p>
            <a:pPr lvl="0"/>
            <a:r>
              <a:rPr lang="de-DE" dirty="0"/>
              <a:t>+49 (0) 621 776 1736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134</a:t>
            </a:fld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54" y="836712"/>
            <a:ext cx="9151353" cy="2631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77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135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Version history:</a:t>
            </a:r>
          </a:p>
          <a:p>
            <a:pPr marL="0" indent="0">
              <a:buNone/>
            </a:pPr>
            <a:endParaRPr lang="en-US" sz="1200" b="0" dirty="0"/>
          </a:p>
          <a:p>
            <a:pPr marL="0" indent="0">
              <a:buNone/>
            </a:pPr>
            <a:r>
              <a:rPr lang="en-US" sz="1200" b="0" dirty="0"/>
              <a:t>V1.0	20.02.2025</a:t>
            </a:r>
          </a:p>
          <a:p>
            <a:pPr marL="171450" indent="-171450">
              <a:buFontTx/>
              <a:buChar char="-"/>
            </a:pPr>
            <a:r>
              <a:rPr lang="en-US" sz="1200" b="0" dirty="0"/>
              <a:t>Initial Version</a:t>
            </a:r>
          </a:p>
          <a:p>
            <a:pPr marL="0" indent="0">
              <a:buNone/>
            </a:pPr>
            <a:endParaRPr lang="de-DE" sz="1200" b="0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E017AAB4-4EB7-4420-8B44-77FC3A69C0C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146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Inputs and outputs function block:</a:t>
            </a:r>
          </a:p>
        </p:txBody>
      </p:sp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1D8BAF53-5D69-4A0E-9745-CFA0E12ABA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1099183"/>
              </p:ext>
            </p:extLst>
          </p:nvPr>
        </p:nvGraphicFramePr>
        <p:xfrm>
          <a:off x="4469548" y="1844823"/>
          <a:ext cx="4566948" cy="45618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105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083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Meaning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pADR_IN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Pointer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Address Input data field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cbSIZE_IN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DWORD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Length Input data field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pADR_OUT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Pointer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Address Output data field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cbSIZE_OUT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DWORD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Length Output data field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I_T_Timeout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TIME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Timer for monitoring communication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I_b_StartRead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TRUE (positive edge) = Start execution of read command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I_b_StartWrite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TRUE (positive edge) = Start execution of write command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90713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I_b_StartSpecialCommand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latin typeface="+mn-lt"/>
                        </a:rPr>
                        <a:t>TRUE (positive edge) = Start execution of special command (freely definable command</a:t>
                      </a:r>
                      <a:r>
                        <a:rPr lang="en-US" sz="1000" baseline="0" noProof="0" dirty="0">
                          <a:latin typeface="+mn-lt"/>
                        </a:rPr>
                        <a:t>)</a:t>
                      </a:r>
                      <a:endParaRPr lang="en-US" sz="1000" noProof="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804269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I_b_UserMemory_UID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FALSE = Access to user data area (user memory)</a:t>
                      </a:r>
                    </a:p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TRUE = Access to Fixcode (UID)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927473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I_b_EPC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FALSE = no meaning; specified by I_b_UserMemory_UID</a:t>
                      </a:r>
                    </a:p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TRUE = Access to EPC/UII area (UHF only)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7177607"/>
                  </a:ext>
                </a:extLst>
              </a:tr>
            </a:tbl>
          </a:graphicData>
        </a:graphic>
      </p:graphicFrame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FB70D1B0-D563-4239-B9EB-BF5BE6992874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7F554EE5-C195-41AC-B1FC-DC57058E83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1854205"/>
            <a:ext cx="3624681" cy="4698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513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Inputs and outputs function block:</a:t>
            </a:r>
          </a:p>
        </p:txBody>
      </p:sp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1D8BAF53-5D69-4A0E-9745-CFA0E12ABA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7429142"/>
              </p:ext>
            </p:extLst>
          </p:nvPr>
        </p:nvGraphicFramePr>
        <p:xfrm>
          <a:off x="4469548" y="1844823"/>
          <a:ext cx="4566948" cy="41859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105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083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Meaning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I_b_SingleEnhanced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FALSE = Execution Single command (one-time execution)</a:t>
                      </a:r>
                    </a:p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TRUE = Execution Enhanced command (permanent execution)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I_b_Quit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latin typeface="+mn-lt"/>
                        </a:rPr>
                        <a:t>TRUE (positive edge) = Start execution of Quit command; abort of running Enhanced command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I_w_StartAddress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latin typeface="+mn-lt"/>
                        </a:rPr>
                        <a:t>Start address on data carrier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I_i_WordNumber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Integer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Number of addressed data blocks of 4 bytes each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I_w_TagType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Data carrier type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O_b_Done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FALSE = Command is still active or not yet completed; data carrier outside detection zone</a:t>
                      </a:r>
                    </a:p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TRUE = Command completed; data carrier within detection zone (Enhanced)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O_b_NoDataCarrier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FALSE = Data carrier within detection zone (Enhanced)</a:t>
                      </a:r>
                    </a:p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TRUE = Data carrier outside detection zone (Single and Enhanced)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9071369"/>
                  </a:ext>
                </a:extLst>
              </a:tr>
            </a:tbl>
          </a:graphicData>
        </a:graphic>
      </p:graphicFrame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7D56BACF-A509-44B6-B5B7-62A170A7864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6285307C-AD2F-420F-AE1A-4D81228DBF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48" y="1844823"/>
            <a:ext cx="3590056" cy="4653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962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Inputs and outputs function block:</a:t>
            </a:r>
          </a:p>
        </p:txBody>
      </p:sp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1D8BAF53-5D69-4A0E-9745-CFA0E12ABA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5253804"/>
              </p:ext>
            </p:extLst>
          </p:nvPr>
        </p:nvGraphicFramePr>
        <p:xfrm>
          <a:off x="4469548" y="1844823"/>
          <a:ext cx="4566948" cy="42773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105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083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Meaning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O_b_Busy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FALSE = no command active; negative edge = command ended</a:t>
                      </a:r>
                    </a:p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TRUE = Command active or currently being executed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O_b_Finish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FALSE = Command is still active or not yet completed;</a:t>
                      </a:r>
                    </a:p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TRUE = command completed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O_b_Error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FALSE = no error status</a:t>
                      </a:r>
                    </a:p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TRUE = error status; error status on O_B_Status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O_B_Status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Byte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latin typeface="+mn-lt"/>
                        </a:rPr>
                        <a:t>Status value of the command execution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O_B_ReplyCounter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Byte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latin typeface="+mn-lt"/>
                        </a:rPr>
                        <a:t>Response counter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IO_b_SetRestart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latin typeface="+mn-lt"/>
                        </a:rPr>
                        <a:t>TRUE (positive edge) = Start execution of initialization routine; set input back to False after one cycle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IO_b_InitFinish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latin typeface="+mn-lt"/>
                        </a:rPr>
                        <a:t>TRUE = Initialization completed successfully; function module ready for operation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90713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UserData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Data block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latin typeface="+mn-lt"/>
                        </a:rPr>
                        <a:t>Data block for read and write data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43059749"/>
                  </a:ext>
                </a:extLst>
              </a:tr>
            </a:tbl>
          </a:graphicData>
        </a:graphic>
      </p:graphicFrame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3B8DC21-F82A-44AE-B81B-AA66B73A92E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18D1FE41-E18E-4152-93BE-CAB74A82D3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09" y="1844823"/>
            <a:ext cx="3631919" cy="4707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02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ACA21E6F-AC0B-41F6-AC75-864FF05EF1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993074"/>
            <a:ext cx="7313291" cy="353227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70097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Declaration of function and data block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IDENTControl_FB_Head1 </a:t>
            </a:r>
            <a:r>
              <a:rPr lang="en-US" sz="1400" b="0" dirty="0">
                <a:sym typeface="Wingdings" panose="05000000000000000000" pitchFamily="2" charset="2"/>
              </a:rPr>
              <a:t> Function block for channel 1 (Type </a:t>
            </a:r>
            <a:r>
              <a:rPr lang="en-US" sz="1400" b="0" dirty="0" err="1">
                <a:sym typeface="Wingdings" panose="05000000000000000000" pitchFamily="2" charset="2"/>
              </a:rPr>
              <a:t>IDENTControl_SF</a:t>
            </a:r>
            <a:r>
              <a:rPr lang="en-US" sz="1400" b="0" dirty="0">
                <a:sym typeface="Wingdings" panose="05000000000000000000" pitchFamily="2" charset="2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IDENTControl_FB_Head2 </a:t>
            </a:r>
            <a:r>
              <a:rPr lang="en-US" sz="1400" b="0" dirty="0">
                <a:sym typeface="Wingdings" panose="05000000000000000000" pitchFamily="2" charset="2"/>
              </a:rPr>
              <a:t> Function block for channel 2 (Type </a:t>
            </a:r>
            <a:r>
              <a:rPr lang="en-US" sz="1400" b="0" dirty="0" err="1">
                <a:sym typeface="Wingdings" panose="05000000000000000000" pitchFamily="2" charset="2"/>
              </a:rPr>
              <a:t>IDENTControl_SF</a:t>
            </a:r>
            <a:r>
              <a:rPr lang="en-US" sz="1400" b="0" dirty="0">
                <a:sym typeface="Wingdings" panose="05000000000000000000" pitchFamily="2" charset="2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Head1Data </a:t>
            </a:r>
            <a:r>
              <a:rPr lang="en-US" sz="1400" b="0" dirty="0">
                <a:sym typeface="Wingdings" panose="05000000000000000000" pitchFamily="2" charset="2"/>
              </a:rPr>
              <a:t> Data block for channel 1 (Type </a:t>
            </a:r>
            <a:r>
              <a:rPr lang="en-US" sz="1400" b="0" dirty="0" err="1">
                <a:sym typeface="Wingdings" panose="05000000000000000000" pitchFamily="2" charset="2"/>
              </a:rPr>
              <a:t>IDENTControl_UserData</a:t>
            </a:r>
            <a:r>
              <a:rPr lang="en-US" sz="1400" b="0" dirty="0">
                <a:sym typeface="Wingdings" panose="05000000000000000000" pitchFamily="2" charset="2"/>
              </a:rPr>
              <a:t>)</a:t>
            </a:r>
            <a:endParaRPr lang="en-US" sz="1400" b="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Head2Data </a:t>
            </a:r>
            <a:r>
              <a:rPr lang="en-US" sz="1400" b="0" dirty="0">
                <a:sym typeface="Wingdings" panose="05000000000000000000" pitchFamily="2" charset="2"/>
              </a:rPr>
              <a:t> Data block for channel 2 (Type </a:t>
            </a:r>
            <a:r>
              <a:rPr lang="en-US" sz="1400" b="0" dirty="0" err="1">
                <a:sym typeface="Wingdings" panose="05000000000000000000" pitchFamily="2" charset="2"/>
              </a:rPr>
              <a:t>IDENTControl_UserData</a:t>
            </a:r>
            <a:r>
              <a:rPr lang="en-US" sz="1400" b="0" dirty="0">
                <a:sym typeface="Wingdings" panose="05000000000000000000" pitchFamily="2" charset="2"/>
              </a:rPr>
              <a:t>)</a:t>
            </a:r>
            <a:endParaRPr lang="de-DE" dirty="0"/>
          </a:p>
        </p:txBody>
      </p:sp>
      <p:sp>
        <p:nvSpPr>
          <p:cNvPr id="7" name="Interaktive Schaltfläche: Zur Startseite wechseln 6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75EBBF0A-5AB7-4A66-90BE-07F1B1A21F3F}"/>
              </a:ext>
            </a:extLst>
          </p:cNvPr>
          <p:cNvSpPr/>
          <p:nvPr/>
        </p:nvSpPr>
        <p:spPr>
          <a:xfrm>
            <a:off x="3491880" y="2993074"/>
            <a:ext cx="3928915" cy="122801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3711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00F3EC51-4CC4-4D06-87F9-929BDF0786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402302"/>
            <a:ext cx="8856496" cy="3116311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70097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Structure of data block </a:t>
            </a:r>
            <a:r>
              <a:rPr lang="en-US" dirty="0" err="1"/>
              <a:t>IDENTControl_UserData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DUT </a:t>
            </a:r>
            <a:r>
              <a:rPr lang="en-US" sz="1400" b="0" dirty="0" err="1"/>
              <a:t>IDENTControl_UserData</a:t>
            </a:r>
            <a:endParaRPr lang="en-US" sz="1400" b="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ReadData </a:t>
            </a:r>
            <a:r>
              <a:rPr lang="en-US" sz="1400" b="0" dirty="0">
                <a:sym typeface="Wingdings" panose="05000000000000000000" pitchFamily="2" charset="2"/>
              </a:rPr>
              <a:t> contains the read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>
                <a:sym typeface="Wingdings" panose="05000000000000000000" pitchFamily="2" charset="2"/>
              </a:rPr>
              <a:t>WriteData  contains the write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>
                <a:sym typeface="Wingdings" panose="05000000000000000000" pitchFamily="2" charset="2"/>
              </a:rPr>
              <a:t>SpecialCommand  Data field for the freely definable command</a:t>
            </a:r>
            <a:endParaRPr lang="de-DE" dirty="0"/>
          </a:p>
        </p:txBody>
      </p:sp>
      <p:sp>
        <p:nvSpPr>
          <p:cNvPr id="7" name="Interaktive Schaltfläche: Zur Startseite wechseln 6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75EBBF0A-5AB7-4A66-90BE-07F1B1A21F3F}"/>
              </a:ext>
            </a:extLst>
          </p:cNvPr>
          <p:cNvSpPr/>
          <p:nvPr/>
        </p:nvSpPr>
        <p:spPr>
          <a:xfrm>
            <a:off x="3059832" y="3393476"/>
            <a:ext cx="5904168" cy="10436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414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Schematic representation of the blocks:</a:t>
            </a:r>
          </a:p>
        </p:txBody>
      </p:sp>
      <p:sp>
        <p:nvSpPr>
          <p:cNvPr id="7" name="Rechteck 6"/>
          <p:cNvSpPr/>
          <p:nvPr/>
        </p:nvSpPr>
        <p:spPr>
          <a:xfrm>
            <a:off x="180000" y="1916832"/>
            <a:ext cx="2663808" cy="194421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r>
              <a:rPr lang="en-US" dirty="0">
                <a:solidFill>
                  <a:schemeClr val="tx2"/>
                </a:solidFill>
              </a:rPr>
              <a:t>Function block</a:t>
            </a:r>
          </a:p>
          <a:p>
            <a:pPr algn="ctr"/>
            <a:r>
              <a:rPr lang="de-DE" dirty="0">
                <a:solidFill>
                  <a:schemeClr val="tx2"/>
                </a:solidFill>
              </a:rPr>
              <a:t> </a:t>
            </a:r>
          </a:p>
          <a:p>
            <a:pPr algn="ctr"/>
            <a:r>
              <a:rPr lang="de-DE" dirty="0" err="1">
                <a:solidFill>
                  <a:schemeClr val="tx2"/>
                </a:solidFill>
              </a:rPr>
              <a:t>IDENTControl_FB</a:t>
            </a:r>
            <a:r>
              <a:rPr lang="de-DE" dirty="0">
                <a:solidFill>
                  <a:schemeClr val="tx2"/>
                </a:solidFill>
              </a:rPr>
              <a:t>_</a:t>
            </a:r>
          </a:p>
          <a:p>
            <a:pPr algn="ctr"/>
            <a:r>
              <a:rPr lang="de-DE" dirty="0">
                <a:solidFill>
                  <a:schemeClr val="tx2"/>
                </a:solidFill>
              </a:rPr>
              <a:t>Head1</a:t>
            </a: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3779912" y="1916832"/>
            <a:ext cx="2663808" cy="194421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2"/>
                </a:solidFill>
              </a:rPr>
              <a:t>Data block</a:t>
            </a: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r>
              <a:rPr lang="de-DE" dirty="0">
                <a:solidFill>
                  <a:schemeClr val="tx2"/>
                </a:solidFill>
              </a:rPr>
              <a:t>Head1Data</a:t>
            </a:r>
            <a:endParaRPr lang="en-US" dirty="0"/>
          </a:p>
        </p:txBody>
      </p:sp>
      <p:sp>
        <p:nvSpPr>
          <p:cNvPr id="11" name="Rechteck 10"/>
          <p:cNvSpPr/>
          <p:nvPr/>
        </p:nvSpPr>
        <p:spPr>
          <a:xfrm>
            <a:off x="3779912" y="4169625"/>
            <a:ext cx="2663808" cy="19415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2"/>
                </a:solidFill>
              </a:rPr>
              <a:t>Data block</a:t>
            </a: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r>
              <a:rPr lang="de-DE" dirty="0">
                <a:solidFill>
                  <a:schemeClr val="tx2"/>
                </a:solidFill>
              </a:rPr>
              <a:t>Head2Data</a:t>
            </a:r>
            <a:endParaRPr lang="en-US" dirty="0"/>
          </a:p>
        </p:txBody>
      </p:sp>
      <p:sp>
        <p:nvSpPr>
          <p:cNvPr id="12" name="Rechteck 11"/>
          <p:cNvSpPr/>
          <p:nvPr/>
        </p:nvSpPr>
        <p:spPr>
          <a:xfrm>
            <a:off x="1178666" y="3149929"/>
            <a:ext cx="165569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UserData</a:t>
            </a:r>
          </a:p>
        </p:txBody>
      </p:sp>
      <p:sp>
        <p:nvSpPr>
          <p:cNvPr id="13" name="Pfeil nach rechts 12"/>
          <p:cNvSpPr/>
          <p:nvPr/>
        </p:nvSpPr>
        <p:spPr>
          <a:xfrm>
            <a:off x="2843808" y="3188883"/>
            <a:ext cx="936104" cy="504056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feil nach rechts 13"/>
          <p:cNvSpPr/>
          <p:nvPr/>
        </p:nvSpPr>
        <p:spPr>
          <a:xfrm>
            <a:off x="2843808" y="5439325"/>
            <a:ext cx="936104" cy="504056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feld 14"/>
          <p:cNvSpPr txBox="1"/>
          <p:nvPr/>
        </p:nvSpPr>
        <p:spPr>
          <a:xfrm>
            <a:off x="6588224" y="1813610"/>
            <a:ext cx="2520280" cy="2462213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Remark: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ym typeface="Wingdings" panose="05000000000000000000" pitchFamily="2" charset="2"/>
              </a:rPr>
              <a:t>Function blocks IDENTControl_FB_Head1 and IDENTControl_FB_Head2 of type IDENTControl_SF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ym typeface="Wingdings" panose="05000000000000000000" pitchFamily="2" charset="2"/>
              </a:rPr>
              <a:t>Data blocks Head1Data and Head2Data of type IDENTControl_UserData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C4DB2B68-DE03-463B-ADF5-CA0D40E48698}"/>
              </a:ext>
            </a:extLst>
          </p:cNvPr>
          <p:cNvSpPr/>
          <p:nvPr/>
        </p:nvSpPr>
        <p:spPr>
          <a:xfrm>
            <a:off x="185917" y="4167002"/>
            <a:ext cx="2663808" cy="194421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r>
              <a:rPr lang="en-US" dirty="0">
                <a:solidFill>
                  <a:schemeClr val="tx2"/>
                </a:solidFill>
              </a:rPr>
              <a:t>Function block</a:t>
            </a:r>
          </a:p>
          <a:p>
            <a:pPr algn="ctr"/>
            <a:r>
              <a:rPr lang="de-DE" dirty="0">
                <a:solidFill>
                  <a:schemeClr val="tx2"/>
                </a:solidFill>
              </a:rPr>
              <a:t> </a:t>
            </a:r>
          </a:p>
          <a:p>
            <a:pPr algn="ctr"/>
            <a:r>
              <a:rPr lang="de-DE" dirty="0" err="1">
                <a:solidFill>
                  <a:schemeClr val="tx2"/>
                </a:solidFill>
              </a:rPr>
              <a:t>IDENTControl_FB</a:t>
            </a:r>
            <a:r>
              <a:rPr lang="de-DE" dirty="0">
                <a:solidFill>
                  <a:schemeClr val="tx2"/>
                </a:solidFill>
              </a:rPr>
              <a:t>_</a:t>
            </a:r>
          </a:p>
          <a:p>
            <a:pPr algn="ctr"/>
            <a:r>
              <a:rPr lang="de-DE" dirty="0">
                <a:solidFill>
                  <a:schemeClr val="tx2"/>
                </a:solidFill>
              </a:rPr>
              <a:t>Head2</a:t>
            </a: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B31C2897-A19D-4C2A-B825-07272F0370EF}"/>
              </a:ext>
            </a:extLst>
          </p:cNvPr>
          <p:cNvSpPr/>
          <p:nvPr/>
        </p:nvSpPr>
        <p:spPr>
          <a:xfrm>
            <a:off x="1185154" y="5411950"/>
            <a:ext cx="165569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UserData</a:t>
            </a:r>
          </a:p>
        </p:txBody>
      </p:sp>
      <p:sp>
        <p:nvSpPr>
          <p:cNvPr id="16" name="Interaktive Schaltfläche: Zur Startseite wechseln 1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978F48E6-25DB-4D1F-8FC9-1946B6424414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759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2532" y="4149080"/>
            <a:ext cx="8784000" cy="1224136"/>
          </a:xfrm>
        </p:spPr>
        <p:txBody>
          <a:bodyPr>
            <a:noAutofit/>
          </a:bodyPr>
          <a:lstStyle/>
          <a:p>
            <a:r>
              <a:rPr lang="en-US" dirty="0"/>
              <a:t>Commissioning function block</a:t>
            </a:r>
            <a:br>
              <a:rPr lang="en-US" dirty="0"/>
            </a:br>
            <a:r>
              <a:rPr lang="en-US" dirty="0"/>
              <a:t>IDENTControl IC-KP2-2HB21-2V1D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Karsten Reinhardt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7" name="Untertitel 6"/>
          <p:cNvSpPr>
            <a:spLocks noGrp="1"/>
          </p:cNvSpPr>
          <p:nvPr>
            <p:ph type="subTitle" idx="1"/>
          </p:nvPr>
        </p:nvSpPr>
        <p:spPr>
          <a:xfrm>
            <a:off x="112532" y="5222217"/>
            <a:ext cx="8784000" cy="1303127"/>
          </a:xfrm>
        </p:spPr>
        <p:txBody>
          <a:bodyPr/>
          <a:lstStyle/>
          <a:p>
            <a:r>
              <a:rPr lang="en-US" sz="2400" dirty="0"/>
              <a:t>Standard ctrl WORKS function block</a:t>
            </a:r>
          </a:p>
          <a:p>
            <a:r>
              <a:rPr lang="en-US" sz="2400" dirty="0"/>
              <a:t>with SingleFrame protocol</a:t>
            </a:r>
          </a:p>
          <a:p>
            <a:r>
              <a:rPr lang="en-US" sz="2400" dirty="0"/>
              <a:t>EtherCAT</a:t>
            </a: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20688"/>
            <a:ext cx="9144000" cy="350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102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446188A8-9788-452C-883E-915B532A8F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152" y="1512000"/>
            <a:ext cx="2580290" cy="339999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6100672" cy="378920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Example 1: Initialization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Initialization must be carried out after device start-up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Assignment of the data carrier type to the </a:t>
            </a:r>
            <a:r>
              <a:rPr lang="en-US" sz="1400" b="0" dirty="0" err="1"/>
              <a:t>I_w_TagType</a:t>
            </a:r>
            <a:r>
              <a:rPr lang="en-US" sz="1400" b="0" dirty="0"/>
              <a:t> input (e.g. IQC21 </a:t>
            </a:r>
            <a:r>
              <a:rPr lang="en-US" sz="1400" b="0" dirty="0">
                <a:sym typeface="Wingdings" panose="05000000000000000000" pitchFamily="2" charset="2"/>
              </a:rPr>
              <a:t></a:t>
            </a:r>
            <a:r>
              <a:rPr lang="en-US" sz="1400" b="0" dirty="0"/>
              <a:t> 16#3231 or factory setting </a:t>
            </a:r>
            <a:r>
              <a:rPr lang="en-US" sz="1400" b="0" dirty="0">
                <a:sym typeface="Wingdings" panose="05000000000000000000" pitchFamily="2" charset="2"/>
              </a:rPr>
              <a:t></a:t>
            </a:r>
            <a:r>
              <a:rPr lang="en-US" sz="1400" b="0" dirty="0"/>
              <a:t> 16#3939)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Start by positive edge on IO_b_SetRestart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Initialization successfully completed if signal change at IO_b_InitFinish to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Before executing a new initialization, IO_b_SetRestart must be reset to False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All variables of the FB are reset; data blocks are overwritten with 16#00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All active Enhanced commands are canceled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Option for error acknowledgement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1" name="Rechteck 10"/>
          <p:cNvSpPr/>
          <p:nvPr/>
        </p:nvSpPr>
        <p:spPr>
          <a:xfrm>
            <a:off x="6436152" y="3423356"/>
            <a:ext cx="1664240" cy="1496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A8D63BAC-C433-4F4A-B669-3BDB75CE8636}"/>
              </a:ext>
            </a:extLst>
          </p:cNvPr>
          <p:cNvSpPr/>
          <p:nvPr/>
        </p:nvSpPr>
        <p:spPr>
          <a:xfrm>
            <a:off x="6436152" y="4365105"/>
            <a:ext cx="2024280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Interaktive Schaltfläche: Zur Startseite wechseln 6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48F9AFF9-95D2-4CE6-A9EA-B2AEC93EB55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60"/>
          <a:stretch/>
        </p:blipFill>
        <p:spPr>
          <a:xfrm>
            <a:off x="4788024" y="4996964"/>
            <a:ext cx="4228418" cy="1488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908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1: Initialization</a:t>
            </a: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4570920"/>
              </p:ext>
            </p:extLst>
          </p:nvPr>
        </p:nvGraphicFramePr>
        <p:xfrm>
          <a:off x="179888" y="1916832"/>
          <a:ext cx="8784112" cy="453650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63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879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8042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P+F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Chip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Tag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RFID Device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aseline="0" noProof="0" dirty="0">
                          <a:latin typeface="+mn-lt"/>
                        </a:rPr>
                        <a:t>Commands</a:t>
                      </a:r>
                      <a:endParaRPr lang="en-US" sz="1000" noProof="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8042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IPC02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EM4102 (Unique)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16#3032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IPH-…-V1 (125kHz)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Single / Enhanced Read Fixcode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0594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IPC03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EM4450 (Titan)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16#3033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IPH-…-V1 (125kHz)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 / Enhanced Read Fixcode</a:t>
                      </a:r>
                    </a:p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Single</a:t>
                      </a:r>
                      <a:r>
                        <a:rPr lang="en-US" sz="1000" baseline="0" noProof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</a:t>
                      </a:r>
                      <a:r>
                        <a:rPr lang="en-US" sz="1000" baseline="0" noProof="0">
                          <a:latin typeface="+mn-lt"/>
                        </a:rPr>
                        <a:t> / Enhanced Write Words</a:t>
                      </a:r>
                      <a:endParaRPr lang="en-US" sz="1000" noProof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4319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IPC11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Q5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16#3131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IPH-…-V1 (125kHz)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 / Enhanced Read Fixcode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</a:t>
                      </a:r>
                      <a:r>
                        <a:rPr lang="en-US" sz="1000" baseline="0" noProof="0">
                          <a:latin typeface="+mn-lt"/>
                        </a:rPr>
                        <a:t> / Enhanced Write Fixcode</a:t>
                      </a:r>
                      <a:endParaRPr lang="en-US" sz="1000" noProof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4319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IQC20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Alle ISO15693 Datenträger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16#3230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IQH1-…-V1; 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 / Enhanced Read Fixcode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50594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IQC21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NXP ICode SLI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16#3231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IQH1-…-V1; 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 / Enhanced Read Fixcode</a:t>
                      </a:r>
                    </a:p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Single</a:t>
                      </a:r>
                      <a:r>
                        <a:rPr lang="en-US" sz="1000" baseline="0" noProof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</a:t>
                      </a:r>
                      <a:r>
                        <a:rPr lang="en-US" sz="1000" baseline="0" noProof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 / Enhanced Write Words</a:t>
                      </a:r>
                      <a:r>
                        <a:rPr lang="en-US" sz="1000" baseline="0" noProof="0">
                          <a:latin typeface="+mn-lt"/>
                        </a:rPr>
                        <a:t> with Lock (SpecialCommand)</a:t>
                      </a:r>
                      <a:endParaRPr lang="en-US" sz="1000" noProof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50594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IQC22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Texas</a:t>
                      </a:r>
                      <a:r>
                        <a:rPr lang="en-US" sz="1000" baseline="0" noProof="0">
                          <a:latin typeface="+mn-lt"/>
                        </a:rPr>
                        <a:t> Instruments Tag-It HF-I Plus</a:t>
                      </a:r>
                      <a:endParaRPr lang="en-US" sz="1000" noProof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16#3232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IQH1-…-V1; 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latin typeface="+mn-lt"/>
                        </a:rPr>
                        <a:t>Single / Enhanced Read Fixcode</a:t>
                      </a:r>
                    </a:p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Single</a:t>
                      </a:r>
                      <a:r>
                        <a:rPr lang="en-US" sz="1000" baseline="0" noProof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latin typeface="+mn-lt"/>
                        </a:rPr>
                        <a:t>Single</a:t>
                      </a:r>
                      <a:r>
                        <a:rPr lang="en-US" sz="1000" baseline="0" noProof="0" dirty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latin typeface="+mn-lt"/>
                        </a:rPr>
                        <a:t>Single / Enhanced Write Words</a:t>
                      </a:r>
                      <a:r>
                        <a:rPr lang="en-US" sz="1000" baseline="0" noProof="0" dirty="0">
                          <a:latin typeface="+mn-lt"/>
                        </a:rPr>
                        <a:t> with Lock (SpecialCommand)</a:t>
                      </a:r>
                      <a:endParaRPr lang="en-US" sz="1000" noProof="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" name="Interaktive Schaltfläche: Zur Startseite wechseln 7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7BDAB39A-EB5A-4C5A-9B5D-3C0EF3DE76F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429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1: Initialization</a:t>
            </a:r>
          </a:p>
          <a:p>
            <a:pPr marL="0" indent="0">
              <a:buNone/>
            </a:pPr>
            <a:endParaRPr lang="de-DE" dirty="0"/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8114198"/>
              </p:ext>
            </p:extLst>
          </p:nvPr>
        </p:nvGraphicFramePr>
        <p:xfrm>
          <a:off x="179888" y="1916831"/>
          <a:ext cx="8784112" cy="4536507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63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599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3651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P+F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Chip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Tag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RFID Device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aseline="0" noProof="0" dirty="0">
                          <a:latin typeface="+mn-lt"/>
                        </a:rPr>
                        <a:t>Commands</a:t>
                      </a:r>
                      <a:endParaRPr lang="en-US" sz="1000" noProof="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20714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IQC24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Infineon</a:t>
                      </a:r>
                      <a:r>
                        <a:rPr lang="en-US" sz="1000" baseline="0" noProof="0">
                          <a:latin typeface="+mn-lt"/>
                        </a:rPr>
                        <a:t> my-D SRF55V10P</a:t>
                      </a:r>
                      <a:endParaRPr lang="en-US" sz="1000" noProof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16#3234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47889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IQH1-…-V1; 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 / Enhanced Read Fixcode</a:t>
                      </a:r>
                    </a:p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Single</a:t>
                      </a:r>
                      <a:r>
                        <a:rPr lang="en-US" sz="1000" baseline="0" noProof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</a:t>
                      </a:r>
                      <a:r>
                        <a:rPr lang="en-US" sz="1000" baseline="0" noProof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 / Enhanced Write Words</a:t>
                      </a:r>
                      <a:r>
                        <a:rPr lang="en-US" sz="1000" baseline="0" noProof="0">
                          <a:latin typeface="+mn-lt"/>
                        </a:rPr>
                        <a:t> with Lock (SpecialCommand)</a:t>
                      </a:r>
                      <a:endParaRPr lang="en-US" sz="1000" noProof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20714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IQC33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Fujitsu</a:t>
                      </a:r>
                      <a:r>
                        <a:rPr lang="en-US" sz="1000" baseline="0" noProof="0">
                          <a:latin typeface="+mn-lt"/>
                        </a:rPr>
                        <a:t> MB89R118</a:t>
                      </a:r>
                      <a:endParaRPr lang="en-US" sz="1000" noProof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16#3333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47889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IQH1-…-V1; 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 / Enhanced Read Fixcode</a:t>
                      </a:r>
                    </a:p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Single</a:t>
                      </a:r>
                      <a:r>
                        <a:rPr lang="en-US" sz="1000" baseline="0" noProof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</a:t>
                      </a:r>
                      <a:r>
                        <a:rPr lang="en-US" sz="1000" baseline="0" noProof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 / Enhanced Write Words</a:t>
                      </a:r>
                      <a:r>
                        <a:rPr lang="en-US" sz="1000" baseline="0" noProof="0">
                          <a:latin typeface="+mn-lt"/>
                        </a:rPr>
                        <a:t> with Lock (SpecialCommand)</a:t>
                      </a:r>
                      <a:endParaRPr lang="en-US" sz="1000" noProof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20714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IQC35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NXP</a:t>
                      </a:r>
                      <a:r>
                        <a:rPr lang="en-US" sz="1000" baseline="0" noProof="0">
                          <a:latin typeface="+mn-lt"/>
                        </a:rPr>
                        <a:t> Icode SLI-S</a:t>
                      </a:r>
                      <a:endParaRPr lang="en-US" sz="1000" noProof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16#3335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47889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IQH1-…-V1; 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 / Enhanced Read Fixcode</a:t>
                      </a:r>
                    </a:p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Single</a:t>
                      </a:r>
                      <a:r>
                        <a:rPr lang="en-US" sz="1000" baseline="0" noProof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</a:t>
                      </a:r>
                      <a:r>
                        <a:rPr lang="en-US" sz="1000" baseline="0" noProof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 / Enhanced Write Words</a:t>
                      </a:r>
                      <a:r>
                        <a:rPr lang="en-US" sz="1000" baseline="0" noProof="0">
                          <a:latin typeface="+mn-lt"/>
                        </a:rPr>
                        <a:t> with Lock (SpecialCommand)</a:t>
                      </a:r>
                      <a:endParaRPr lang="en-US" sz="1000" noProof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20714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IQC37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Fujitsu</a:t>
                      </a:r>
                      <a:r>
                        <a:rPr lang="en-US" sz="1000" baseline="0" noProof="0">
                          <a:latin typeface="+mn-lt"/>
                        </a:rPr>
                        <a:t> MB89R112</a:t>
                      </a:r>
                      <a:endParaRPr lang="en-US" sz="1000" noProof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16#3337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47889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IQH1-…-V1; 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latin typeface="+mn-lt"/>
                        </a:rPr>
                        <a:t>Single / Enhanced Read Fixcode</a:t>
                      </a:r>
                    </a:p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Single</a:t>
                      </a:r>
                      <a:r>
                        <a:rPr lang="en-US" sz="1000" baseline="0" noProof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latin typeface="+mn-lt"/>
                        </a:rPr>
                        <a:t>Single</a:t>
                      </a:r>
                      <a:r>
                        <a:rPr lang="en-US" sz="1000" baseline="0" noProof="0" dirty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latin typeface="+mn-lt"/>
                        </a:rPr>
                        <a:t>Single / Enhanced Write Words</a:t>
                      </a:r>
                      <a:r>
                        <a:rPr lang="en-US" sz="1000" baseline="0" noProof="0" dirty="0">
                          <a:latin typeface="+mn-lt"/>
                        </a:rPr>
                        <a:t> with Lock (SpecialCommand)</a:t>
                      </a:r>
                      <a:endParaRPr lang="en-US" sz="1000" noProof="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Interaktive Schaltfläche: Zur Startseite wechseln 7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35AEC68E-93AF-4655-ACB9-BF82A4304CF8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066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1: Initialization</a:t>
            </a:r>
          </a:p>
          <a:p>
            <a:pPr marL="0" indent="0">
              <a:buNone/>
            </a:pPr>
            <a:endParaRPr lang="de-DE" dirty="0"/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829621"/>
              </p:ext>
            </p:extLst>
          </p:nvPr>
        </p:nvGraphicFramePr>
        <p:xfrm>
          <a:off x="179888" y="1916830"/>
          <a:ext cx="8784112" cy="453650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63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599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25697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P+F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Chip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Tag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RFID Device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aseline="0" noProof="0" dirty="0">
                          <a:latin typeface="+mn-lt"/>
                        </a:rPr>
                        <a:t>Commands</a:t>
                      </a:r>
                      <a:endParaRPr lang="en-US" sz="1000" noProof="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540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IUC72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NXP</a:t>
                      </a:r>
                      <a:r>
                        <a:rPr lang="de-DE" sz="1000" baseline="0" dirty="0">
                          <a:latin typeface="+mn-lt"/>
                        </a:rPr>
                        <a:t> U Code G2XM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16#3830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IUH-F19x-V1-FRx (ISO18000-63)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</a:t>
                      </a:r>
                      <a:r>
                        <a:rPr lang="de-DE" sz="1000" dirty="0" err="1">
                          <a:latin typeface="+mn-lt"/>
                        </a:rPr>
                        <a:t>Program</a:t>
                      </a:r>
                      <a:r>
                        <a:rPr lang="de-DE" sz="1000" dirty="0">
                          <a:latin typeface="+mn-lt"/>
                        </a:rPr>
                        <a:t>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aseline="0" dirty="0">
                          <a:latin typeface="+mn-lt"/>
                        </a:rPr>
                        <a:t>Read / Write Parameter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5540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IUC76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Alien Higgs-3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16#3830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IUH-F19x-V1-FRx (ISO18000-63)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</a:t>
                      </a:r>
                      <a:r>
                        <a:rPr lang="de-DE" sz="1000" dirty="0" err="1">
                          <a:latin typeface="+mn-lt"/>
                        </a:rPr>
                        <a:t>Program</a:t>
                      </a:r>
                      <a:r>
                        <a:rPr lang="de-DE" sz="1000" dirty="0">
                          <a:latin typeface="+mn-lt"/>
                        </a:rPr>
                        <a:t>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aseline="0" dirty="0">
                          <a:latin typeface="+mn-lt"/>
                        </a:rPr>
                        <a:t>Read / Write Parameter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Interaktive Schaltfläche: Zur Startseite wechseln 7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72E5D14D-E2AA-4494-9CF9-A7ACE1860AC3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884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1: Initialization</a:t>
            </a:r>
          </a:p>
          <a:p>
            <a:pPr marL="0" indent="0">
              <a:buNone/>
            </a:pPr>
            <a:endParaRPr lang="de-DE" dirty="0"/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6467016"/>
              </p:ext>
            </p:extLst>
          </p:nvPr>
        </p:nvGraphicFramePr>
        <p:xfrm>
          <a:off x="179888" y="1916830"/>
          <a:ext cx="8784112" cy="453650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63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599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25697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P+F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Chip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Tag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RFID Device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aseline="0" noProof="0" dirty="0">
                          <a:latin typeface="+mn-lt"/>
                        </a:rPr>
                        <a:t>Commands</a:t>
                      </a:r>
                      <a:endParaRPr lang="en-US" sz="1000" noProof="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540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IUC77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 err="1">
                          <a:latin typeface="+mn-lt"/>
                        </a:rPr>
                        <a:t>Impinj</a:t>
                      </a:r>
                      <a:r>
                        <a:rPr lang="de-DE" sz="1000" baseline="0" dirty="0">
                          <a:latin typeface="+mn-lt"/>
                        </a:rPr>
                        <a:t> Monza 4QT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16#3830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>
                          <a:latin typeface="+mn-lt"/>
                        </a:rPr>
                        <a:t>IUH-F19x-V1-FRx (ISO18000-63)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</a:t>
                      </a:r>
                      <a:r>
                        <a:rPr lang="de-DE" sz="1000" dirty="0" err="1">
                          <a:latin typeface="+mn-lt"/>
                        </a:rPr>
                        <a:t>Program</a:t>
                      </a:r>
                      <a:r>
                        <a:rPr lang="de-DE" sz="1000" dirty="0">
                          <a:latin typeface="+mn-lt"/>
                        </a:rPr>
                        <a:t>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aseline="0" dirty="0">
                          <a:latin typeface="+mn-lt"/>
                        </a:rPr>
                        <a:t>Read / Write Parameter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5540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IUC82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NXP U Code 7xm-2k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16#3830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IUH-F19x-V1-FRx (ISO18000-63)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</a:t>
                      </a:r>
                      <a:r>
                        <a:rPr lang="de-DE" sz="1000" dirty="0" err="1">
                          <a:latin typeface="+mn-lt"/>
                        </a:rPr>
                        <a:t>Program</a:t>
                      </a:r>
                      <a:r>
                        <a:rPr lang="de-DE" sz="1000" dirty="0">
                          <a:latin typeface="+mn-lt"/>
                        </a:rPr>
                        <a:t>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aseline="0" dirty="0">
                          <a:latin typeface="+mn-lt"/>
                        </a:rPr>
                        <a:t>Read / Write Parameter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Interaktive Schaltfläche: Zur Startseite wechseln 7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F8821EB6-2E02-4119-A64C-4DB3A5C5351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328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1: Initialization</a:t>
            </a:r>
          </a:p>
          <a:p>
            <a:pPr marL="0" indent="0">
              <a:buNone/>
            </a:pPr>
            <a:endParaRPr lang="de-DE" dirty="0"/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0607387"/>
              </p:ext>
            </p:extLst>
          </p:nvPr>
        </p:nvGraphicFramePr>
        <p:xfrm>
          <a:off x="179888" y="1916830"/>
          <a:ext cx="8784112" cy="453650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63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599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25697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P+F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Chip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Tag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RFID Device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aseline="0" noProof="0" dirty="0">
                          <a:latin typeface="+mn-lt"/>
                        </a:rPr>
                        <a:t>Commands</a:t>
                      </a:r>
                      <a:endParaRPr lang="en-US" sz="1000" noProof="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540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IUC87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Alien Higgs-3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16#3830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>
                          <a:latin typeface="+mn-lt"/>
                        </a:rPr>
                        <a:t>IUH-F19x-V1-FRx (ISO18000-63)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</a:t>
                      </a:r>
                      <a:r>
                        <a:rPr lang="de-DE" sz="1000" dirty="0" err="1">
                          <a:latin typeface="+mn-lt"/>
                        </a:rPr>
                        <a:t>Program</a:t>
                      </a:r>
                      <a:r>
                        <a:rPr lang="de-DE" sz="1000" dirty="0">
                          <a:latin typeface="+mn-lt"/>
                        </a:rPr>
                        <a:t>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aseline="0" dirty="0">
                          <a:latin typeface="+mn-lt"/>
                        </a:rPr>
                        <a:t>Read / Write Parameter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5540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IUC88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NXP U Code 9xm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16#3830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IUH-F19x-V1-FRx (ISO18000-63)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</a:t>
                      </a:r>
                      <a:r>
                        <a:rPr lang="de-DE" sz="1000" dirty="0" err="1">
                          <a:latin typeface="+mn-lt"/>
                        </a:rPr>
                        <a:t>Program</a:t>
                      </a:r>
                      <a:r>
                        <a:rPr lang="de-DE" sz="1000" dirty="0">
                          <a:latin typeface="+mn-lt"/>
                        </a:rPr>
                        <a:t>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aseline="0" dirty="0">
                          <a:latin typeface="+mn-lt"/>
                        </a:rPr>
                        <a:t>Read / Write Parameter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Interaktive Schaltfläche: Zur Startseite wechseln 7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2D669D8D-C8F1-4CDB-8BB0-9F5748977F6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774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E15796F9-3E92-40BB-A02C-83FA102936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66" y="1840158"/>
            <a:ext cx="4648558" cy="473138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1: Initialization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1" name="Rechteck 10"/>
          <p:cNvSpPr/>
          <p:nvPr/>
        </p:nvSpPr>
        <p:spPr>
          <a:xfrm>
            <a:off x="140010" y="5883553"/>
            <a:ext cx="4648014" cy="35375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139466" y="4437112"/>
            <a:ext cx="4648558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5314284" y="1840594"/>
            <a:ext cx="3649716" cy="397031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Initialization routine: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Start via positive edge on IO_b_SetRestart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Reset input IO_b_SetRestart after at least one cycle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Initialization completed when IO_b_InitFinish = True (positive edge)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O_b_Done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O_b_Finish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O_B_Status = 16#00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/>
              <a:t>O_B_ReplyCounter</a:t>
            </a:r>
            <a:r>
              <a:rPr lang="en-US" sz="1400" dirty="0"/>
              <a:t> was increased</a:t>
            </a:r>
          </a:p>
          <a:p>
            <a:endParaRPr lang="en-US" sz="1400" dirty="0"/>
          </a:p>
          <a:p>
            <a:r>
              <a:rPr lang="en-US" sz="1400" dirty="0"/>
              <a:t>If the status contains a value 16#04 (parameter error), the data carrier type was parameterized incorrectly</a:t>
            </a:r>
          </a:p>
          <a:p>
            <a:r>
              <a:rPr lang="en-US" sz="1400" dirty="0"/>
              <a:t>If the status contains a value 16#06 (no head), no RFID head is connected to this channel</a:t>
            </a:r>
          </a:p>
        </p:txBody>
      </p:sp>
      <p:sp>
        <p:nvSpPr>
          <p:cNvPr id="14" name="Interaktive Schaltfläche: Zur Startseite wechseln 13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672C2A5-6DBA-45E0-B926-C8E235AD8337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703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1: Initialization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179752" y="4518217"/>
            <a:ext cx="4320000" cy="203132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Output data field:</a:t>
            </a:r>
          </a:p>
          <a:p>
            <a:r>
              <a:rPr lang="en-US" sz="1400" dirty="0"/>
              <a:t>OUTDATA[0] </a:t>
            </a:r>
            <a:r>
              <a:rPr lang="en-US" sz="14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400" dirty="0"/>
              <a:t>OUTDATA[1] </a:t>
            </a:r>
            <a:r>
              <a:rPr lang="en-US" sz="14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400" dirty="0"/>
              <a:t>OUTDATA[2] </a:t>
            </a:r>
            <a:r>
              <a:rPr lang="en-US" sz="1400" dirty="0">
                <a:sym typeface="Wingdings" panose="05000000000000000000" pitchFamily="2" charset="2"/>
              </a:rPr>
              <a:t> Command code; 16#04 = Change Tag command</a:t>
            </a:r>
          </a:p>
          <a:p>
            <a:r>
              <a:rPr lang="en-US" sz="1400" dirty="0"/>
              <a:t>OUTDATA[3] </a:t>
            </a:r>
            <a:r>
              <a:rPr lang="en-US" sz="14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400" dirty="0"/>
              <a:t>OUTDATA[4]..[5] </a:t>
            </a:r>
            <a:r>
              <a:rPr lang="en-US" sz="1400" dirty="0">
                <a:sym typeface="Wingdings" panose="05000000000000000000" pitchFamily="2" charset="2"/>
              </a:rPr>
              <a:t> TagType;, 16#3939 = Default setting</a:t>
            </a:r>
          </a:p>
          <a:p>
            <a:r>
              <a:rPr lang="en-US" sz="1400" dirty="0"/>
              <a:t>OUTDATA[6]….[x] </a:t>
            </a:r>
            <a:r>
              <a:rPr lang="en-US" sz="14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4739986" y="4517609"/>
            <a:ext cx="4320000" cy="203132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Input data field:</a:t>
            </a:r>
          </a:p>
          <a:p>
            <a:r>
              <a:rPr lang="en-US" sz="1400" dirty="0"/>
              <a:t>INDATA[0] </a:t>
            </a:r>
            <a:r>
              <a:rPr lang="en-US" sz="14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400" dirty="0"/>
              <a:t>INDATA[1] </a:t>
            </a:r>
            <a:r>
              <a:rPr lang="en-US" sz="14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400" dirty="0"/>
              <a:t>INDATA[2] </a:t>
            </a:r>
            <a:r>
              <a:rPr lang="en-US" sz="1400" dirty="0">
                <a:sym typeface="Wingdings" panose="05000000000000000000" pitchFamily="2" charset="2"/>
              </a:rPr>
              <a:t> Command code; 16#04 = Change Tag command</a:t>
            </a:r>
          </a:p>
          <a:p>
            <a:r>
              <a:rPr lang="en-US" sz="1400" dirty="0"/>
              <a:t>INDATA[3] </a:t>
            </a:r>
            <a:r>
              <a:rPr lang="en-US" sz="14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400" dirty="0"/>
              <a:t>INDATA[4] </a:t>
            </a:r>
            <a:r>
              <a:rPr lang="en-US" sz="14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400" dirty="0"/>
              <a:t>INDATA[5] </a:t>
            </a:r>
            <a:r>
              <a:rPr lang="en-US" sz="14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400" dirty="0"/>
              <a:t>INDATA[6]…[x] </a:t>
            </a:r>
            <a:r>
              <a:rPr lang="en-US" sz="1400" dirty="0">
                <a:sym typeface="Wingdings" panose="05000000000000000000" pitchFamily="2" charset="2"/>
              </a:rPr>
              <a:t> not used</a:t>
            </a:r>
            <a:endParaRPr lang="en-US" sz="1400" dirty="0"/>
          </a:p>
        </p:txBody>
      </p:sp>
      <p:sp>
        <p:nvSpPr>
          <p:cNvPr id="13" name="Interaktive Schaltfläche: Zur Startseite wechseln 1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EC6B77BB-FE54-4C2A-978A-BE1FD5CBF88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EC211B70-5B20-4124-99DE-9C428CAFED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52" y="1879179"/>
            <a:ext cx="3312128" cy="2580100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FBBE2137-8BA9-41A0-8F3B-3E34F87E20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2532" y="1879179"/>
            <a:ext cx="3367454" cy="258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253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FE17FB38-6B92-40DE-BF03-D2A4C95B36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13" y="1879180"/>
            <a:ext cx="6720235" cy="462332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1: Initialization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20583650-2E48-4451-A5B7-148D489B9758}"/>
              </a:ext>
            </a:extLst>
          </p:cNvPr>
          <p:cNvSpPr/>
          <p:nvPr/>
        </p:nvSpPr>
        <p:spPr>
          <a:xfrm>
            <a:off x="84013" y="1879179"/>
            <a:ext cx="887587" cy="54170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0BDC7F7D-7AB0-4B6E-B4AB-1C4114D0EA0B}"/>
              </a:ext>
            </a:extLst>
          </p:cNvPr>
          <p:cNvSpPr/>
          <p:nvPr/>
        </p:nvSpPr>
        <p:spPr>
          <a:xfrm>
            <a:off x="1067588" y="1881965"/>
            <a:ext cx="1776220" cy="53892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6EB63E39-E546-49A1-8714-183F7ED8105B}"/>
              </a:ext>
            </a:extLst>
          </p:cNvPr>
          <p:cNvCxnSpPr>
            <a:cxnSpLocks/>
          </p:cNvCxnSpPr>
          <p:nvPr/>
        </p:nvCxnSpPr>
        <p:spPr>
          <a:xfrm flipH="1" flipV="1">
            <a:off x="1403648" y="2204864"/>
            <a:ext cx="576064" cy="43204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28232F8-423A-4EBE-96E2-8722E6DF6612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860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91BD77CF-3A42-45AA-A759-778857BB25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111670" y="4795416"/>
            <a:ext cx="3864073" cy="1768794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0A1DA483-D7CB-47FF-BCB7-A8E1EA346E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0"/>
          <a:stretch/>
        </p:blipFill>
        <p:spPr>
          <a:xfrm>
            <a:off x="111671" y="2984659"/>
            <a:ext cx="3864074" cy="174486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2: Single Read Fixcode (UID)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Single read attempt on the Fixcode (UID) of a data carrier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I_b_UserMemory_UID := True and </a:t>
            </a:r>
            <a:r>
              <a:rPr lang="en-US" sz="1400" b="0" dirty="0" err="1"/>
              <a:t>I_b_EPC</a:t>
            </a:r>
            <a:r>
              <a:rPr lang="en-US" sz="1400" b="0" dirty="0"/>
              <a:t> := False and I_b_SingleEnhanced := False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Start by positive edge on I_b_StartRead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Command ends after one read attempt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4114451" y="2928978"/>
            <a:ext cx="4917875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Read successful, Fixcode read; command completed: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(one-time command)</a:t>
            </a:r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I_b_UserMemory_UID 	:= True (access to UID)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 (not relevant)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(start read process with positive edge)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(no command active)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4114452" y="4795416"/>
            <a:ext cx="4917875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Read not successful, data carrier not recognized and Fixcode not read in: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</a:t>
            </a:r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I_b_UserMemory_UID 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1" name="Gerade Verbindung mit Pfeil 10"/>
          <p:cNvCxnSpPr>
            <a:cxnSpLocks/>
          </p:cNvCxnSpPr>
          <p:nvPr/>
        </p:nvCxnSpPr>
        <p:spPr>
          <a:xfrm flipH="1">
            <a:off x="1619672" y="2928978"/>
            <a:ext cx="811006" cy="80923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 flipH="1">
            <a:off x="2898000" y="3748999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/>
          <p:cNvCxnSpPr/>
          <p:nvPr/>
        </p:nvCxnSpPr>
        <p:spPr>
          <a:xfrm flipH="1">
            <a:off x="2898000" y="5862623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/>
          <p:cNvCxnSpPr/>
          <p:nvPr/>
        </p:nvCxnSpPr>
        <p:spPr>
          <a:xfrm flipH="1">
            <a:off x="1619672" y="4981823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nteraktive Schaltfläche: Zur Startseite wechseln 16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0B86AC26-5358-43E0-9C38-4ABA903CA122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71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This documentation is valid with the following specification: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bg2"/>
                </a:solidFill>
              </a:rPr>
              <a:t>BoschRexroth</a:t>
            </a:r>
            <a:r>
              <a:rPr lang="en-US" dirty="0">
                <a:solidFill>
                  <a:schemeClr val="bg2"/>
                </a:solidFill>
              </a:rPr>
              <a:t> ctrlX PLC and ctrlX WORKS programming environment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Single frame protocol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Valid for the IP (125kHz) and IQ (13.56MHz) systems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Valid for the system IU (868MHz) with configuration protocol mode QV "SingleFrame"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IDENTControl IC-KP2-2HB21-2V1D (EtherCAT)</a:t>
            </a:r>
          </a:p>
        </p:txBody>
      </p:sp>
    </p:spTree>
    <p:extLst>
      <p:ext uri="{BB962C8B-B14F-4D97-AF65-F5344CB8AC3E}">
        <p14:creationId xmlns:p14="http://schemas.microsoft.com/office/powerpoint/2010/main" val="2141022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2: Single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Fixcode read in: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False</a:t>
            </a:r>
          </a:p>
          <a:p>
            <a:r>
              <a:rPr lang="en-US" sz="1200" dirty="0"/>
              <a:t>O_b_Busy		= False</a:t>
            </a:r>
          </a:p>
          <a:p>
            <a:r>
              <a:rPr lang="en-US" sz="1200" dirty="0"/>
              <a:t>O_b_Finish		= True</a:t>
            </a:r>
          </a:p>
          <a:p>
            <a:r>
              <a:rPr lang="en-US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No data carrier recognized: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True</a:t>
            </a:r>
          </a:p>
          <a:p>
            <a:r>
              <a:rPr lang="en-US" sz="1200" dirty="0"/>
              <a:t>O_b_Busy		= False</a:t>
            </a:r>
          </a:p>
          <a:p>
            <a:r>
              <a:rPr lang="en-US" sz="1200" dirty="0"/>
              <a:t>O_b_Finish		= True</a:t>
            </a:r>
          </a:p>
          <a:p>
            <a:r>
              <a:rPr lang="en-US" sz="1200" dirty="0"/>
              <a:t>O_B_Status 		= 16#05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80289417-3670-4438-8AF3-4E0DDA0484F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99B10F2E-47FF-41DA-B2EC-0381921F2E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5" y="1848015"/>
            <a:ext cx="3329102" cy="3418076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CC5B4AA4-6002-47BB-9068-0521B129D7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4672" y="1848015"/>
            <a:ext cx="3343608" cy="3418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199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F2EF6677-B341-4094-A80B-E1B5456A36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59339"/>
            <a:ext cx="4464496" cy="36804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2: Single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212365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Fixcode read</a:t>
            </a:r>
          </a:p>
          <a:p>
            <a:r>
              <a:rPr lang="en-US" sz="1200" dirty="0"/>
              <a:t>DB Head1Data.ReadData.ReadData[x]</a:t>
            </a:r>
          </a:p>
          <a:p>
            <a:r>
              <a:rPr lang="en-US" sz="1200" dirty="0"/>
              <a:t>ReadData[0] ...[7] 	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Fixcode (8 byte Fixcode; ISO15693)</a:t>
            </a:r>
          </a:p>
          <a:p>
            <a:r>
              <a:rPr lang="en-US" sz="1200" dirty="0"/>
              <a:t>ReadData[8]...[x] 	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16#00</a:t>
            </a:r>
          </a:p>
          <a:p>
            <a:endParaRPr lang="en-US" sz="1200" dirty="0"/>
          </a:p>
          <a:p>
            <a:r>
              <a:rPr lang="en-US" sz="1200" dirty="0"/>
              <a:t>The length of the Fixcode depends on the data carrier. All ISO15693 (13.56MHz) data carriers have a Fixcode with a length of 8 bytes. IPC02 has a Fixcode with a length of 5 bytes. IPC03 has a Fixcode with a length of 4 bytes. UHF data carriers have a TID with a length of 12 bytes</a:t>
            </a:r>
          </a:p>
        </p:txBody>
      </p:sp>
      <p:sp>
        <p:nvSpPr>
          <p:cNvPr id="13" name="Rechteck 12"/>
          <p:cNvSpPr/>
          <p:nvPr/>
        </p:nvSpPr>
        <p:spPr>
          <a:xfrm>
            <a:off x="3707904" y="2852937"/>
            <a:ext cx="864096" cy="24482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3AF24CB-9F94-49F3-97EF-E01C38911F2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022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1235EDF2-37E7-4B4A-AFE6-F8D4B86BA1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2365"/>
            <a:ext cx="3391998" cy="442912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2: Single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Fixcode read in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16#01 = Single Read Fixcode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INDATA[6]…[7]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INDATA[8]…[15] </a:t>
            </a:r>
            <a:r>
              <a:rPr lang="en-US" sz="1200" dirty="0">
                <a:sym typeface="Wingdings" panose="05000000000000000000" pitchFamily="2" charset="2"/>
              </a:rPr>
              <a:t> Fixcode (UID; ISO15693 data carrier)</a:t>
            </a:r>
          </a:p>
          <a:p>
            <a:r>
              <a:rPr lang="en-US" sz="1200" dirty="0"/>
              <a:t>INDATA[16]…[x]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59660" cy="4023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7EA6B10-5CEB-40E5-B359-80AC8A79137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60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23B10A27-F86A-4250-8A2C-D5498D2E11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59" y="1878249"/>
            <a:ext cx="3392309" cy="258982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2: Single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no data carrier recognized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16#01 = Single Read Fixcode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16#05 = no data carrier recognized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1"/>
            <a:ext cx="659660" cy="21191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D006D3D-68A9-435E-8463-854DACA9B3A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532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D3C43138-C948-43B2-A700-9EA9DE6EC5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46" y="1878249"/>
            <a:ext cx="3378022" cy="260695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2: Single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38499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Command Single Read Fixcode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16#01 = Single Read Fixcode</a:t>
            </a:r>
          </a:p>
          <a:p>
            <a:r>
              <a:rPr lang="en-US" sz="1200" dirty="0"/>
              <a:t>OUTDATA[3]…[x]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59660" cy="213632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BCD4CDA-7365-4342-A1BF-9901D10BBD4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43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32BE1A4E-688E-46A4-A8F9-44B7AEDFA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2"/>
            <a:ext cx="6765590" cy="464578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2: Single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4005062"/>
            <a:ext cx="788121" cy="6480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1509006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395536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4067944" y="2492896"/>
            <a:ext cx="864096" cy="12241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491881" y="1892292"/>
            <a:ext cx="2448272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6C0AB13-8D7E-4752-9609-3617F473A32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102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FE2FF072-1020-47BA-AE38-06DE3D9D3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87193"/>
            <a:ext cx="6765590" cy="464578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2: Single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0BF3646-7D1A-4B8B-98CF-AC5A18B10352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DF6DBE71-47E7-4234-A565-B8BA13B5260E}"/>
              </a:ext>
            </a:extLst>
          </p:cNvPr>
          <p:cNvSpPr/>
          <p:nvPr/>
        </p:nvSpPr>
        <p:spPr>
          <a:xfrm>
            <a:off x="111471" y="4005062"/>
            <a:ext cx="788121" cy="6480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F0D54F86-18D1-4A57-B9EE-B83891DD7B00}"/>
              </a:ext>
            </a:extLst>
          </p:cNvPr>
          <p:cNvSpPr/>
          <p:nvPr/>
        </p:nvSpPr>
        <p:spPr>
          <a:xfrm>
            <a:off x="110666" y="4653136"/>
            <a:ext cx="1509006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3D5CD5F0-07F7-42E0-A549-5455F844CFD2}"/>
              </a:ext>
            </a:extLst>
          </p:cNvPr>
          <p:cNvSpPr/>
          <p:nvPr/>
        </p:nvSpPr>
        <p:spPr>
          <a:xfrm>
            <a:off x="3491881" y="1892292"/>
            <a:ext cx="2448272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20D62E65-059B-4B33-A568-E0EE928DF9FB}"/>
              </a:ext>
            </a:extLst>
          </p:cNvPr>
          <p:cNvCxnSpPr>
            <a:cxnSpLocks/>
          </p:cNvCxnSpPr>
          <p:nvPr/>
        </p:nvCxnSpPr>
        <p:spPr>
          <a:xfrm flipH="1">
            <a:off x="395536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6979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9093808D-58D1-44F7-9917-CB460514EA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86546" y="4927771"/>
            <a:ext cx="3549350" cy="1624729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F8108718-5C06-4B5D-8E37-FBC15012959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86545" y="3214252"/>
            <a:ext cx="3549350" cy="162472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3: Single Read Words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Single read attempt on the user data area (User Memory) of a data carrier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I_b_UserMemory_UID := False and I_b_EPC := False and I_b_SingleEnhanced := False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I_w_StartAddress := 16#0000 (variable) and </a:t>
            </a:r>
            <a:r>
              <a:rPr lang="en-US" sz="1400" b="0" dirty="0" err="1"/>
              <a:t>I_i_WordNumber</a:t>
            </a:r>
            <a:r>
              <a:rPr lang="en-US" sz="1400" b="0" dirty="0"/>
              <a:t> := 2 (variable)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Start by positive edge on I_b_StartRead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Command ends after one read attempt</a:t>
            </a: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3759780" y="3213151"/>
            <a:ext cx="5295556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Read successful, data read in; command completed: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(one-time command)</a:t>
            </a:r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I_b_UserMemory_UID 	:= False (access to User Memory)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 (not relevant)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(start read process with positive edge)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(no command active)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759780" y="4928780"/>
            <a:ext cx="5295556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Read not successful, data carrier not recognized and data not read in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</a:t>
            </a:r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I_b_UserMemory_UID 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1" name="Gerade Verbindung mit Pfeil 10"/>
          <p:cNvCxnSpPr/>
          <p:nvPr/>
        </p:nvCxnSpPr>
        <p:spPr>
          <a:xfrm flipH="1">
            <a:off x="1501180" y="3284984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/>
          <p:nvPr/>
        </p:nvCxnSpPr>
        <p:spPr>
          <a:xfrm flipH="1">
            <a:off x="2656713" y="3881248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mit Pfeil 12"/>
          <p:cNvCxnSpPr/>
          <p:nvPr/>
        </p:nvCxnSpPr>
        <p:spPr>
          <a:xfrm flipH="1">
            <a:off x="1501180" y="5034439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/>
          <p:cNvCxnSpPr/>
          <p:nvPr/>
        </p:nvCxnSpPr>
        <p:spPr>
          <a:xfrm flipH="1">
            <a:off x="2653228" y="5839129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nteraktive Schaltfläche: Zur Startseite wechseln 16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CC90E6AB-0BCE-4D69-BCA1-53B184836B3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87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user data read in: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False</a:t>
            </a:r>
          </a:p>
          <a:p>
            <a:r>
              <a:rPr lang="en-US" sz="1200" dirty="0"/>
              <a:t>O_b_Busy		= False</a:t>
            </a:r>
          </a:p>
          <a:p>
            <a:r>
              <a:rPr lang="en-US" sz="1200" dirty="0"/>
              <a:t>O_b_Finish		= True</a:t>
            </a:r>
          </a:p>
          <a:p>
            <a:r>
              <a:rPr lang="en-US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No data carrier recognized: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True</a:t>
            </a:r>
          </a:p>
          <a:p>
            <a:r>
              <a:rPr lang="en-US" sz="1200" dirty="0"/>
              <a:t>O_b_Busy		= False</a:t>
            </a:r>
          </a:p>
          <a:p>
            <a:r>
              <a:rPr lang="en-US" sz="1200" dirty="0"/>
              <a:t>O_b_Finish		= True</a:t>
            </a:r>
          </a:p>
          <a:p>
            <a:r>
              <a:rPr lang="en-US" sz="1200" dirty="0"/>
              <a:t>O_B_Status 		= 16#05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098549C5-06EC-4ABF-8D4F-395C8FD9E7F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AD7C3DDB-6824-4342-AB33-746B35177D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4" y="1847598"/>
            <a:ext cx="3346569" cy="3413500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DF29F645-B0C9-4141-A5DE-E723FB65B2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4404" y="1847598"/>
            <a:ext cx="3353876" cy="341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318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FAD555FC-46FC-4A1B-BD1C-DAEBA8EA8A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59340"/>
            <a:ext cx="4464496" cy="371241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user data read:</a:t>
            </a:r>
          </a:p>
          <a:p>
            <a:r>
              <a:rPr lang="en-US" sz="1200" dirty="0"/>
              <a:t>DB Head1Data.ReadData.ReadData[x]</a:t>
            </a:r>
          </a:p>
          <a:p>
            <a:r>
              <a:rPr lang="en-US" sz="1200" dirty="0"/>
              <a:t>ReadData[0] ...[7] 	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Read data (2 blocks of 4 bytes each)</a:t>
            </a:r>
          </a:p>
          <a:p>
            <a:r>
              <a:rPr lang="en-US" sz="1200" dirty="0"/>
              <a:t>ReadData[8]...[x] 	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16#00</a:t>
            </a:r>
          </a:p>
          <a:p>
            <a:endParaRPr lang="en-US" sz="1200" dirty="0"/>
          </a:p>
          <a:p>
            <a:r>
              <a:rPr lang="en-US" sz="1200" dirty="0"/>
              <a:t>The number of blocks to be read in with a block size of 4 bytes each is defined via the input I_i_WordNumber</a:t>
            </a:r>
          </a:p>
          <a:p>
            <a:endParaRPr lang="en-US" sz="1200" dirty="0"/>
          </a:p>
          <a:p>
            <a:r>
              <a:rPr lang="en-US" sz="1200" dirty="0"/>
              <a:t>Note:</a:t>
            </a:r>
          </a:p>
          <a:p>
            <a:r>
              <a:rPr lang="en-US" sz="1200" dirty="0"/>
              <a:t>When using the IQC33, the I_i_WordNumber must always be a multiple of 2. This data carrier has a block size of 8 bytes.</a:t>
            </a:r>
            <a:endParaRPr lang="en-US" sz="1200" dirty="0">
              <a:sym typeface="Wingdings" panose="05000000000000000000" pitchFamily="2" charset="2"/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3707904" y="2852936"/>
            <a:ext cx="864096" cy="27188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14C70E1-FBFB-4A52-9CC5-00337D0B2114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922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Content Download: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Version history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2"/>
                </a:solidFill>
              </a:rPr>
              <a:t>Documentation (DEU, ENG)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981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2C7C3AF1-AC9F-4078-AAF0-227627302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59" y="1878376"/>
            <a:ext cx="3392309" cy="443796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3: Single Read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49299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User data read in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16#10 = Single Read Words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INDATA[6]…[7] </a:t>
            </a:r>
            <a:r>
              <a:rPr lang="en-US" sz="1200" dirty="0">
                <a:sym typeface="Wingdings" panose="05000000000000000000" pitchFamily="2" charset="2"/>
              </a:rPr>
              <a:t> Number of transmitted data blocks of 4 bytes each (I_i_WordNumber)</a:t>
            </a:r>
          </a:p>
          <a:p>
            <a:r>
              <a:rPr lang="en-US" sz="1200" dirty="0"/>
              <a:t>INDATA[8]…[15] </a:t>
            </a:r>
            <a:r>
              <a:rPr lang="en-US" sz="1200" dirty="0">
                <a:sym typeface="Wingdings" panose="05000000000000000000" pitchFamily="2" charset="2"/>
              </a:rPr>
              <a:t> User data read in</a:t>
            </a:r>
          </a:p>
          <a:p>
            <a:r>
              <a:rPr lang="en-US" sz="1200" dirty="0"/>
              <a:t>INDATA[16]…[x]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59660" cy="37444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1E4F51D-6787-4F8A-8D6F-7B9F0FEF4E43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28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689D3E50-CE18-4B8B-B93E-9A977FFAC1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59" y="1878249"/>
            <a:ext cx="3392309" cy="258982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no data carrier recognized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16#10 = Single Read Words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16#05 = no data carrier recognized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1"/>
            <a:ext cx="659660" cy="21191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FBCAD65-C7DC-402B-9559-206509D497E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767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B0A69A0C-492A-466E-AE24-6F69A37060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259890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75432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Command Single Read Words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16#10 = Single Read Words</a:t>
            </a:r>
          </a:p>
          <a:p>
            <a:r>
              <a:rPr lang="en-US" sz="1200" dirty="0"/>
              <a:t>OUTDATA[3]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OUTDATA[4]…[5] </a:t>
            </a:r>
            <a:r>
              <a:rPr lang="en-US" sz="1200" dirty="0">
                <a:sym typeface="Wingdings" panose="05000000000000000000" pitchFamily="2" charset="2"/>
              </a:rPr>
              <a:t> Start address (I_w_StartAddress)</a:t>
            </a:r>
          </a:p>
          <a:p>
            <a:r>
              <a:rPr lang="en-US" sz="1200" dirty="0"/>
              <a:t>OUTDATA[6]…[7] </a:t>
            </a:r>
            <a:r>
              <a:rPr lang="en-US" sz="1200" dirty="0">
                <a:sym typeface="Wingdings" panose="05000000000000000000" pitchFamily="2" charset="2"/>
              </a:rPr>
              <a:t> Number of data blocks (I_i_WordNumber)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1"/>
            <a:ext cx="659660" cy="212827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6D9F5C9-DCB9-4398-AAA6-89D7B4B0F6D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17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E7B92346-FDBF-4BF4-A633-132C03ACF5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2"/>
            <a:ext cx="6765590" cy="464180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0044DFC-971B-480B-A55A-5A55109BF397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2BF93E4F-332D-4515-8BB3-05C082DCD000}"/>
              </a:ext>
            </a:extLst>
          </p:cNvPr>
          <p:cNvSpPr/>
          <p:nvPr/>
        </p:nvSpPr>
        <p:spPr>
          <a:xfrm>
            <a:off x="111471" y="4005062"/>
            <a:ext cx="788121" cy="6480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E31A46A1-8F2B-4B14-93CB-505FE1AC0593}"/>
              </a:ext>
            </a:extLst>
          </p:cNvPr>
          <p:cNvSpPr/>
          <p:nvPr/>
        </p:nvSpPr>
        <p:spPr>
          <a:xfrm>
            <a:off x="110666" y="4653136"/>
            <a:ext cx="1509006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539CBE3F-F74C-40AE-A595-25EE37723130}"/>
              </a:ext>
            </a:extLst>
          </p:cNvPr>
          <p:cNvCxnSpPr>
            <a:cxnSpLocks/>
          </p:cNvCxnSpPr>
          <p:nvPr/>
        </p:nvCxnSpPr>
        <p:spPr>
          <a:xfrm flipH="1">
            <a:off x="395536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hteck 22">
            <a:extLst>
              <a:ext uri="{FF2B5EF4-FFF2-40B4-BE49-F238E27FC236}">
                <a16:creationId xmlns:a16="http://schemas.microsoft.com/office/drawing/2014/main" id="{463E4D0D-721E-4FC6-818F-87F8F85DCFAE}"/>
              </a:ext>
            </a:extLst>
          </p:cNvPr>
          <p:cNvSpPr/>
          <p:nvPr/>
        </p:nvSpPr>
        <p:spPr>
          <a:xfrm>
            <a:off x="4067944" y="2492896"/>
            <a:ext cx="864096" cy="12241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2EF7CC8E-056C-4C41-8648-C2DBA516FD3C}"/>
              </a:ext>
            </a:extLst>
          </p:cNvPr>
          <p:cNvSpPr/>
          <p:nvPr/>
        </p:nvSpPr>
        <p:spPr>
          <a:xfrm>
            <a:off x="3491881" y="1892292"/>
            <a:ext cx="2448272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53102813-D5FF-43D9-A45E-65810DCFE381}"/>
              </a:ext>
            </a:extLst>
          </p:cNvPr>
          <p:cNvSpPr/>
          <p:nvPr/>
        </p:nvSpPr>
        <p:spPr>
          <a:xfrm>
            <a:off x="1113096" y="2484143"/>
            <a:ext cx="1010632" cy="5848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5809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33CE0F50-CC8D-40B7-964E-AB2F26C478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2"/>
            <a:ext cx="6765590" cy="463309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0044DFC-971B-480B-A55A-5A55109BF397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2BF93E4F-332D-4515-8BB3-05C082DCD000}"/>
              </a:ext>
            </a:extLst>
          </p:cNvPr>
          <p:cNvSpPr/>
          <p:nvPr/>
        </p:nvSpPr>
        <p:spPr>
          <a:xfrm>
            <a:off x="111471" y="4005062"/>
            <a:ext cx="788121" cy="6480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E31A46A1-8F2B-4B14-93CB-505FE1AC0593}"/>
              </a:ext>
            </a:extLst>
          </p:cNvPr>
          <p:cNvSpPr/>
          <p:nvPr/>
        </p:nvSpPr>
        <p:spPr>
          <a:xfrm>
            <a:off x="110666" y="4653136"/>
            <a:ext cx="1509006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539CBE3F-F74C-40AE-A595-25EE37723130}"/>
              </a:ext>
            </a:extLst>
          </p:cNvPr>
          <p:cNvCxnSpPr>
            <a:cxnSpLocks/>
          </p:cNvCxnSpPr>
          <p:nvPr/>
        </p:nvCxnSpPr>
        <p:spPr>
          <a:xfrm flipH="1">
            <a:off x="395536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hteck 22">
            <a:extLst>
              <a:ext uri="{FF2B5EF4-FFF2-40B4-BE49-F238E27FC236}">
                <a16:creationId xmlns:a16="http://schemas.microsoft.com/office/drawing/2014/main" id="{463E4D0D-721E-4FC6-818F-87F8F85DCFAE}"/>
              </a:ext>
            </a:extLst>
          </p:cNvPr>
          <p:cNvSpPr/>
          <p:nvPr/>
        </p:nvSpPr>
        <p:spPr>
          <a:xfrm>
            <a:off x="4067944" y="2492896"/>
            <a:ext cx="864096" cy="12241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2EF7CC8E-056C-4C41-8648-C2DBA516FD3C}"/>
              </a:ext>
            </a:extLst>
          </p:cNvPr>
          <p:cNvSpPr/>
          <p:nvPr/>
        </p:nvSpPr>
        <p:spPr>
          <a:xfrm>
            <a:off x="3491881" y="1892292"/>
            <a:ext cx="2448272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53102813-D5FF-43D9-A45E-65810DCFE381}"/>
              </a:ext>
            </a:extLst>
          </p:cNvPr>
          <p:cNvSpPr/>
          <p:nvPr/>
        </p:nvSpPr>
        <p:spPr>
          <a:xfrm>
            <a:off x="1113096" y="2484143"/>
            <a:ext cx="1010632" cy="5848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1722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63BFFE48-4610-475A-9242-713E36B9DF1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79674" y="4942837"/>
            <a:ext cx="3534203" cy="1617796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CDDA78F1-0DA2-4801-959C-75C3940F4B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79674" y="3240647"/>
            <a:ext cx="3534203" cy="161779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4: Single Write Words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Single write attempt to the user data area (User Memory) of a data carrier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I_b_UserMemory_UID := False and I_b_EPC := False and I_b_SingleEnhanced := False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I_w_StartAddress := 16#0000 (variable) and I_i_WordNumber := 2 (variable)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Specify write data in WriteData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Start by positive edge on I_b_StartWrite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3744306" y="3237121"/>
            <a:ext cx="5301426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Write successful, data written; command completed: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(one-time command)</a:t>
            </a:r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I_b_UserMemory_UID 	:= False (access to User Memory)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 (not relevant)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(start write process with positive edge)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(no command active)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3744306" y="4942837"/>
            <a:ext cx="5301426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Write not successful, data carrier not recognized and data not written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</a:t>
            </a:r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I_b_UserMemory_UID 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1" name="Gerade Verbindung mit Pfeil 10"/>
          <p:cNvCxnSpPr/>
          <p:nvPr/>
        </p:nvCxnSpPr>
        <p:spPr>
          <a:xfrm flipH="1">
            <a:off x="1486735" y="3318879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/>
          <p:nvPr/>
        </p:nvCxnSpPr>
        <p:spPr>
          <a:xfrm flipH="1">
            <a:off x="2635617" y="3965970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 flipH="1">
            <a:off x="1486735" y="5052826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/>
          <p:cNvCxnSpPr/>
          <p:nvPr/>
        </p:nvCxnSpPr>
        <p:spPr>
          <a:xfrm flipH="1">
            <a:off x="2635617" y="5845408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nteraktive Schaltfläche: Zur Startseite wechseln 16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37DF428A-CB02-4D58-A23D-B548AFFF03C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521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B8D2F008-EFD0-4AC1-90CA-7E7BC3A352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1845528"/>
            <a:ext cx="4822260" cy="432102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4: Single Write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5155401" y="1845528"/>
            <a:ext cx="3808599" cy="203132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Write data: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Assignment before the start of command execution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Assignment within the DB Head1Data.WriteData.WriteData[x]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Byte[0] to [x]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Write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Number of write data depending on parameter </a:t>
            </a:r>
            <a:r>
              <a:rPr lang="en-US" sz="1400" dirty="0" err="1"/>
              <a:t>I_i_NumberWords</a:t>
            </a:r>
            <a:r>
              <a:rPr lang="en-US" sz="1400" dirty="0"/>
              <a:t> and the telegram length</a:t>
            </a:r>
          </a:p>
        </p:txBody>
      </p:sp>
      <p:sp>
        <p:nvSpPr>
          <p:cNvPr id="9" name="Rechteck 8"/>
          <p:cNvSpPr/>
          <p:nvPr/>
        </p:nvSpPr>
        <p:spPr>
          <a:xfrm>
            <a:off x="4067944" y="3212977"/>
            <a:ext cx="934316" cy="26642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9AF6697-F1B1-4046-AF88-DFD73A726C8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267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4: Single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user data written: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False</a:t>
            </a:r>
          </a:p>
          <a:p>
            <a:r>
              <a:rPr lang="en-US" sz="1200" dirty="0"/>
              <a:t>O_b_Busy		= False</a:t>
            </a:r>
          </a:p>
          <a:p>
            <a:r>
              <a:rPr lang="en-US" sz="1200" dirty="0"/>
              <a:t>O_b_Finish		= True</a:t>
            </a:r>
          </a:p>
          <a:p>
            <a:r>
              <a:rPr lang="en-US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No data carrier recognized: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True</a:t>
            </a:r>
          </a:p>
          <a:p>
            <a:r>
              <a:rPr lang="en-US" sz="1200" dirty="0"/>
              <a:t>O_b_Busy		= False</a:t>
            </a:r>
          </a:p>
          <a:p>
            <a:r>
              <a:rPr lang="en-US" sz="1200" dirty="0"/>
              <a:t>O_b_Finish		= True</a:t>
            </a:r>
          </a:p>
          <a:p>
            <a:r>
              <a:rPr lang="en-US" sz="1200" dirty="0"/>
              <a:t>O_B_Status 		= 16#05</a:t>
            </a:r>
          </a:p>
        </p:txBody>
      </p:sp>
      <p:sp>
        <p:nvSpPr>
          <p:cNvPr id="12" name="Interaktive Schaltfläche: Zur Startseite wechseln 11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8E564BFC-E2C1-4DFA-9008-3F6CEFD0A3D8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F825D9D8-1200-4F55-A984-D4BC952EDA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4" y="1847597"/>
            <a:ext cx="3361442" cy="3413500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AA63D08C-683A-450B-9962-72ACD9F354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6230" y="1847598"/>
            <a:ext cx="3332050" cy="341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04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EB49EF0A-07DB-4543-8CD5-A5B577CFEA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" y="1878249"/>
            <a:ext cx="3401543" cy="259687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4: Single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User data written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16#40 = Single Write Words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420887"/>
            <a:ext cx="659660" cy="205423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33E290-B4A3-42CB-8454-D4CC2CF5FB9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475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3B02910C-ACD9-4864-9F92-97327381D4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261773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4: Single Write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no data carrier recognized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16#40 = Single Write Words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16#05 = no data carrier recognized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59660" cy="21471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6F7F6410-9BC0-4213-A187-D6719CCF643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343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5013344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Content:</a:t>
            </a:r>
          </a:p>
          <a:p>
            <a:pPr marL="0" indent="0">
              <a:buNone/>
            </a:pPr>
            <a:r>
              <a:rPr lang="it-IT" sz="900" b="0" dirty="0">
                <a:solidFill>
                  <a:srgbClr val="00B050"/>
                </a:solidFill>
                <a:hlinkClick r:id="rId2" action="ppaction://hlinksldjump" tooltip="Import ESI file – ctrlX I/O Engineering"/>
              </a:rPr>
              <a:t>Import ESI file – </a:t>
            </a:r>
            <a:r>
              <a:rPr lang="it-IT" sz="900" b="0" dirty="0" err="1">
                <a:solidFill>
                  <a:srgbClr val="00B050"/>
                </a:solidFill>
                <a:hlinkClick r:id="rId2" action="ppaction://hlinksldjump" tooltip="Import ESI file – ctrlX I/O Engineering"/>
              </a:rPr>
              <a:t>ctrlX</a:t>
            </a:r>
            <a:r>
              <a:rPr lang="it-IT" sz="900" b="0" dirty="0">
                <a:solidFill>
                  <a:srgbClr val="00B050"/>
                </a:solidFill>
                <a:hlinkClick r:id="rId2" action="ppaction://hlinksldjump" tooltip="Import ESI file – ctrlX I/O Engineering"/>
              </a:rPr>
              <a:t> I/O Engineering</a:t>
            </a:r>
            <a:endParaRPr lang="de-DE" sz="9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900" b="0" dirty="0">
                <a:solidFill>
                  <a:srgbClr val="00B050"/>
                </a:solidFill>
                <a:hlinkClick r:id="rId3" action="ppaction://hlinksldjump" tooltip="Add Device – ctrlX I/O Engineering"/>
              </a:rPr>
              <a:t>Add Device – ctrlX I/O Engineering</a:t>
            </a:r>
            <a:endParaRPr lang="de-DE" sz="9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900" b="0" dirty="0" err="1">
                <a:solidFill>
                  <a:srgbClr val="00B050"/>
                </a:solidFill>
                <a:hlinkClick r:id="rId4" action="ppaction://hlinksldjump" tooltip="CoE data online – ctrlX I/O Engineering"/>
              </a:rPr>
              <a:t>CoE</a:t>
            </a:r>
            <a:r>
              <a:rPr lang="en-US" sz="900" b="0" dirty="0">
                <a:solidFill>
                  <a:srgbClr val="00B050"/>
                </a:solidFill>
                <a:hlinkClick r:id="rId4" action="ppaction://hlinksldjump" tooltip="CoE data online – ctrlX I/O Engineering"/>
              </a:rPr>
              <a:t> data online – ctrlX I/O Engineering</a:t>
            </a:r>
            <a:endParaRPr lang="en-US" sz="9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900" b="0" dirty="0">
                <a:solidFill>
                  <a:srgbClr val="00B050"/>
                </a:solidFill>
                <a:hlinkClick r:id="rId5" action="ppaction://hlinksldjump" tooltip="Add Device – ctrlX PLC Engineering"/>
              </a:rPr>
              <a:t>Add Device – ctrlX PLC Engineering</a:t>
            </a:r>
            <a:endParaRPr lang="de-DE" sz="9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900" b="0" dirty="0">
                <a:solidFill>
                  <a:srgbClr val="00B050"/>
                </a:solidFill>
                <a:hlinkClick r:id="rId6" action="ppaction://hlinksldjump" tooltip="Link process data fields – ctrlX PLC Engineering"/>
              </a:rPr>
              <a:t>Link process data fields – ctrlX PLC Engineering</a:t>
            </a:r>
            <a:endParaRPr lang="en-US" sz="9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900" b="0" dirty="0">
                <a:solidFill>
                  <a:srgbClr val="00B050"/>
                </a:solidFill>
                <a:hlinkClick r:id="rId7" action="ppaction://hlinksldjump" tooltip="Configuration of process data fields"/>
              </a:rPr>
              <a:t>Configuration of process data fields</a:t>
            </a:r>
            <a:endParaRPr lang="de-DE" sz="900" b="0" dirty="0">
              <a:solidFill>
                <a:srgbClr val="00B050"/>
              </a:solidFill>
              <a:hlinkClick r:id="rId8" action="ppaction://hlinksldjump" tooltip="Ein- und Ausgänge Funktionsbaustein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indent="0">
              <a:buNone/>
            </a:pPr>
            <a:r>
              <a:rPr lang="en-US" sz="900" b="0" dirty="0">
                <a:solidFill>
                  <a:srgbClr val="00B050"/>
                </a:solidFill>
                <a:hlinkClick r:id="rId8" action="ppaction://hlinksldjump" tooltip="Inputs and outputs function block"/>
              </a:rPr>
              <a:t>Inputs and outputs function block</a:t>
            </a:r>
            <a:endParaRPr lang="de-DE" sz="900" b="0" dirty="0">
              <a:solidFill>
                <a:srgbClr val="00B050"/>
              </a:solidFill>
              <a:hlinkClick r:id="rId9" action="ppaction://hlinksldjump"/>
            </a:endParaRPr>
          </a:p>
          <a:p>
            <a:pPr marL="0" indent="0">
              <a:buNone/>
            </a:pPr>
            <a:r>
              <a:rPr lang="en-US" sz="900" b="0" dirty="0">
                <a:solidFill>
                  <a:srgbClr val="00B050"/>
                </a:solidFill>
                <a:hlinkClick r:id="rId10" action="ppaction://hlinksldjump" tooltip="Declaration of function and data block"/>
              </a:rPr>
              <a:t>Declaration of function and data block</a:t>
            </a:r>
            <a:endParaRPr lang="de-DE" sz="900" b="0" dirty="0">
              <a:solidFill>
                <a:srgbClr val="00B050"/>
              </a:solidFill>
              <a:hlinkClick r:id="rId9" action="ppaction://hlinksldjump"/>
            </a:endParaRPr>
          </a:p>
          <a:p>
            <a:pPr marL="0" indent="0">
              <a:buNone/>
            </a:pPr>
            <a:r>
              <a:rPr lang="en-US" sz="900" b="0" dirty="0">
                <a:solidFill>
                  <a:srgbClr val="00B050"/>
                </a:solidFill>
                <a:hlinkClick r:id="rId11" action="ppaction://hlinksldjump" tooltip="Structure of data block IDENTControl_UserData"/>
              </a:rPr>
              <a:t>Structure of data block </a:t>
            </a:r>
            <a:r>
              <a:rPr lang="en-US" sz="900" b="0" dirty="0" err="1">
                <a:solidFill>
                  <a:srgbClr val="00B050"/>
                </a:solidFill>
                <a:hlinkClick r:id="rId11" action="ppaction://hlinksldjump" tooltip="Structure of data block IDENTControl_UserData"/>
              </a:rPr>
              <a:t>IDENTControl_UserData</a:t>
            </a:r>
            <a:endParaRPr lang="de-DE" sz="9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900" b="0" dirty="0">
                <a:solidFill>
                  <a:srgbClr val="00B050"/>
                </a:solidFill>
                <a:hlinkClick r:id="rId9" action="ppaction://hlinksldjump" tooltip="Schematic representation of the blocks"/>
              </a:rPr>
              <a:t>Schematic representation of the blocks</a:t>
            </a:r>
            <a:endParaRPr lang="de-DE" sz="9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900" b="0" dirty="0">
                <a:solidFill>
                  <a:srgbClr val="00B050"/>
                </a:solidFill>
                <a:hlinkClick r:id="rId12" action="ppaction://hlinksldjump" tooltip="Example 1: Initialization"/>
              </a:rPr>
              <a:t>Example 1: Initialization</a:t>
            </a:r>
            <a:endParaRPr lang="en-US" sz="9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900" b="0" dirty="0">
                <a:solidFill>
                  <a:srgbClr val="00B050"/>
                </a:solidFill>
                <a:hlinkClick r:id="rId13" action="ppaction://hlinksldjump" tooltip="Example 2: Single Read Fixcode (UID)"/>
              </a:rPr>
              <a:t>Example 2: Single Read </a:t>
            </a:r>
            <a:r>
              <a:rPr lang="en-US" sz="900" b="0" dirty="0" err="1">
                <a:solidFill>
                  <a:srgbClr val="00B050"/>
                </a:solidFill>
                <a:hlinkClick r:id="rId13" action="ppaction://hlinksldjump" tooltip="Example 2: Single Read Fixcode (UID)"/>
              </a:rPr>
              <a:t>Fixcode</a:t>
            </a:r>
            <a:r>
              <a:rPr lang="en-US" sz="900" b="0" dirty="0">
                <a:solidFill>
                  <a:srgbClr val="00B050"/>
                </a:solidFill>
                <a:hlinkClick r:id="rId13" action="ppaction://hlinksldjump" tooltip="Example 2: Single Read Fixcode (UID)"/>
              </a:rPr>
              <a:t> (UID)</a:t>
            </a:r>
            <a:r>
              <a:rPr lang="de-DE" sz="900" b="0" dirty="0">
                <a:solidFill>
                  <a:srgbClr val="00B050"/>
                </a:solidFill>
              </a:rPr>
              <a:t> 			</a:t>
            </a:r>
            <a:r>
              <a:rPr lang="en-US" sz="900" b="0" dirty="0">
                <a:solidFill>
                  <a:srgbClr val="00B050"/>
                </a:solidFill>
              </a:rPr>
              <a:t>One-time read access to the Fixcode (UID)</a:t>
            </a:r>
          </a:p>
          <a:p>
            <a:pPr marL="0" indent="0">
              <a:buNone/>
            </a:pPr>
            <a:r>
              <a:rPr lang="en-US" sz="900" b="0" dirty="0">
                <a:solidFill>
                  <a:srgbClr val="00B050"/>
                </a:solidFill>
                <a:hlinkClick r:id="rId14" action="ppaction://hlinksldjump" tooltip="Example 3: Single Read Words"/>
              </a:rPr>
              <a:t>Example 3: Single Read Words</a:t>
            </a:r>
            <a:r>
              <a:rPr lang="en-US" sz="900" b="0" dirty="0">
                <a:solidFill>
                  <a:srgbClr val="00B050"/>
                </a:solidFill>
              </a:rPr>
              <a:t>				One-time read access to the user memory</a:t>
            </a:r>
          </a:p>
          <a:p>
            <a:pPr marL="0" indent="0">
              <a:buNone/>
            </a:pPr>
            <a:r>
              <a:rPr lang="en-US" sz="900" b="0" dirty="0">
                <a:solidFill>
                  <a:srgbClr val="00B050"/>
                </a:solidFill>
                <a:hlinkClick r:id="rId15" action="ppaction://hlinksldjump" tooltip="Example 4: Single Write Words"/>
              </a:rPr>
              <a:t>Example 4: Single Write Words</a:t>
            </a:r>
            <a:r>
              <a:rPr lang="de-DE" sz="900" b="0" dirty="0">
                <a:solidFill>
                  <a:srgbClr val="00B050"/>
                </a:solidFill>
              </a:rPr>
              <a:t>				</a:t>
            </a:r>
            <a:r>
              <a:rPr lang="en-US" sz="900" b="0" dirty="0">
                <a:solidFill>
                  <a:srgbClr val="00B050"/>
                </a:solidFill>
              </a:rPr>
              <a:t>One-time write access to the user memory</a:t>
            </a:r>
            <a:endParaRPr lang="de-DE" sz="9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900" b="0" dirty="0">
                <a:solidFill>
                  <a:srgbClr val="00B050"/>
                </a:solidFill>
                <a:hlinkClick r:id="rId16" action="ppaction://hlinksldjump" tooltip="Example 5: Enhanced Read Fixcode (UID)"/>
              </a:rPr>
              <a:t>Example 5: Enhanced Read </a:t>
            </a:r>
            <a:r>
              <a:rPr lang="en-US" sz="900" b="0" dirty="0" err="1">
                <a:solidFill>
                  <a:srgbClr val="00B050"/>
                </a:solidFill>
                <a:hlinkClick r:id="rId16" action="ppaction://hlinksldjump" tooltip="Example 5: Enhanced Read Fixcode (UID)"/>
              </a:rPr>
              <a:t>Fixcode</a:t>
            </a:r>
            <a:r>
              <a:rPr lang="en-US" sz="900" b="0" dirty="0">
                <a:solidFill>
                  <a:srgbClr val="00B050"/>
                </a:solidFill>
                <a:hlinkClick r:id="rId16" action="ppaction://hlinksldjump" tooltip="Example 5: Enhanced Read Fixcode (UID)"/>
              </a:rPr>
              <a:t> (UID)</a:t>
            </a:r>
            <a:r>
              <a:rPr lang="de-DE" sz="900" b="0" dirty="0">
                <a:solidFill>
                  <a:srgbClr val="00B050"/>
                </a:solidFill>
              </a:rPr>
              <a:t>			</a:t>
            </a:r>
            <a:r>
              <a:rPr lang="en-US" sz="900" b="0" dirty="0">
                <a:solidFill>
                  <a:srgbClr val="00B050"/>
                </a:solidFill>
              </a:rPr>
              <a:t>Permanent read access to the Fixcode (UID)</a:t>
            </a:r>
          </a:p>
          <a:p>
            <a:pPr marL="0" indent="0">
              <a:buNone/>
            </a:pPr>
            <a:r>
              <a:rPr lang="en-US" sz="900" b="0" dirty="0">
                <a:solidFill>
                  <a:srgbClr val="00B050"/>
                </a:solidFill>
                <a:hlinkClick r:id="rId17" action="ppaction://hlinksldjump" tooltip="Example 6: Enhanced Read Words"/>
              </a:rPr>
              <a:t>Example 6: Enhanced Read Words</a:t>
            </a:r>
            <a:r>
              <a:rPr lang="en-US" sz="900" b="0" dirty="0">
                <a:solidFill>
                  <a:srgbClr val="00B050"/>
                </a:solidFill>
              </a:rPr>
              <a:t>			Permanent read access to the user memory</a:t>
            </a:r>
          </a:p>
          <a:p>
            <a:pPr marL="0" indent="0">
              <a:buNone/>
            </a:pPr>
            <a:r>
              <a:rPr lang="en-US" sz="900" b="0" dirty="0">
                <a:solidFill>
                  <a:srgbClr val="00B050"/>
                </a:solidFill>
                <a:hlinkClick r:id="rId18" action="ppaction://hlinksldjump" tooltip="Example 7: Enhanced Write Words"/>
              </a:rPr>
              <a:t>Example 7: Enhanced Write Words</a:t>
            </a:r>
            <a:r>
              <a:rPr lang="de-DE" sz="900" b="0" dirty="0">
                <a:solidFill>
                  <a:srgbClr val="00B050"/>
                </a:solidFill>
              </a:rPr>
              <a:t>			</a:t>
            </a:r>
            <a:r>
              <a:rPr lang="en-US" sz="900" b="0" dirty="0">
                <a:solidFill>
                  <a:srgbClr val="00B050"/>
                </a:solidFill>
              </a:rPr>
              <a:t>Permanent write access to the user memory</a:t>
            </a:r>
            <a:endParaRPr lang="de-DE" sz="9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900" b="0" dirty="0">
                <a:solidFill>
                  <a:srgbClr val="00B050"/>
                </a:solidFill>
                <a:hlinkClick r:id="rId19" action="ppaction://hlinksldjump" tooltip="Beispiel 8: Quit"/>
              </a:rPr>
              <a:t>Example 8: Quit</a:t>
            </a:r>
            <a:r>
              <a:rPr lang="de-DE" sz="900" b="0" dirty="0">
                <a:solidFill>
                  <a:srgbClr val="00B050"/>
                </a:solidFill>
              </a:rPr>
              <a:t>				</a:t>
            </a:r>
            <a:r>
              <a:rPr lang="en-US" sz="900" b="0" dirty="0">
                <a:solidFill>
                  <a:srgbClr val="00B050"/>
                </a:solidFill>
              </a:rPr>
              <a:t>Canceling an Enhanced command</a:t>
            </a:r>
          </a:p>
          <a:p>
            <a:pPr marL="0" indent="0">
              <a:buNone/>
            </a:pPr>
            <a:r>
              <a:rPr lang="en-US" sz="900" b="0" dirty="0">
                <a:solidFill>
                  <a:srgbClr val="00B050"/>
                </a:solidFill>
                <a:hlinkClick r:id="rId20" action="ppaction://hlinksldjump" tooltip="Example 9: Single Read UII (EPC)"/>
              </a:rPr>
              <a:t>Example 9: Single Read UII (EPC)</a:t>
            </a:r>
            <a:r>
              <a:rPr lang="en-US" sz="900" b="0" dirty="0">
                <a:solidFill>
                  <a:srgbClr val="00B050"/>
                </a:solidFill>
              </a:rPr>
              <a:t>			One-time read access to the UII/EPC</a:t>
            </a:r>
          </a:p>
          <a:p>
            <a:pPr marL="0" indent="0">
              <a:buNone/>
            </a:pPr>
            <a:r>
              <a:rPr lang="en-US" sz="900" b="0" dirty="0">
                <a:solidFill>
                  <a:srgbClr val="00B050"/>
                </a:solidFill>
                <a:hlinkClick r:id="rId21" action="ppaction://hlinksldjump" tooltip="Example 10: Enhanced Read UII (EPC)"/>
              </a:rPr>
              <a:t>Example 10: Enhanced Read UII (EPC)</a:t>
            </a:r>
            <a:r>
              <a:rPr lang="de-DE" sz="900" b="0" dirty="0">
                <a:solidFill>
                  <a:srgbClr val="00B050"/>
                </a:solidFill>
              </a:rPr>
              <a:t>			</a:t>
            </a:r>
            <a:r>
              <a:rPr lang="en-US" sz="900" b="0" dirty="0">
                <a:solidFill>
                  <a:srgbClr val="00B050"/>
                </a:solidFill>
              </a:rPr>
              <a:t>Permanent read access to the UII/EPC</a:t>
            </a:r>
          </a:p>
          <a:p>
            <a:pPr marL="0" indent="0">
              <a:buNone/>
            </a:pPr>
            <a:r>
              <a:rPr lang="en-US" sz="900" b="0" dirty="0">
                <a:solidFill>
                  <a:srgbClr val="00B050"/>
                </a:solidFill>
                <a:hlinkClick r:id="rId22" action="ppaction://hlinksldjump" tooltip="Example 11: Single Program Special Fixcode (EPC)"/>
              </a:rPr>
              <a:t>Example 11: Single Program Special </a:t>
            </a:r>
            <a:r>
              <a:rPr lang="en-US" sz="900" b="0" dirty="0" err="1">
                <a:solidFill>
                  <a:srgbClr val="00B050"/>
                </a:solidFill>
                <a:hlinkClick r:id="rId22" action="ppaction://hlinksldjump" tooltip="Example 11: Single Program Special Fixcode (EPC)"/>
              </a:rPr>
              <a:t>Fixcode</a:t>
            </a:r>
            <a:r>
              <a:rPr lang="en-US" sz="900" b="0" dirty="0">
                <a:solidFill>
                  <a:srgbClr val="00B050"/>
                </a:solidFill>
                <a:hlinkClick r:id="rId22" action="ppaction://hlinksldjump" tooltip="Example 11: Single Program Special Fixcode (EPC)"/>
              </a:rPr>
              <a:t> (EPC)</a:t>
            </a:r>
            <a:r>
              <a:rPr lang="de-DE" sz="900" b="0" dirty="0">
                <a:solidFill>
                  <a:srgbClr val="00B050"/>
                </a:solidFill>
              </a:rPr>
              <a:t>		</a:t>
            </a:r>
            <a:r>
              <a:rPr lang="en-US" sz="900" b="0" dirty="0">
                <a:solidFill>
                  <a:srgbClr val="00B050"/>
                </a:solidFill>
              </a:rPr>
              <a:t>One-time write access to the UII/EPC</a:t>
            </a:r>
          </a:p>
          <a:p>
            <a:pPr marL="0" indent="0">
              <a:buNone/>
            </a:pPr>
            <a:r>
              <a:rPr lang="en-US" sz="900" b="0" dirty="0">
                <a:solidFill>
                  <a:srgbClr val="00B050"/>
                </a:solidFill>
                <a:hlinkClick r:id="rId23" action="ppaction://hlinksldjump" tooltip="Example 12: Single Write Fixcode (IPC11)"/>
              </a:rPr>
              <a:t>Example 12: Single Write </a:t>
            </a:r>
            <a:r>
              <a:rPr lang="en-US" sz="900" b="0" dirty="0" err="1">
                <a:solidFill>
                  <a:srgbClr val="00B050"/>
                </a:solidFill>
                <a:hlinkClick r:id="rId23" action="ppaction://hlinksldjump" tooltip="Example 12: Single Write Fixcode (IPC11)"/>
              </a:rPr>
              <a:t>Fixcode</a:t>
            </a:r>
            <a:r>
              <a:rPr lang="en-US" sz="900" b="0" dirty="0">
                <a:solidFill>
                  <a:srgbClr val="00B050"/>
                </a:solidFill>
                <a:hlinkClick r:id="rId23" action="ppaction://hlinksldjump" tooltip="Example 12: Single Write Fixcode (IPC11)"/>
              </a:rPr>
              <a:t> (IPC11)</a:t>
            </a:r>
            <a:r>
              <a:rPr lang="de-DE" sz="900" b="0" dirty="0">
                <a:solidFill>
                  <a:srgbClr val="00B050"/>
                </a:solidFill>
              </a:rPr>
              <a:t>			</a:t>
            </a:r>
            <a:r>
              <a:rPr lang="en-US" sz="900" b="0" dirty="0">
                <a:solidFill>
                  <a:srgbClr val="00B050"/>
                </a:solidFill>
              </a:rPr>
              <a:t>One-time write access to the Fixcode</a:t>
            </a:r>
          </a:p>
          <a:p>
            <a:pPr marL="0" indent="0">
              <a:buNone/>
            </a:pPr>
            <a:r>
              <a:rPr lang="en-US" sz="900" b="0" dirty="0">
                <a:solidFill>
                  <a:srgbClr val="00B050"/>
                </a:solidFill>
                <a:hlinkClick r:id="rId24" action="ppaction://hlinksldjump" tooltip="Example 13: Enhanced Write Fixcode (IPC11)"/>
              </a:rPr>
              <a:t>Example 13: Enhanced Write </a:t>
            </a:r>
            <a:r>
              <a:rPr lang="en-US" sz="900" b="0" dirty="0" err="1">
                <a:solidFill>
                  <a:srgbClr val="00B050"/>
                </a:solidFill>
                <a:hlinkClick r:id="rId24" action="ppaction://hlinksldjump" tooltip="Example 13: Enhanced Write Fixcode (IPC11)"/>
              </a:rPr>
              <a:t>Fixcode</a:t>
            </a:r>
            <a:r>
              <a:rPr lang="en-US" sz="900" b="0" dirty="0">
                <a:solidFill>
                  <a:srgbClr val="00B050"/>
                </a:solidFill>
                <a:hlinkClick r:id="rId24" action="ppaction://hlinksldjump" tooltip="Example 13: Enhanced Write Fixcode (IPC11)"/>
              </a:rPr>
              <a:t> (IPC11)</a:t>
            </a:r>
            <a:r>
              <a:rPr lang="de-DE" sz="900" b="0" dirty="0">
                <a:solidFill>
                  <a:srgbClr val="00B050"/>
                </a:solidFill>
              </a:rPr>
              <a:t>			</a:t>
            </a:r>
            <a:r>
              <a:rPr lang="en-US" sz="900" b="0" dirty="0">
                <a:solidFill>
                  <a:srgbClr val="00B050"/>
                </a:solidFill>
              </a:rPr>
              <a:t>Permanent write access to the Fixcode</a:t>
            </a:r>
            <a:endParaRPr lang="de-DE" sz="9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900" b="0" dirty="0">
                <a:solidFill>
                  <a:srgbClr val="00B050"/>
                </a:solidFill>
                <a:hlinkClick r:id="rId25" action="ppaction://hlinksldjump" tooltip="Example 14: Special Command  Read out transmission power"/>
              </a:rPr>
              <a:t>Example 14: Special Command </a:t>
            </a:r>
            <a:r>
              <a:rPr lang="en-US" sz="900" b="0" dirty="0">
                <a:solidFill>
                  <a:srgbClr val="00B050"/>
                </a:solidFill>
                <a:sym typeface="Wingdings" panose="05000000000000000000" pitchFamily="2" charset="2"/>
                <a:hlinkClick r:id="rId25" action="ppaction://hlinksldjump" tooltip="Example 14: Special Command  Read out transmission power"/>
              </a:rPr>
              <a:t></a:t>
            </a:r>
            <a:r>
              <a:rPr lang="en-US" sz="900" b="0" dirty="0">
                <a:solidFill>
                  <a:srgbClr val="00B050"/>
                </a:solidFill>
                <a:hlinkClick r:id="rId25" action="ppaction://hlinksldjump" tooltip="Example 14: Special Command  Read out transmission power"/>
              </a:rPr>
              <a:t> Read out transmission power</a:t>
            </a:r>
            <a:r>
              <a:rPr lang="de-DE" sz="900" b="0" dirty="0">
                <a:solidFill>
                  <a:srgbClr val="00B050"/>
                </a:solidFill>
              </a:rPr>
              <a:t>	</a:t>
            </a:r>
            <a:r>
              <a:rPr lang="en-US" sz="900" b="0" dirty="0">
                <a:solidFill>
                  <a:srgbClr val="00B050"/>
                </a:solidFill>
              </a:rPr>
              <a:t>Execution of freely definable command</a:t>
            </a:r>
          </a:p>
          <a:p>
            <a:pPr marL="0" indent="0">
              <a:buNone/>
            </a:pPr>
            <a:r>
              <a:rPr lang="en-US" sz="900" b="0" dirty="0">
                <a:solidFill>
                  <a:srgbClr val="00B050"/>
                </a:solidFill>
                <a:hlinkClick r:id="rId26" action="ppaction://hlinksldjump" tooltip="Example 15: Special Command  Setup transmission power"/>
              </a:rPr>
              <a:t>Example 15: Special Command </a:t>
            </a:r>
            <a:r>
              <a:rPr lang="en-US" sz="900" b="0" dirty="0">
                <a:solidFill>
                  <a:srgbClr val="00B050"/>
                </a:solidFill>
                <a:sym typeface="Wingdings" panose="05000000000000000000" pitchFamily="2" charset="2"/>
                <a:hlinkClick r:id="rId26" action="ppaction://hlinksldjump" tooltip="Example 15: Special Command  Setup transmission power"/>
              </a:rPr>
              <a:t></a:t>
            </a:r>
            <a:r>
              <a:rPr lang="en-US" sz="900" b="0" dirty="0">
                <a:solidFill>
                  <a:srgbClr val="00B050"/>
                </a:solidFill>
                <a:hlinkClick r:id="rId26" action="ppaction://hlinksldjump" tooltip="Example 15: Special Command  Setup transmission power"/>
              </a:rPr>
              <a:t> Setup transmission power</a:t>
            </a:r>
            <a:r>
              <a:rPr lang="de-DE" sz="900" b="0" dirty="0">
                <a:solidFill>
                  <a:srgbClr val="00B050"/>
                </a:solidFill>
              </a:rPr>
              <a:t>		</a:t>
            </a:r>
            <a:r>
              <a:rPr lang="en-US" sz="900" b="0" dirty="0">
                <a:solidFill>
                  <a:srgbClr val="00B050"/>
                </a:solidFill>
              </a:rPr>
              <a:t>Execution of freely definable command</a:t>
            </a:r>
            <a:endParaRPr lang="de-DE" sz="1200" b="0" dirty="0"/>
          </a:p>
        </p:txBody>
      </p:sp>
    </p:spTree>
    <p:extLst>
      <p:ext uri="{BB962C8B-B14F-4D97-AF65-F5344CB8AC3E}">
        <p14:creationId xmlns:p14="http://schemas.microsoft.com/office/powerpoint/2010/main" val="3143983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8533CEFF-158A-42EF-844A-91B304EB7A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62" y="1878249"/>
            <a:ext cx="3400078" cy="442375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4: Single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12365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Command Single Write Words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16#40 = Single Write Words</a:t>
            </a:r>
          </a:p>
          <a:p>
            <a:r>
              <a:rPr lang="en-US" sz="1200" dirty="0"/>
              <a:t>OUTDATA[3]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OUTDATA[4]…[5] </a:t>
            </a:r>
            <a:r>
              <a:rPr lang="en-US" sz="1200" dirty="0">
                <a:sym typeface="Wingdings" panose="05000000000000000000" pitchFamily="2" charset="2"/>
              </a:rPr>
              <a:t> Start address (I_w_StartAddress)</a:t>
            </a:r>
          </a:p>
          <a:p>
            <a:r>
              <a:rPr lang="en-US" sz="1200" dirty="0"/>
              <a:t>OUTDATA[6]…[7] </a:t>
            </a:r>
            <a:r>
              <a:rPr lang="en-US" sz="1200" dirty="0">
                <a:sym typeface="Wingdings" panose="05000000000000000000" pitchFamily="2" charset="2"/>
              </a:rPr>
              <a:t> Number of blocks (I_i_WordNumber)</a:t>
            </a:r>
          </a:p>
          <a:p>
            <a:r>
              <a:rPr lang="en-US" sz="1200" dirty="0"/>
              <a:t>OUTDATA[8]…[15] </a:t>
            </a:r>
            <a:r>
              <a:rPr lang="en-US" sz="1200" dirty="0">
                <a:sym typeface="Wingdings" panose="05000000000000000000" pitchFamily="2" charset="2"/>
              </a:rPr>
              <a:t> Write data</a:t>
            </a:r>
          </a:p>
          <a:p>
            <a:r>
              <a:rPr lang="en-US" sz="1200" dirty="0"/>
              <a:t>OUTDATA[16]…[x]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65832" cy="37444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E36E703F-3CD8-4EBA-A788-B86C30038B62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675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466E76F8-EDC3-43EC-91BD-33EA126DB4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2"/>
            <a:ext cx="6765590" cy="463744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4: Single Write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B7FE280-2AFA-4A72-ABC2-520DDC2407A3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89BA1026-E136-4368-BB66-F2F26147CE42}"/>
              </a:ext>
            </a:extLst>
          </p:cNvPr>
          <p:cNvSpPr/>
          <p:nvPr/>
        </p:nvSpPr>
        <p:spPr>
          <a:xfrm>
            <a:off x="111471" y="4005062"/>
            <a:ext cx="788121" cy="6480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10734793-A246-4C4E-9B3A-515384E6FA05}"/>
              </a:ext>
            </a:extLst>
          </p:cNvPr>
          <p:cNvSpPr/>
          <p:nvPr/>
        </p:nvSpPr>
        <p:spPr>
          <a:xfrm>
            <a:off x="110666" y="4653136"/>
            <a:ext cx="1509006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13D3F7DB-8D1E-4EF3-9DE0-8F625F8797AE}"/>
              </a:ext>
            </a:extLst>
          </p:cNvPr>
          <p:cNvCxnSpPr>
            <a:cxnSpLocks/>
          </p:cNvCxnSpPr>
          <p:nvPr/>
        </p:nvCxnSpPr>
        <p:spPr>
          <a:xfrm flipH="1">
            <a:off x="395536" y="3212976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hteck 22">
            <a:extLst>
              <a:ext uri="{FF2B5EF4-FFF2-40B4-BE49-F238E27FC236}">
                <a16:creationId xmlns:a16="http://schemas.microsoft.com/office/drawing/2014/main" id="{F60F8A1A-3401-4A9F-A3C5-8CBF05F6DC8F}"/>
              </a:ext>
            </a:extLst>
          </p:cNvPr>
          <p:cNvSpPr/>
          <p:nvPr/>
        </p:nvSpPr>
        <p:spPr>
          <a:xfrm>
            <a:off x="5068544" y="2505974"/>
            <a:ext cx="864096" cy="12241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E3626A00-7ED0-4DCC-9F87-86EF8FCC26CE}"/>
              </a:ext>
            </a:extLst>
          </p:cNvPr>
          <p:cNvSpPr/>
          <p:nvPr/>
        </p:nvSpPr>
        <p:spPr>
          <a:xfrm>
            <a:off x="3491881" y="1892292"/>
            <a:ext cx="2448272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0282CF76-1841-405B-A36F-D96BCD6A77C0}"/>
              </a:ext>
            </a:extLst>
          </p:cNvPr>
          <p:cNvSpPr/>
          <p:nvPr/>
        </p:nvSpPr>
        <p:spPr>
          <a:xfrm>
            <a:off x="1113096" y="2484143"/>
            <a:ext cx="1010632" cy="5848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4051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66A2C446-E103-4837-830D-8C66132C44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2"/>
            <a:ext cx="6765590" cy="466328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4: Single Write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B7FE280-2AFA-4A72-ABC2-520DDC2407A3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89BA1026-E136-4368-BB66-F2F26147CE42}"/>
              </a:ext>
            </a:extLst>
          </p:cNvPr>
          <p:cNvSpPr/>
          <p:nvPr/>
        </p:nvSpPr>
        <p:spPr>
          <a:xfrm>
            <a:off x="111471" y="4005062"/>
            <a:ext cx="788121" cy="6480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10734793-A246-4C4E-9B3A-515384E6FA05}"/>
              </a:ext>
            </a:extLst>
          </p:cNvPr>
          <p:cNvSpPr/>
          <p:nvPr/>
        </p:nvSpPr>
        <p:spPr>
          <a:xfrm>
            <a:off x="110666" y="4653136"/>
            <a:ext cx="1509006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13D3F7DB-8D1E-4EF3-9DE0-8F625F8797AE}"/>
              </a:ext>
            </a:extLst>
          </p:cNvPr>
          <p:cNvCxnSpPr>
            <a:cxnSpLocks/>
          </p:cNvCxnSpPr>
          <p:nvPr/>
        </p:nvCxnSpPr>
        <p:spPr>
          <a:xfrm flipH="1">
            <a:off x="395536" y="3212976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hteck 22">
            <a:extLst>
              <a:ext uri="{FF2B5EF4-FFF2-40B4-BE49-F238E27FC236}">
                <a16:creationId xmlns:a16="http://schemas.microsoft.com/office/drawing/2014/main" id="{F60F8A1A-3401-4A9F-A3C5-8CBF05F6DC8F}"/>
              </a:ext>
            </a:extLst>
          </p:cNvPr>
          <p:cNvSpPr/>
          <p:nvPr/>
        </p:nvSpPr>
        <p:spPr>
          <a:xfrm>
            <a:off x="5068544" y="2505974"/>
            <a:ext cx="864096" cy="12241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E3626A00-7ED0-4DCC-9F87-86EF8FCC26CE}"/>
              </a:ext>
            </a:extLst>
          </p:cNvPr>
          <p:cNvSpPr/>
          <p:nvPr/>
        </p:nvSpPr>
        <p:spPr>
          <a:xfrm>
            <a:off x="3491881" y="1892292"/>
            <a:ext cx="2448272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0282CF76-1841-405B-A36F-D96BCD6A77C0}"/>
              </a:ext>
            </a:extLst>
          </p:cNvPr>
          <p:cNvSpPr/>
          <p:nvPr/>
        </p:nvSpPr>
        <p:spPr>
          <a:xfrm>
            <a:off x="1113096" y="2484143"/>
            <a:ext cx="1010632" cy="5848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4001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FD44FDC3-4FA5-405E-9D85-7FAE3524E94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98" r="35825"/>
          <a:stretch/>
        </p:blipFill>
        <p:spPr>
          <a:xfrm>
            <a:off x="107503" y="2996953"/>
            <a:ext cx="4848393" cy="187220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5: Enhanced Read Fixcode (UID)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Permanent read operation on the Fixcode (UID or TID) of a data carrier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I_b_UserMemory_UID := True and I_b_EPC := False and I_b_SingleEnhanced :=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Start by positive edge on I_b_StartRead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End of command execution via Quit command or initialization</a:t>
            </a:r>
            <a:endParaRPr lang="de-DE" dirty="0"/>
          </a:p>
        </p:txBody>
      </p:sp>
      <p:cxnSp>
        <p:nvCxnSpPr>
          <p:cNvPr id="9" name="Gerade Verbindung mit Pfeil 8"/>
          <p:cNvCxnSpPr>
            <a:cxnSpLocks/>
            <a:stCxn id="15" idx="0"/>
          </p:cNvCxnSpPr>
          <p:nvPr/>
        </p:nvCxnSpPr>
        <p:spPr>
          <a:xfrm flipV="1">
            <a:off x="1295636" y="3789040"/>
            <a:ext cx="227684" cy="114432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/>
          <p:cNvCxnSpPr>
            <a:cxnSpLocks/>
            <a:stCxn id="17" idx="0"/>
          </p:cNvCxnSpPr>
          <p:nvPr/>
        </p:nvCxnSpPr>
        <p:spPr>
          <a:xfrm flipH="1" flipV="1">
            <a:off x="2195736" y="4350357"/>
            <a:ext cx="1572028" cy="5875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feld 14">
            <a:extLst>
              <a:ext uri="{FF2B5EF4-FFF2-40B4-BE49-F238E27FC236}">
                <a16:creationId xmlns:a16="http://schemas.microsoft.com/office/drawing/2014/main" id="{90F6900F-E895-4F22-90CE-AAA2078606F4}"/>
              </a:ext>
            </a:extLst>
          </p:cNvPr>
          <p:cNvSpPr txBox="1"/>
          <p:nvPr/>
        </p:nvSpPr>
        <p:spPr>
          <a:xfrm>
            <a:off x="107504" y="4933365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read process; read process activated; no data carrier in the detection zone: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B2CD2360-6318-44A8-BC7B-11D0D034A9DD}"/>
              </a:ext>
            </a:extLst>
          </p:cNvPr>
          <p:cNvSpPr txBox="1"/>
          <p:nvPr/>
        </p:nvSpPr>
        <p:spPr>
          <a:xfrm>
            <a:off x="2579632" y="4937909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Read process activated; data carrier enters detection zone; Fixcode read: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823CED8C-3960-463D-A27A-7852B2664F4A}"/>
              </a:ext>
            </a:extLst>
          </p:cNvPr>
          <p:cNvSpPr txBox="1"/>
          <p:nvPr/>
        </p:nvSpPr>
        <p:spPr>
          <a:xfrm>
            <a:off x="6660232" y="2492896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read process; read process activated; data carrier in the detection zone: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A4301C6C-41C7-40C2-8240-674F4F33BC1B}"/>
              </a:ext>
            </a:extLst>
          </p:cNvPr>
          <p:cNvSpPr txBox="1"/>
          <p:nvPr/>
        </p:nvSpPr>
        <p:spPr>
          <a:xfrm>
            <a:off x="5028392" y="5487363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Cancel read process via Quit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I_b_Quit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30" name="Gerade Verbindung mit Pfeil 29">
            <a:extLst>
              <a:ext uri="{FF2B5EF4-FFF2-40B4-BE49-F238E27FC236}">
                <a16:creationId xmlns:a16="http://schemas.microsoft.com/office/drawing/2014/main" id="{4D049EAA-AF04-4875-8DFD-6F72E9EA7982}"/>
              </a:ext>
            </a:extLst>
          </p:cNvPr>
          <p:cNvCxnSpPr>
            <a:cxnSpLocks/>
            <a:stCxn id="21" idx="0"/>
          </p:cNvCxnSpPr>
          <p:nvPr/>
        </p:nvCxnSpPr>
        <p:spPr>
          <a:xfrm flipH="1" flipV="1">
            <a:off x="2831148" y="3924977"/>
            <a:ext cx="3385376" cy="156238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 Verbindung mit Pfeil 32">
            <a:extLst>
              <a:ext uri="{FF2B5EF4-FFF2-40B4-BE49-F238E27FC236}">
                <a16:creationId xmlns:a16="http://schemas.microsoft.com/office/drawing/2014/main" id="{DEB9A8C8-06A6-4C05-B574-A5612F6AD824}"/>
              </a:ext>
            </a:extLst>
          </p:cNvPr>
          <p:cNvCxnSpPr>
            <a:cxnSpLocks/>
            <a:stCxn id="20" idx="1"/>
          </p:cNvCxnSpPr>
          <p:nvPr/>
        </p:nvCxnSpPr>
        <p:spPr>
          <a:xfrm flipH="1">
            <a:off x="3441846" y="3290995"/>
            <a:ext cx="3218386" cy="45348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feld 37">
            <a:extLst>
              <a:ext uri="{FF2B5EF4-FFF2-40B4-BE49-F238E27FC236}">
                <a16:creationId xmlns:a16="http://schemas.microsoft.com/office/drawing/2014/main" id="{F58F906F-1B95-452E-81CF-842A99FEF866}"/>
              </a:ext>
            </a:extLst>
          </p:cNvPr>
          <p:cNvSpPr txBox="1"/>
          <p:nvPr/>
        </p:nvSpPr>
        <p:spPr>
          <a:xfrm>
            <a:off x="6660232" y="4139810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Read process active; data carrier leaves detection zone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39" name="Gerade Verbindung mit Pfeil 38">
            <a:extLst>
              <a:ext uri="{FF2B5EF4-FFF2-40B4-BE49-F238E27FC236}">
                <a16:creationId xmlns:a16="http://schemas.microsoft.com/office/drawing/2014/main" id="{7B299EEC-B528-47C4-9FE7-E9E620C1B9FE}"/>
              </a:ext>
            </a:extLst>
          </p:cNvPr>
          <p:cNvCxnSpPr>
            <a:cxnSpLocks/>
            <a:stCxn id="38" idx="1"/>
          </p:cNvCxnSpPr>
          <p:nvPr/>
        </p:nvCxnSpPr>
        <p:spPr>
          <a:xfrm flipH="1">
            <a:off x="4115144" y="4660910"/>
            <a:ext cx="2545088" cy="10096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mit Pfeil 41">
            <a:extLst>
              <a:ext uri="{FF2B5EF4-FFF2-40B4-BE49-F238E27FC236}">
                <a16:creationId xmlns:a16="http://schemas.microsoft.com/office/drawing/2014/main" id="{581C526D-ED12-433A-9514-BB0D1274DA51}"/>
              </a:ext>
            </a:extLst>
          </p:cNvPr>
          <p:cNvCxnSpPr>
            <a:cxnSpLocks/>
            <a:stCxn id="21" idx="0"/>
          </p:cNvCxnSpPr>
          <p:nvPr/>
        </p:nvCxnSpPr>
        <p:spPr>
          <a:xfrm flipH="1" flipV="1">
            <a:off x="4560084" y="3933057"/>
            <a:ext cx="1656440" cy="155430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D0D6CB6-D5E6-40CF-8D9F-56600130031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719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Fixcode read; command active: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False</a:t>
            </a:r>
          </a:p>
          <a:p>
            <a:r>
              <a:rPr lang="en-US" sz="1200" dirty="0"/>
              <a:t>O_b_Busy		= True</a:t>
            </a:r>
          </a:p>
          <a:p>
            <a:r>
              <a:rPr lang="en-US" sz="1200" dirty="0"/>
              <a:t>O_b_Finish		= False</a:t>
            </a:r>
          </a:p>
          <a:p>
            <a:r>
              <a:rPr lang="en-US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No data carrier detected; command active:</a:t>
            </a:r>
          </a:p>
          <a:p>
            <a:r>
              <a:rPr lang="en-US" sz="1200" dirty="0"/>
              <a:t>O_b_Done		= False</a:t>
            </a:r>
          </a:p>
          <a:p>
            <a:r>
              <a:rPr lang="en-US" sz="1200" dirty="0"/>
              <a:t>O_b_NoDataCarrier	= True</a:t>
            </a:r>
          </a:p>
          <a:p>
            <a:r>
              <a:rPr lang="en-US" sz="1200" dirty="0"/>
              <a:t>O_b_Busy		= True</a:t>
            </a:r>
          </a:p>
          <a:p>
            <a:r>
              <a:rPr lang="en-US" sz="1200" dirty="0"/>
              <a:t>O_b_Finish		= False</a:t>
            </a:r>
          </a:p>
          <a:p>
            <a:r>
              <a:rPr lang="en-US" sz="1200" dirty="0"/>
              <a:t>O_B_Status 		= 16#05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9CCF7A7-F803-4495-9719-7FF1315997D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82DD07F9-C85B-41A9-92A7-87AD44FDE9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4" y="1846605"/>
            <a:ext cx="3352502" cy="3419552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F516091F-77A6-4E6A-97F9-2604440626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744" y="1846605"/>
            <a:ext cx="3345536" cy="341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47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40BBB453-4D9E-4F46-AAC8-EBE77841EE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53663"/>
            <a:ext cx="4464496" cy="371241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212365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Fixcode read</a:t>
            </a:r>
          </a:p>
          <a:p>
            <a:r>
              <a:rPr lang="en-US" sz="1200" dirty="0"/>
              <a:t>DB Head1Data.ReadData.ReadData[x]</a:t>
            </a:r>
          </a:p>
          <a:p>
            <a:r>
              <a:rPr lang="en-US" sz="1200" dirty="0"/>
              <a:t>ReadData[0] ...[7] 	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Fixcode (8 byte Fixcode; ISO15693)</a:t>
            </a:r>
          </a:p>
          <a:p>
            <a:r>
              <a:rPr lang="en-US" sz="1200" dirty="0"/>
              <a:t>ReadData[8]...[x] 	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16#00</a:t>
            </a:r>
          </a:p>
          <a:p>
            <a:endParaRPr lang="en-US" sz="1200" dirty="0"/>
          </a:p>
          <a:p>
            <a:r>
              <a:rPr lang="en-US" sz="1200" dirty="0"/>
              <a:t>The length of the Fixcode depends on the data carrier. All ISO15693 (13.56MHz) data carriers have a Fixcode with a length of 8 bytes. IPC02 has a Fixcode with a length of 5 bytes. IPC03 has a Fixcode with a length of 4 bytes. UHF data carriers have a TID with a length of 12 bytes</a:t>
            </a:r>
          </a:p>
        </p:txBody>
      </p:sp>
      <p:sp>
        <p:nvSpPr>
          <p:cNvPr id="13" name="Rechteck 12"/>
          <p:cNvSpPr/>
          <p:nvPr/>
        </p:nvSpPr>
        <p:spPr>
          <a:xfrm>
            <a:off x="3707904" y="2780929"/>
            <a:ext cx="864096" cy="25202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685A1A7-7108-47BE-BFE4-AB0208B6463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908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B267CA9E-9AA4-4EE2-BD4F-524DAE90D7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83" y="1878249"/>
            <a:ext cx="3352685" cy="438612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Fixcode read in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16#1D = Enhanced Read Fixcode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INDATA[6]…[7]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INDATA[8]…[15] </a:t>
            </a:r>
            <a:r>
              <a:rPr lang="en-US" sz="1200" dirty="0">
                <a:sym typeface="Wingdings" panose="05000000000000000000" pitchFamily="2" charset="2"/>
              </a:rPr>
              <a:t> Fixcode (UID; ISO15693 data carrier)</a:t>
            </a:r>
          </a:p>
          <a:p>
            <a:r>
              <a:rPr lang="en-US" sz="1200" dirty="0"/>
              <a:t>INDATA[16]…[x]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59660" cy="391549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036E244-A3B9-4B70-9656-82EE27EF8FF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647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2F5BC723-63A4-4609-962E-5EFA9A667E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2562041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no data carrier detected or data carrier has left the detection zone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16#1D = Enhanced Read Fixcode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16#05 = no data carrier detected or data carrier has left detection zone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1"/>
            <a:ext cx="659660" cy="20914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06D2553E-C0B9-4941-B2BE-507EEB182D2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562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D2CF99D9-3819-41D1-BD68-2968A19AA5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253798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38499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Command Enhanced Read Fixcode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16#1D = Enhanced Read Fixcode</a:t>
            </a:r>
          </a:p>
          <a:p>
            <a:r>
              <a:rPr lang="en-US" sz="1200" dirty="0"/>
              <a:t>OUTDATA[3]…[x]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1"/>
            <a:ext cx="659660" cy="20673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A80CA65-8120-49EF-BA4F-83D5EAECE707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605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9285D862-45B6-4FAF-A05F-E96E922FEE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2"/>
            <a:ext cx="6765590" cy="465054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FE4331B-E1CF-45E7-8937-A018CBF0DD6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3804EFC3-206F-4FBE-A22A-00FA5E24AA40}"/>
              </a:ext>
            </a:extLst>
          </p:cNvPr>
          <p:cNvSpPr/>
          <p:nvPr/>
        </p:nvSpPr>
        <p:spPr>
          <a:xfrm>
            <a:off x="111471" y="4005062"/>
            <a:ext cx="788121" cy="6480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4353A2E9-55AD-4474-A740-2D0719A7E2E0}"/>
              </a:ext>
            </a:extLst>
          </p:cNvPr>
          <p:cNvSpPr/>
          <p:nvPr/>
        </p:nvSpPr>
        <p:spPr>
          <a:xfrm>
            <a:off x="110666" y="4653136"/>
            <a:ext cx="1509006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97AC8CF5-54F7-43C7-9C87-BEA6CE68BF6B}"/>
              </a:ext>
            </a:extLst>
          </p:cNvPr>
          <p:cNvCxnSpPr>
            <a:cxnSpLocks/>
          </p:cNvCxnSpPr>
          <p:nvPr/>
        </p:nvCxnSpPr>
        <p:spPr>
          <a:xfrm flipH="1">
            <a:off x="395536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hteck 20">
            <a:extLst>
              <a:ext uri="{FF2B5EF4-FFF2-40B4-BE49-F238E27FC236}">
                <a16:creationId xmlns:a16="http://schemas.microsoft.com/office/drawing/2014/main" id="{1EACC55A-4589-455C-864A-A09AF1696DFE}"/>
              </a:ext>
            </a:extLst>
          </p:cNvPr>
          <p:cNvSpPr/>
          <p:nvPr/>
        </p:nvSpPr>
        <p:spPr>
          <a:xfrm>
            <a:off x="4139952" y="2505975"/>
            <a:ext cx="792088" cy="1211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18EA95D7-60FD-4BD8-ACC1-A1ED833447BC}"/>
              </a:ext>
            </a:extLst>
          </p:cNvPr>
          <p:cNvSpPr/>
          <p:nvPr/>
        </p:nvSpPr>
        <p:spPr>
          <a:xfrm>
            <a:off x="3491881" y="1892292"/>
            <a:ext cx="2448272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88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70097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Import ESI file – ctrlX I/O Engineering: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Right-click on “ethercatmaster” </a:t>
            </a:r>
            <a:r>
              <a:rPr lang="en-US" sz="1400" b="0" dirty="0">
                <a:sym typeface="Wingdings" panose="05000000000000000000" pitchFamily="2" charset="2"/>
              </a:rPr>
              <a:t> Device Repository  select ESI file</a:t>
            </a:r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4D9AF0C8-91B3-4160-9013-6BD45F9E98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6" y="2178163"/>
            <a:ext cx="3899808" cy="1397619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6A873464-6061-41CB-8D67-C83499BE11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6" y="3717032"/>
            <a:ext cx="3899808" cy="2859859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396EB453-0565-4984-A75A-F945B8992E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178163"/>
            <a:ext cx="4910668" cy="2157635"/>
          </a:xfrm>
          <a:prstGeom prst="rect">
            <a:avLst/>
          </a:prstGeom>
        </p:spPr>
      </p:pic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5D7BEC91-E438-45E7-9716-BCFB3160066D}"/>
              </a:ext>
            </a:extLst>
          </p:cNvPr>
          <p:cNvCxnSpPr>
            <a:cxnSpLocks/>
          </p:cNvCxnSpPr>
          <p:nvPr/>
        </p:nvCxnSpPr>
        <p:spPr>
          <a:xfrm flipH="1" flipV="1">
            <a:off x="3239984" y="2696952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304FA02D-692A-4D80-9BAE-084F806A55D7}"/>
              </a:ext>
            </a:extLst>
          </p:cNvPr>
          <p:cNvCxnSpPr>
            <a:cxnSpLocks/>
          </p:cNvCxnSpPr>
          <p:nvPr/>
        </p:nvCxnSpPr>
        <p:spPr>
          <a:xfrm flipH="1" flipV="1">
            <a:off x="3719282" y="4581128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0A9CD083-83EE-4D00-93A2-9086132E107D}"/>
              </a:ext>
            </a:extLst>
          </p:cNvPr>
          <p:cNvCxnSpPr>
            <a:cxnSpLocks/>
          </p:cNvCxnSpPr>
          <p:nvPr/>
        </p:nvCxnSpPr>
        <p:spPr>
          <a:xfrm flipH="1" flipV="1">
            <a:off x="7308304" y="3215743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mit Pfeil 26">
            <a:extLst>
              <a:ext uri="{FF2B5EF4-FFF2-40B4-BE49-F238E27FC236}">
                <a16:creationId xmlns:a16="http://schemas.microsoft.com/office/drawing/2014/main" id="{460FD96E-839A-4927-BEF8-410EEC3B9564}"/>
              </a:ext>
            </a:extLst>
          </p:cNvPr>
          <p:cNvCxnSpPr>
            <a:cxnSpLocks/>
          </p:cNvCxnSpPr>
          <p:nvPr/>
        </p:nvCxnSpPr>
        <p:spPr>
          <a:xfrm flipH="1">
            <a:off x="8318241" y="3879139"/>
            <a:ext cx="268270" cy="33380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021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5A9E8F72-32F9-4DCD-BF8B-0C35C38FF3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2"/>
            <a:ext cx="6765590" cy="463780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FE4331B-E1CF-45E7-8937-A018CBF0DD6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3804EFC3-206F-4FBE-A22A-00FA5E24AA40}"/>
              </a:ext>
            </a:extLst>
          </p:cNvPr>
          <p:cNvSpPr/>
          <p:nvPr/>
        </p:nvSpPr>
        <p:spPr>
          <a:xfrm>
            <a:off x="111471" y="4005062"/>
            <a:ext cx="788121" cy="6480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4353A2E9-55AD-4474-A740-2D0719A7E2E0}"/>
              </a:ext>
            </a:extLst>
          </p:cNvPr>
          <p:cNvSpPr/>
          <p:nvPr/>
        </p:nvSpPr>
        <p:spPr>
          <a:xfrm>
            <a:off x="110666" y="4653136"/>
            <a:ext cx="1509006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97AC8CF5-54F7-43C7-9C87-BEA6CE68BF6B}"/>
              </a:ext>
            </a:extLst>
          </p:cNvPr>
          <p:cNvCxnSpPr>
            <a:cxnSpLocks/>
          </p:cNvCxnSpPr>
          <p:nvPr/>
        </p:nvCxnSpPr>
        <p:spPr>
          <a:xfrm flipH="1">
            <a:off x="395536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hteck 20">
            <a:extLst>
              <a:ext uri="{FF2B5EF4-FFF2-40B4-BE49-F238E27FC236}">
                <a16:creationId xmlns:a16="http://schemas.microsoft.com/office/drawing/2014/main" id="{1EACC55A-4589-455C-864A-A09AF1696DFE}"/>
              </a:ext>
            </a:extLst>
          </p:cNvPr>
          <p:cNvSpPr/>
          <p:nvPr/>
        </p:nvSpPr>
        <p:spPr>
          <a:xfrm>
            <a:off x="4139952" y="2505975"/>
            <a:ext cx="792088" cy="1211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18EA95D7-60FD-4BD8-ACC1-A1ED833447BC}"/>
              </a:ext>
            </a:extLst>
          </p:cNvPr>
          <p:cNvSpPr/>
          <p:nvPr/>
        </p:nvSpPr>
        <p:spPr>
          <a:xfrm>
            <a:off x="3491881" y="1892292"/>
            <a:ext cx="2448272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50829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6: Enhanced Read Words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Permanent read operation on the user data area (user memory) of a data carrier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I_b_UserMemory_UID := False and I_b_EPC := False and I_b_SingleEnhanced :=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I_w_StartAddress := 16#0000 (variable) and I_i_WordNumber := 2 (variable)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Start I_b_StartRead; End via Quit command or initialization</a:t>
            </a:r>
            <a:endParaRPr lang="de-DE" dirty="0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58B7B06A-F2C0-4574-8F9C-001A5AC3835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3" r="35825"/>
          <a:stretch/>
        </p:blipFill>
        <p:spPr>
          <a:xfrm>
            <a:off x="107504" y="2996952"/>
            <a:ext cx="4920798" cy="1872000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E07B75BC-F9AD-434C-8AB2-B3CD4C23FCE7}"/>
              </a:ext>
            </a:extLst>
          </p:cNvPr>
          <p:cNvSpPr txBox="1"/>
          <p:nvPr/>
        </p:nvSpPr>
        <p:spPr>
          <a:xfrm>
            <a:off x="107504" y="4933365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read process; read process activated; no data carrier in the detection zone: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5D8CE9AC-2109-4054-8B8B-F9AF74C3E031}"/>
              </a:ext>
            </a:extLst>
          </p:cNvPr>
          <p:cNvSpPr txBox="1"/>
          <p:nvPr/>
        </p:nvSpPr>
        <p:spPr>
          <a:xfrm>
            <a:off x="2579632" y="4937909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Read process activated; data carrier enters detection zone; data read: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4FF0191E-E653-4218-89AF-4A8E9C841059}"/>
              </a:ext>
            </a:extLst>
          </p:cNvPr>
          <p:cNvSpPr txBox="1"/>
          <p:nvPr/>
        </p:nvSpPr>
        <p:spPr>
          <a:xfrm>
            <a:off x="6660232" y="2701583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read process; read process activated; data carrier in the detection zone: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780F5379-F78F-410E-AE8B-42CDFC2F7C6A}"/>
              </a:ext>
            </a:extLst>
          </p:cNvPr>
          <p:cNvSpPr txBox="1"/>
          <p:nvPr/>
        </p:nvSpPr>
        <p:spPr>
          <a:xfrm>
            <a:off x="5028392" y="5487363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Abort read process via Quit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I_b_Quit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1ABC08DE-972D-4553-862F-BABE9898E5EE}"/>
              </a:ext>
            </a:extLst>
          </p:cNvPr>
          <p:cNvSpPr txBox="1"/>
          <p:nvPr/>
        </p:nvSpPr>
        <p:spPr>
          <a:xfrm>
            <a:off x="6660232" y="4392025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Read process active; data carrier leaves detection zone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5ABE1034-E20B-42B0-9362-B04467FF3C99}"/>
              </a:ext>
            </a:extLst>
          </p:cNvPr>
          <p:cNvCxnSpPr>
            <a:cxnSpLocks/>
          </p:cNvCxnSpPr>
          <p:nvPr/>
        </p:nvCxnSpPr>
        <p:spPr>
          <a:xfrm flipV="1">
            <a:off x="1295636" y="3789040"/>
            <a:ext cx="227684" cy="114432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0FB0DCAE-98E6-4963-BE39-83EDA35D8CEE}"/>
              </a:ext>
            </a:extLst>
          </p:cNvPr>
          <p:cNvCxnSpPr>
            <a:cxnSpLocks/>
            <a:stCxn id="15" idx="0"/>
          </p:cNvCxnSpPr>
          <p:nvPr/>
        </p:nvCxnSpPr>
        <p:spPr>
          <a:xfrm flipH="1" flipV="1">
            <a:off x="2195736" y="4297780"/>
            <a:ext cx="1572028" cy="64012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CC39DF9C-295F-4089-A308-3FF6BDE48AB9}"/>
              </a:ext>
            </a:extLst>
          </p:cNvPr>
          <p:cNvCxnSpPr>
            <a:cxnSpLocks/>
            <a:stCxn id="16" idx="1"/>
          </p:cNvCxnSpPr>
          <p:nvPr/>
        </p:nvCxnSpPr>
        <p:spPr>
          <a:xfrm flipH="1">
            <a:off x="3491880" y="3499682"/>
            <a:ext cx="3168352" cy="21735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B2677AA7-F43D-492A-B549-94242DDCD66B}"/>
              </a:ext>
            </a:extLst>
          </p:cNvPr>
          <p:cNvCxnSpPr>
            <a:cxnSpLocks/>
            <a:stCxn id="18" idx="1"/>
          </p:cNvCxnSpPr>
          <p:nvPr/>
        </p:nvCxnSpPr>
        <p:spPr>
          <a:xfrm flipH="1" flipV="1">
            <a:off x="4067944" y="4725144"/>
            <a:ext cx="2592288" cy="18798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 Verbindung mit Pfeil 28">
            <a:extLst>
              <a:ext uri="{FF2B5EF4-FFF2-40B4-BE49-F238E27FC236}">
                <a16:creationId xmlns:a16="http://schemas.microsoft.com/office/drawing/2014/main" id="{30FF14A5-09E2-4AD2-B0D4-B9F86116B346}"/>
              </a:ext>
            </a:extLst>
          </p:cNvPr>
          <p:cNvCxnSpPr>
            <a:cxnSpLocks/>
            <a:stCxn id="17" idx="0"/>
          </p:cNvCxnSpPr>
          <p:nvPr/>
        </p:nvCxnSpPr>
        <p:spPr>
          <a:xfrm flipH="1" flipV="1">
            <a:off x="2831148" y="3924977"/>
            <a:ext cx="3385376" cy="156238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>
            <a:extLst>
              <a:ext uri="{FF2B5EF4-FFF2-40B4-BE49-F238E27FC236}">
                <a16:creationId xmlns:a16="http://schemas.microsoft.com/office/drawing/2014/main" id="{19B8A6DA-BC60-45B9-AD1F-818E9D787414}"/>
              </a:ext>
            </a:extLst>
          </p:cNvPr>
          <p:cNvCxnSpPr>
            <a:cxnSpLocks/>
            <a:stCxn id="17" idx="0"/>
          </p:cNvCxnSpPr>
          <p:nvPr/>
        </p:nvCxnSpPr>
        <p:spPr>
          <a:xfrm flipH="1" flipV="1">
            <a:off x="4644008" y="3924977"/>
            <a:ext cx="1572516" cy="156238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Interaktive Schaltfläche: Zur Startseite wechseln 2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F5FE3A3-2F34-401F-B641-E62204BF6E12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51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6: Enhanced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data read in; command active: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False</a:t>
            </a:r>
          </a:p>
          <a:p>
            <a:r>
              <a:rPr lang="en-US" sz="1200" dirty="0"/>
              <a:t>O_b_Busy		= True</a:t>
            </a:r>
          </a:p>
          <a:p>
            <a:r>
              <a:rPr lang="en-US" sz="1200" dirty="0"/>
              <a:t>O_b_Finish		= False</a:t>
            </a:r>
          </a:p>
          <a:p>
            <a:r>
              <a:rPr lang="en-US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No data carrier detected; command active:</a:t>
            </a:r>
          </a:p>
          <a:p>
            <a:r>
              <a:rPr lang="en-US" sz="1200" dirty="0"/>
              <a:t>O_b_Done		= False</a:t>
            </a:r>
          </a:p>
          <a:p>
            <a:r>
              <a:rPr lang="en-US" sz="1200" dirty="0"/>
              <a:t>O_b_NoDataCarrier	= True</a:t>
            </a:r>
          </a:p>
          <a:p>
            <a:r>
              <a:rPr lang="en-US" sz="1200" dirty="0"/>
              <a:t>O_b_Busy		= True</a:t>
            </a:r>
          </a:p>
          <a:p>
            <a:r>
              <a:rPr lang="en-US" sz="1200" dirty="0"/>
              <a:t>O_b_Finish		= False</a:t>
            </a:r>
          </a:p>
          <a:p>
            <a:r>
              <a:rPr lang="en-US" sz="1200" dirty="0"/>
              <a:t>O_B_Status 		= 16#05</a:t>
            </a:r>
          </a:p>
        </p:txBody>
      </p:sp>
      <p:sp>
        <p:nvSpPr>
          <p:cNvPr id="12" name="Interaktive Schaltfläche: Zur Startseite wechseln 11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68111E6A-5D00-4793-8AEE-933903162EA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675C8972-D19E-4B53-9FFB-11DB6C2D5B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11" y="1847597"/>
            <a:ext cx="3355027" cy="3414408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652AAA66-4D4A-4A84-B3A3-F8ADC39C06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4992" y="1847598"/>
            <a:ext cx="3333288" cy="3414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772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FE835E50-F6B3-4667-B772-3B96DC6DDC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59340"/>
            <a:ext cx="4464496" cy="371241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6: Enhanced Read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user data read</a:t>
            </a:r>
          </a:p>
          <a:p>
            <a:r>
              <a:rPr lang="en-US" sz="1200" dirty="0"/>
              <a:t>DB Head1Data.ReadData.ReadData[x]</a:t>
            </a:r>
          </a:p>
          <a:p>
            <a:r>
              <a:rPr lang="en-US" sz="1200" dirty="0"/>
              <a:t>ReadData[0] ...[7] 	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Read data (2 blocks of 4 bytes each)</a:t>
            </a:r>
          </a:p>
          <a:p>
            <a:r>
              <a:rPr lang="en-US" sz="1200" dirty="0"/>
              <a:t>ReadData[8]...[x] 	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16#00</a:t>
            </a:r>
          </a:p>
          <a:p>
            <a:endParaRPr lang="en-US" sz="1200" dirty="0"/>
          </a:p>
          <a:p>
            <a:r>
              <a:rPr lang="en-US" sz="1200" dirty="0"/>
              <a:t>The number of blocks to be read in with a block size of 4 bytes each is defined via the input I_i_WordNumber</a:t>
            </a:r>
          </a:p>
          <a:p>
            <a:endParaRPr lang="en-US" sz="1200" dirty="0"/>
          </a:p>
          <a:p>
            <a:r>
              <a:rPr lang="en-US" sz="1200" dirty="0"/>
              <a:t>Note:</a:t>
            </a:r>
          </a:p>
          <a:p>
            <a:r>
              <a:rPr lang="en-US" sz="1200" dirty="0"/>
              <a:t>When using the IQC33, the I_i_WordNumber must always be a multiple of 2. This data carrier has a block size of 8 bytes.</a:t>
            </a:r>
          </a:p>
        </p:txBody>
      </p:sp>
      <p:sp>
        <p:nvSpPr>
          <p:cNvPr id="13" name="Rechteck 12"/>
          <p:cNvSpPr/>
          <p:nvPr/>
        </p:nvSpPr>
        <p:spPr>
          <a:xfrm>
            <a:off x="3707904" y="2852936"/>
            <a:ext cx="864096" cy="24482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BA0D736-9E20-4D75-86A0-F79CEFD4879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31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462EC6C8-6517-4C80-BD9D-C80694A6B1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443756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6: Enhanced Read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49299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User data read in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16#19 = Enhanced Read Words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INDATA[6]…[7] </a:t>
            </a:r>
            <a:r>
              <a:rPr lang="en-US" sz="1200" dirty="0">
                <a:sym typeface="Wingdings" panose="05000000000000000000" pitchFamily="2" charset="2"/>
              </a:rPr>
              <a:t> Number of transmitted data blocks of 4 bytes each (I_i_WordNumber)</a:t>
            </a:r>
          </a:p>
          <a:p>
            <a:r>
              <a:rPr lang="en-US" sz="1200" dirty="0"/>
              <a:t>INDATA[8]…[15] </a:t>
            </a:r>
            <a:r>
              <a:rPr lang="en-US" sz="1200" dirty="0">
                <a:sym typeface="Wingdings" panose="05000000000000000000" pitchFamily="2" charset="2"/>
              </a:rPr>
              <a:t> User data read in</a:t>
            </a:r>
          </a:p>
          <a:p>
            <a:r>
              <a:rPr lang="en-US" sz="1200" dirty="0"/>
              <a:t>INDATA[16]…[x]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59660" cy="37444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491C69D-1429-4F8C-9D2C-E500D30CF37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33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FDAF50A0-AFBD-4EC3-9216-029E476490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59" y="1878249"/>
            <a:ext cx="3392309" cy="258982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6: Enhanced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no data carrier recognized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16#19 = Enhanced Read Words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16#05 = no data carrier recognized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1"/>
            <a:ext cx="659660" cy="21191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B6353F7-706C-4314-BFBF-796E1AE4B44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9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2FBFB1E5-F96A-4F45-A349-E48333805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59" y="1878249"/>
            <a:ext cx="3392309" cy="258982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6: Enhanced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75432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Command Enhanced Read Words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16#19 = Enhanced Read Words</a:t>
            </a:r>
          </a:p>
          <a:p>
            <a:r>
              <a:rPr lang="en-US" sz="1200" dirty="0"/>
              <a:t>OUTDATA[3]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OUTDATA[4]…[5] </a:t>
            </a:r>
            <a:r>
              <a:rPr lang="en-US" sz="1200" dirty="0">
                <a:sym typeface="Wingdings" panose="05000000000000000000" pitchFamily="2" charset="2"/>
              </a:rPr>
              <a:t> Start address (I_w_StartAddress)</a:t>
            </a:r>
          </a:p>
          <a:p>
            <a:r>
              <a:rPr lang="en-US" sz="1200" dirty="0"/>
              <a:t>OUTDATA[6]…[7] </a:t>
            </a:r>
            <a:r>
              <a:rPr lang="en-US" sz="1200" dirty="0">
                <a:sym typeface="Wingdings" panose="05000000000000000000" pitchFamily="2" charset="2"/>
              </a:rPr>
              <a:t> Number of data blocks (I_i_WordNumber)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1"/>
            <a:ext cx="659660" cy="21191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2472801-C1B7-4867-A597-E8BD0ACE508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551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5D248CA5-9187-442A-A502-8DF57E7896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2"/>
            <a:ext cx="6765590" cy="463744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6: Enhanced Read Words</a:t>
            </a:r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B30F331D-EFE1-4A33-B938-F12E1341E30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E2A815F2-93F4-474E-88DF-1BF0D92393CA}"/>
              </a:ext>
            </a:extLst>
          </p:cNvPr>
          <p:cNvSpPr/>
          <p:nvPr/>
        </p:nvSpPr>
        <p:spPr>
          <a:xfrm>
            <a:off x="111471" y="4005062"/>
            <a:ext cx="788121" cy="6480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915D0661-5D29-4C45-9A51-ABA69E8B16F3}"/>
              </a:ext>
            </a:extLst>
          </p:cNvPr>
          <p:cNvSpPr/>
          <p:nvPr/>
        </p:nvSpPr>
        <p:spPr>
          <a:xfrm>
            <a:off x="110666" y="4653136"/>
            <a:ext cx="1509006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A9DF2CB6-4547-45AF-A1CA-97A2E1CB55B2}"/>
              </a:ext>
            </a:extLst>
          </p:cNvPr>
          <p:cNvCxnSpPr>
            <a:cxnSpLocks/>
          </p:cNvCxnSpPr>
          <p:nvPr/>
        </p:nvCxnSpPr>
        <p:spPr>
          <a:xfrm flipH="1">
            <a:off x="395536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hteck 20">
            <a:extLst>
              <a:ext uri="{FF2B5EF4-FFF2-40B4-BE49-F238E27FC236}">
                <a16:creationId xmlns:a16="http://schemas.microsoft.com/office/drawing/2014/main" id="{BE7E3A5C-3485-43AA-B5C2-5E3645E306BD}"/>
              </a:ext>
            </a:extLst>
          </p:cNvPr>
          <p:cNvSpPr/>
          <p:nvPr/>
        </p:nvSpPr>
        <p:spPr>
          <a:xfrm>
            <a:off x="4139952" y="2505975"/>
            <a:ext cx="792088" cy="1211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D8B049E1-B216-4DFB-BD5F-EFEB8B55B5D2}"/>
              </a:ext>
            </a:extLst>
          </p:cNvPr>
          <p:cNvSpPr/>
          <p:nvPr/>
        </p:nvSpPr>
        <p:spPr>
          <a:xfrm>
            <a:off x="3491881" y="1892292"/>
            <a:ext cx="2448272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4960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5C40C015-AFAD-460F-B4C9-1231967888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2"/>
            <a:ext cx="6765590" cy="463744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6: Enhanced Read Words</a:t>
            </a:r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B30F331D-EFE1-4A33-B938-F12E1341E30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E2A815F2-93F4-474E-88DF-1BF0D92393CA}"/>
              </a:ext>
            </a:extLst>
          </p:cNvPr>
          <p:cNvSpPr/>
          <p:nvPr/>
        </p:nvSpPr>
        <p:spPr>
          <a:xfrm>
            <a:off x="111471" y="4005062"/>
            <a:ext cx="788121" cy="6480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915D0661-5D29-4C45-9A51-ABA69E8B16F3}"/>
              </a:ext>
            </a:extLst>
          </p:cNvPr>
          <p:cNvSpPr/>
          <p:nvPr/>
        </p:nvSpPr>
        <p:spPr>
          <a:xfrm>
            <a:off x="110666" y="4653136"/>
            <a:ext cx="1509006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A9DF2CB6-4547-45AF-A1CA-97A2E1CB55B2}"/>
              </a:ext>
            </a:extLst>
          </p:cNvPr>
          <p:cNvCxnSpPr>
            <a:cxnSpLocks/>
          </p:cNvCxnSpPr>
          <p:nvPr/>
        </p:nvCxnSpPr>
        <p:spPr>
          <a:xfrm flipH="1">
            <a:off x="395536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hteck 21">
            <a:extLst>
              <a:ext uri="{FF2B5EF4-FFF2-40B4-BE49-F238E27FC236}">
                <a16:creationId xmlns:a16="http://schemas.microsoft.com/office/drawing/2014/main" id="{D8B049E1-B216-4DFB-BD5F-EFEB8B55B5D2}"/>
              </a:ext>
            </a:extLst>
          </p:cNvPr>
          <p:cNvSpPr/>
          <p:nvPr/>
        </p:nvSpPr>
        <p:spPr>
          <a:xfrm>
            <a:off x="3491881" y="1892292"/>
            <a:ext cx="2448272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21523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856984" cy="48600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Example 7: Enhanced Write Words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Permanent write operation to the user data area (user memory) of a data carrier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I_b_UserMemory_UID := False and I_b_EPC := False and I_b_SingleEnhanced :=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I_w_StartAddress := 16#0000 (variable) and I_i_WordNumber := 2 (variable)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Write data WriteData; start via I_b_StartWrite; end via Quit command</a:t>
            </a: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8EAB1AC1-2B2A-4EDF-AFA7-1682DC7295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3" r="36613"/>
          <a:stretch/>
        </p:blipFill>
        <p:spPr>
          <a:xfrm>
            <a:off x="107016" y="3006000"/>
            <a:ext cx="4860415" cy="1872000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659D4825-ACA8-4DCE-9CF6-1803890C268D}"/>
              </a:ext>
            </a:extLst>
          </p:cNvPr>
          <p:cNvSpPr txBox="1"/>
          <p:nvPr/>
        </p:nvSpPr>
        <p:spPr>
          <a:xfrm>
            <a:off x="107504" y="4933365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write process; write process active; no data carrier in the detection zone: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14B9CB24-B617-4052-8602-603395E2B50B}"/>
              </a:ext>
            </a:extLst>
          </p:cNvPr>
          <p:cNvSpPr txBox="1"/>
          <p:nvPr/>
        </p:nvSpPr>
        <p:spPr>
          <a:xfrm>
            <a:off x="2579632" y="4937909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Write process activated; data carrier enters detection zone; data written: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A4A6F3C4-E322-4C25-8118-D9D940B4607A}"/>
              </a:ext>
            </a:extLst>
          </p:cNvPr>
          <p:cNvSpPr txBox="1"/>
          <p:nvPr/>
        </p:nvSpPr>
        <p:spPr>
          <a:xfrm>
            <a:off x="6660232" y="2701583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write process; write process active; data carrier in the detection zone: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519E2147-F672-4DF6-90ED-2F78DF4EED6D}"/>
              </a:ext>
            </a:extLst>
          </p:cNvPr>
          <p:cNvSpPr txBox="1"/>
          <p:nvPr/>
        </p:nvSpPr>
        <p:spPr>
          <a:xfrm>
            <a:off x="5028392" y="5487363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Cancel write process via Quit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I_b_Quit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FC57A047-AE82-40F5-AC8A-D5D8F66F8B75}"/>
              </a:ext>
            </a:extLst>
          </p:cNvPr>
          <p:cNvSpPr txBox="1"/>
          <p:nvPr/>
        </p:nvSpPr>
        <p:spPr>
          <a:xfrm>
            <a:off x="6660232" y="4392025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Write process active; data carrier leaves detection zone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A1B1FD72-B9FA-4153-824E-9F0A6D2A2E5F}"/>
              </a:ext>
            </a:extLst>
          </p:cNvPr>
          <p:cNvCxnSpPr>
            <a:cxnSpLocks/>
            <a:stCxn id="10" idx="0"/>
          </p:cNvCxnSpPr>
          <p:nvPr/>
        </p:nvCxnSpPr>
        <p:spPr>
          <a:xfrm flipV="1">
            <a:off x="1295636" y="3717032"/>
            <a:ext cx="252028" cy="12163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440D53FB-C6E2-4C75-9E49-8182BC065A1E}"/>
              </a:ext>
            </a:extLst>
          </p:cNvPr>
          <p:cNvCxnSpPr>
            <a:cxnSpLocks/>
            <a:stCxn id="14" idx="0"/>
          </p:cNvCxnSpPr>
          <p:nvPr/>
        </p:nvCxnSpPr>
        <p:spPr>
          <a:xfrm flipH="1" flipV="1">
            <a:off x="2831148" y="3924977"/>
            <a:ext cx="3385376" cy="156238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5E8AB286-B862-4C5E-B81A-4BED80F00A7A}"/>
              </a:ext>
            </a:extLst>
          </p:cNvPr>
          <p:cNvCxnSpPr>
            <a:cxnSpLocks/>
            <a:stCxn id="11" idx="0"/>
          </p:cNvCxnSpPr>
          <p:nvPr/>
        </p:nvCxnSpPr>
        <p:spPr>
          <a:xfrm flipH="1" flipV="1">
            <a:off x="2195736" y="4297780"/>
            <a:ext cx="1572028" cy="64012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8CE1DF2C-C2DF-45B9-A5F0-4DAA9B361769}"/>
              </a:ext>
            </a:extLst>
          </p:cNvPr>
          <p:cNvCxnSpPr>
            <a:cxnSpLocks/>
          </p:cNvCxnSpPr>
          <p:nvPr/>
        </p:nvCxnSpPr>
        <p:spPr>
          <a:xfrm flipH="1">
            <a:off x="3491880" y="3501008"/>
            <a:ext cx="3168352" cy="21602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mit Pfeil 26">
            <a:extLst>
              <a:ext uri="{FF2B5EF4-FFF2-40B4-BE49-F238E27FC236}">
                <a16:creationId xmlns:a16="http://schemas.microsoft.com/office/drawing/2014/main" id="{956240FF-63D7-4E01-9FE3-1B022E8D37BB}"/>
              </a:ext>
            </a:extLst>
          </p:cNvPr>
          <p:cNvCxnSpPr>
            <a:cxnSpLocks/>
            <a:stCxn id="15" idx="1"/>
          </p:cNvCxnSpPr>
          <p:nvPr/>
        </p:nvCxnSpPr>
        <p:spPr>
          <a:xfrm flipH="1" flipV="1">
            <a:off x="4067944" y="4725144"/>
            <a:ext cx="2592288" cy="18798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Interaktive Schaltfläche: Zur Startseite wechseln 17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9AE1008-F173-492F-82DC-650761470C1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317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70097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Import ESI file – ctrlX I/O Engineering:</a:t>
            </a:r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D81F9E57-2191-4104-8C9D-B7C6E2ED2B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75" y="1844824"/>
            <a:ext cx="4555804" cy="4680520"/>
          </a:xfrm>
          <a:prstGeom prst="rect">
            <a:avLst/>
          </a:prstGeom>
        </p:spPr>
      </p:pic>
      <p:sp>
        <p:nvSpPr>
          <p:cNvPr id="17" name="Rechteck 16">
            <a:extLst>
              <a:ext uri="{FF2B5EF4-FFF2-40B4-BE49-F238E27FC236}">
                <a16:creationId xmlns:a16="http://schemas.microsoft.com/office/drawing/2014/main" id="{DDCE5F09-1203-43C7-A7FE-270517317AA8}"/>
              </a:ext>
            </a:extLst>
          </p:cNvPr>
          <p:cNvSpPr/>
          <p:nvPr/>
        </p:nvSpPr>
        <p:spPr>
          <a:xfrm>
            <a:off x="683568" y="4185084"/>
            <a:ext cx="2880320" cy="9001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7630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F0BAAD10-2651-4E5E-A4AC-9621478E6C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5528"/>
            <a:ext cx="4894756" cy="438598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7: Enhanced Write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5155401" y="1845528"/>
            <a:ext cx="3808599" cy="203132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Write data: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Assignment before the start of command execution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Assignment within the DB Head1Data.WriteData.WriteData[x]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Byte[0] to [x]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Write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Number of write data depending on parameter I_i_NumberWords and the telegram length</a:t>
            </a:r>
          </a:p>
        </p:txBody>
      </p:sp>
      <p:sp>
        <p:nvSpPr>
          <p:cNvPr id="9" name="Rechteck 8"/>
          <p:cNvSpPr/>
          <p:nvPr/>
        </p:nvSpPr>
        <p:spPr>
          <a:xfrm>
            <a:off x="4067944" y="3257767"/>
            <a:ext cx="934316" cy="269151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3C37E34-3D11-49E8-B9C4-34F71A33A99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9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7: Enhanced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user data written: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False</a:t>
            </a:r>
          </a:p>
          <a:p>
            <a:r>
              <a:rPr lang="en-US" sz="1200" dirty="0"/>
              <a:t>O_b_Busy		= True</a:t>
            </a:r>
          </a:p>
          <a:p>
            <a:r>
              <a:rPr lang="en-US" sz="1200" dirty="0"/>
              <a:t>O_b_Finish		= False</a:t>
            </a:r>
          </a:p>
          <a:p>
            <a:r>
              <a:rPr lang="en-US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No data carrier recognized:</a:t>
            </a:r>
          </a:p>
          <a:p>
            <a:r>
              <a:rPr lang="en-US" sz="1200" dirty="0"/>
              <a:t>O_b_Done		= False</a:t>
            </a:r>
          </a:p>
          <a:p>
            <a:r>
              <a:rPr lang="en-US" sz="1200" dirty="0"/>
              <a:t>O_b_NoDataCarrier	= True</a:t>
            </a:r>
          </a:p>
          <a:p>
            <a:r>
              <a:rPr lang="en-US" sz="1200" dirty="0"/>
              <a:t>O_b_Busy		= True</a:t>
            </a:r>
          </a:p>
          <a:p>
            <a:r>
              <a:rPr lang="en-US" sz="1200" dirty="0"/>
              <a:t>O_b_Finish		= False</a:t>
            </a:r>
          </a:p>
          <a:p>
            <a:r>
              <a:rPr lang="en-US" sz="1200" dirty="0"/>
              <a:t>O_B_Status 		= 16#05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FFA447BD-701C-463B-BE5A-E22777700C5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B47BB1D2-E285-4AE4-B5BB-2D83A29A93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4" y="1847595"/>
            <a:ext cx="3318298" cy="3414160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124854E2-545E-4E4E-9ACB-AA709F9799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8846" y="1847595"/>
            <a:ext cx="3369433" cy="341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516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1B336ACD-2527-485C-A159-284B9BBD83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262330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7: Enhanced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User data written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16#1A = Enhanced Write Words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420888"/>
            <a:ext cx="659660" cy="208066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E008876-7EB8-497A-B5BA-AF8ADF5117C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06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A12B84DF-6A78-49C4-8194-300312960A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66" y="1878249"/>
            <a:ext cx="3349201" cy="256611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7: Enhanced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no data carrier recognized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16#1A = Enhanced Write Words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16#05 = no data carrier recognized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59660" cy="209548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B5BA67A-5F67-45A4-A9F5-556A8130EF64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543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73E2732C-016C-4A9B-8E56-C7DFF2FB2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8170" cy="444563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7: Enhanced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12365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Command Enhanced Write Words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16#1A = Enhanced Write Words</a:t>
            </a:r>
          </a:p>
          <a:p>
            <a:r>
              <a:rPr lang="en-US" sz="1200" dirty="0"/>
              <a:t>OUTDATA[3]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OUTDATA[4]…[5] </a:t>
            </a:r>
            <a:r>
              <a:rPr lang="en-US" sz="1200" dirty="0">
                <a:sym typeface="Wingdings" panose="05000000000000000000" pitchFamily="2" charset="2"/>
              </a:rPr>
              <a:t> Start address (I_w_StartAddress)</a:t>
            </a:r>
          </a:p>
          <a:p>
            <a:r>
              <a:rPr lang="en-US" sz="1200" dirty="0"/>
              <a:t>OUTDATA[6]…[7] </a:t>
            </a:r>
            <a:r>
              <a:rPr lang="en-US" sz="1200" dirty="0">
                <a:sym typeface="Wingdings" panose="05000000000000000000" pitchFamily="2" charset="2"/>
              </a:rPr>
              <a:t> Number of blocks (I_i_WordNumber)</a:t>
            </a:r>
          </a:p>
          <a:p>
            <a:r>
              <a:rPr lang="en-US" sz="1200" dirty="0"/>
              <a:t>OUTDATA[8]…[15] </a:t>
            </a:r>
            <a:r>
              <a:rPr lang="en-US" sz="1200" dirty="0">
                <a:sym typeface="Wingdings" panose="05000000000000000000" pitchFamily="2" charset="2"/>
              </a:rPr>
              <a:t> Write data</a:t>
            </a:r>
          </a:p>
          <a:p>
            <a:r>
              <a:rPr lang="en-US" sz="1200" dirty="0"/>
              <a:t>OUTDATA[16]…[x]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65832" cy="39750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2AA556C-A073-48E4-B4A1-6A8A98E026F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632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F632D425-5690-4F14-9387-C4CA38809B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2"/>
            <a:ext cx="6765590" cy="463744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7: Enhanced Write Words</a:t>
            </a:r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FA59685-39A8-4100-A9D2-9202F0D05E3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FA4470D9-660B-4A2A-AE45-ADA4F7EC37C0}"/>
              </a:ext>
            </a:extLst>
          </p:cNvPr>
          <p:cNvSpPr/>
          <p:nvPr/>
        </p:nvSpPr>
        <p:spPr>
          <a:xfrm>
            <a:off x="111471" y="4005062"/>
            <a:ext cx="788121" cy="6480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7EA92A63-318E-418A-A138-874729E57DD6}"/>
              </a:ext>
            </a:extLst>
          </p:cNvPr>
          <p:cNvSpPr/>
          <p:nvPr/>
        </p:nvSpPr>
        <p:spPr>
          <a:xfrm>
            <a:off x="110666" y="4653136"/>
            <a:ext cx="1509006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40BA2E2E-D5E3-4B7C-8A7D-2996B864B316}"/>
              </a:ext>
            </a:extLst>
          </p:cNvPr>
          <p:cNvCxnSpPr>
            <a:cxnSpLocks/>
          </p:cNvCxnSpPr>
          <p:nvPr/>
        </p:nvCxnSpPr>
        <p:spPr>
          <a:xfrm flipH="1">
            <a:off x="497269" y="3212976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hteck 22">
            <a:extLst>
              <a:ext uri="{FF2B5EF4-FFF2-40B4-BE49-F238E27FC236}">
                <a16:creationId xmlns:a16="http://schemas.microsoft.com/office/drawing/2014/main" id="{5B8F88AE-FC91-4F32-B8EF-A163C026C2FF}"/>
              </a:ext>
            </a:extLst>
          </p:cNvPr>
          <p:cNvSpPr/>
          <p:nvPr/>
        </p:nvSpPr>
        <p:spPr>
          <a:xfrm>
            <a:off x="3491881" y="1892292"/>
            <a:ext cx="2448272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2CBA395F-01FD-44A4-9EBC-310ADFC48373}"/>
              </a:ext>
            </a:extLst>
          </p:cNvPr>
          <p:cNvSpPr/>
          <p:nvPr/>
        </p:nvSpPr>
        <p:spPr>
          <a:xfrm>
            <a:off x="5076056" y="2492896"/>
            <a:ext cx="864097" cy="12241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B8BA6A5B-D226-4630-92D6-C89574C68123}"/>
              </a:ext>
            </a:extLst>
          </p:cNvPr>
          <p:cNvSpPr/>
          <p:nvPr/>
        </p:nvSpPr>
        <p:spPr>
          <a:xfrm>
            <a:off x="1069854" y="2470484"/>
            <a:ext cx="1053874" cy="5984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2636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23C53B9D-860C-41A9-8988-EA4CDB2F53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2"/>
            <a:ext cx="6837598" cy="466520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7: Enhanced Write Words</a:t>
            </a:r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FA59685-39A8-4100-A9D2-9202F0D05E3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FA4470D9-660B-4A2A-AE45-ADA4F7EC37C0}"/>
              </a:ext>
            </a:extLst>
          </p:cNvPr>
          <p:cNvSpPr/>
          <p:nvPr/>
        </p:nvSpPr>
        <p:spPr>
          <a:xfrm>
            <a:off x="111471" y="4005062"/>
            <a:ext cx="788121" cy="6480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7EA92A63-318E-418A-A138-874729E57DD6}"/>
              </a:ext>
            </a:extLst>
          </p:cNvPr>
          <p:cNvSpPr/>
          <p:nvPr/>
        </p:nvSpPr>
        <p:spPr>
          <a:xfrm>
            <a:off x="110666" y="4653136"/>
            <a:ext cx="1509006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40BA2E2E-D5E3-4B7C-8A7D-2996B864B316}"/>
              </a:ext>
            </a:extLst>
          </p:cNvPr>
          <p:cNvCxnSpPr>
            <a:cxnSpLocks/>
          </p:cNvCxnSpPr>
          <p:nvPr/>
        </p:nvCxnSpPr>
        <p:spPr>
          <a:xfrm flipH="1">
            <a:off x="497269" y="3212976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hteck 22">
            <a:extLst>
              <a:ext uri="{FF2B5EF4-FFF2-40B4-BE49-F238E27FC236}">
                <a16:creationId xmlns:a16="http://schemas.microsoft.com/office/drawing/2014/main" id="{5B8F88AE-FC91-4F32-B8EF-A163C026C2FF}"/>
              </a:ext>
            </a:extLst>
          </p:cNvPr>
          <p:cNvSpPr/>
          <p:nvPr/>
        </p:nvSpPr>
        <p:spPr>
          <a:xfrm>
            <a:off x="3491881" y="1892292"/>
            <a:ext cx="2448272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2CBA395F-01FD-44A4-9EBC-310ADFC48373}"/>
              </a:ext>
            </a:extLst>
          </p:cNvPr>
          <p:cNvSpPr/>
          <p:nvPr/>
        </p:nvSpPr>
        <p:spPr>
          <a:xfrm>
            <a:off x="5076056" y="2492896"/>
            <a:ext cx="864097" cy="12241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B8BA6A5B-D226-4630-92D6-C89574C68123}"/>
              </a:ext>
            </a:extLst>
          </p:cNvPr>
          <p:cNvSpPr/>
          <p:nvPr/>
        </p:nvSpPr>
        <p:spPr>
          <a:xfrm>
            <a:off x="1069854" y="2470484"/>
            <a:ext cx="1053874" cy="5984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0181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8: Quit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Cancellation of active Enhanced commands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Start by positive edge on I_b_Quit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6516216" y="2492896"/>
            <a:ext cx="2520768" cy="13191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execution Quit: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2"/>
                </a:solidFill>
              </a:rPr>
              <a:t>I_b_Quit:= True 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</a:t>
            </a:r>
            <a:r>
              <a:rPr lang="en-US" sz="900" dirty="0">
                <a:solidFill>
                  <a:schemeClr val="tx2"/>
                </a:solidFill>
              </a:rPr>
              <a:t> If the signal changes, a Quit command is executed and the active read command is canceled</a:t>
            </a:r>
          </a:p>
          <a:p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Quit executed: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2"/>
                </a:solidFill>
              </a:rPr>
              <a:t>O_b_Done = True 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</a:t>
            </a:r>
            <a:r>
              <a:rPr lang="en-US" sz="900" dirty="0">
                <a:solidFill>
                  <a:schemeClr val="tx2"/>
                </a:solidFill>
              </a:rPr>
              <a:t> Quit command completed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2"/>
                </a:solidFill>
              </a:rPr>
              <a:t>O_B_Status = 16#00</a:t>
            </a:r>
          </a:p>
        </p:txBody>
      </p:sp>
      <p:sp>
        <p:nvSpPr>
          <p:cNvPr id="9" name="Interaktive Schaltfläche: Zur Startseite wechseln 8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F883BB5-AAF8-4CFF-9180-D6F36B435F3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2A0E9E49-B4D9-47FD-B1F4-371829C61A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77" y="2421360"/>
            <a:ext cx="3973667" cy="4061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169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4F187E00-EF9B-4E69-8A82-B12F1ACD15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59" y="1878249"/>
            <a:ext cx="3392309" cy="256551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8: Quit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Quit command executed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16#02 = Quit command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59660" cy="20948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62D1D9E5-6100-433A-9867-BDFFE3896CE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28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C6C953E3-720F-4D6E-B569-2DE2E7DDC6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84473"/>
            <a:ext cx="3398170" cy="260363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8: Quit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38499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Quit command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16#02 = Quit command</a:t>
            </a:r>
          </a:p>
          <a:p>
            <a:r>
              <a:rPr lang="en-US" sz="1200" dirty="0"/>
              <a:t>OUTDATA[3]…[x]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420888"/>
            <a:ext cx="665832" cy="206721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4EE69B3-284F-4E6D-A1A2-9F1C9260100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529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70097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Add Device – ctrlX I/O Engineering: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Right-click on “ethercatmaster” </a:t>
            </a:r>
            <a:r>
              <a:rPr lang="en-US" sz="1400" b="0" dirty="0">
                <a:sym typeface="Wingdings" panose="05000000000000000000" pitchFamily="2" charset="2"/>
              </a:rPr>
              <a:t> Add Device  select Module 64 BYTE ARRAY IN/OUT</a:t>
            </a:r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AB2CF836-AC6B-4856-A86B-E1B13EE298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204863"/>
            <a:ext cx="2376264" cy="2344997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60004CD2-CEC5-4302-8AA9-0916F4DABF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204864"/>
            <a:ext cx="4176216" cy="4339989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F7BF1828-F2E4-48DB-B619-0A57706B08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71" y="4649378"/>
            <a:ext cx="4371975" cy="1895475"/>
          </a:xfrm>
          <a:prstGeom prst="rect">
            <a:avLst/>
          </a:prstGeom>
        </p:spPr>
      </p:pic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92D7670F-9A58-4E6C-9156-C937596C3CAF}"/>
              </a:ext>
            </a:extLst>
          </p:cNvPr>
          <p:cNvCxnSpPr>
            <a:cxnSpLocks/>
          </p:cNvCxnSpPr>
          <p:nvPr/>
        </p:nvCxnSpPr>
        <p:spPr>
          <a:xfrm flipH="1" flipV="1">
            <a:off x="2123968" y="3656440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>
            <a:extLst>
              <a:ext uri="{FF2B5EF4-FFF2-40B4-BE49-F238E27FC236}">
                <a16:creationId xmlns:a16="http://schemas.microsoft.com/office/drawing/2014/main" id="{EEE0F7D6-B933-4965-88DC-DAF1F048C316}"/>
              </a:ext>
            </a:extLst>
          </p:cNvPr>
          <p:cNvCxnSpPr>
            <a:cxnSpLocks/>
          </p:cNvCxnSpPr>
          <p:nvPr/>
        </p:nvCxnSpPr>
        <p:spPr>
          <a:xfrm flipH="1" flipV="1">
            <a:off x="6858610" y="4601900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5C113E31-D982-47D5-AA89-F300D4AA26C7}"/>
              </a:ext>
            </a:extLst>
          </p:cNvPr>
          <p:cNvCxnSpPr>
            <a:cxnSpLocks/>
          </p:cNvCxnSpPr>
          <p:nvPr/>
        </p:nvCxnSpPr>
        <p:spPr>
          <a:xfrm flipH="1">
            <a:off x="8217714" y="6019667"/>
            <a:ext cx="268270" cy="33380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5976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D1828B58-0BDC-49EF-8FEC-09544D8AC4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1892292"/>
            <a:ext cx="6768264" cy="463927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8: Quit</a:t>
            </a:r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1403648" y="44371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635896" y="1892292"/>
            <a:ext cx="2376265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E5C24F88-C0D3-4593-A1DC-D0517C50711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280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1C0178CB-5F68-4A4F-8A1F-7CA3B05CB5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88911" y="4830544"/>
            <a:ext cx="3761752" cy="172195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32A7C62-C917-4B3D-A0B3-C24098CA0A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99"/>
          <a:stretch/>
        </p:blipFill>
        <p:spPr>
          <a:xfrm>
            <a:off x="88911" y="2966976"/>
            <a:ext cx="3761752" cy="173045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9: Single Read UII (EPC)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Only to be executed when using IUH-F19x-V1 (UHF system) with SingleFrame protocol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I_b_UserMemory_UID := False and I_b_EPC := True and I_b_SingleEnhanced := False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Start by positive edge on I_b_StartRead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Command ends after one read attempt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3944063" y="2966976"/>
            <a:ext cx="5107144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Read successful, UII/EPC read; command completed: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(one-time command)</a:t>
            </a:r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True (access to UII/EPC)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(Start read operation with positive edge)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(no command active)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3941752" y="4832427"/>
            <a:ext cx="5107144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Read not successful, data carrier not recognized and UII/EPC not read in: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</a:t>
            </a:r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1" name="Gerade Verbindung mit Pfeil 10"/>
          <p:cNvCxnSpPr/>
          <p:nvPr/>
        </p:nvCxnSpPr>
        <p:spPr>
          <a:xfrm flipH="1">
            <a:off x="1609747" y="3117439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 flipH="1">
            <a:off x="1609747" y="4941168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/>
          <p:cNvCxnSpPr/>
          <p:nvPr/>
        </p:nvCxnSpPr>
        <p:spPr>
          <a:xfrm flipH="1">
            <a:off x="2805298" y="5839129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E4FCEC98-720D-42DE-9CFD-8942D93A7FF8}"/>
              </a:ext>
            </a:extLst>
          </p:cNvPr>
          <p:cNvCxnSpPr/>
          <p:nvPr/>
        </p:nvCxnSpPr>
        <p:spPr>
          <a:xfrm flipH="1">
            <a:off x="2805298" y="3772434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Interaktive Schaltfläche: Zur Startseite wechseln 15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20A50796-EB38-4C93-A41E-6C6041B6CAF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615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9: Single Read UII (EPC)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UII/EPC code read in: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False</a:t>
            </a:r>
          </a:p>
          <a:p>
            <a:r>
              <a:rPr lang="en-US" sz="1200" dirty="0"/>
              <a:t>O_b_Busy		= False</a:t>
            </a:r>
          </a:p>
          <a:p>
            <a:r>
              <a:rPr lang="en-US" sz="1200" dirty="0"/>
              <a:t>O_b_Finish		= True</a:t>
            </a:r>
          </a:p>
          <a:p>
            <a:r>
              <a:rPr lang="en-US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No data carrier recognized: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True</a:t>
            </a:r>
          </a:p>
          <a:p>
            <a:r>
              <a:rPr lang="en-US" sz="1200" dirty="0"/>
              <a:t>O_b_Busy		= False</a:t>
            </a:r>
          </a:p>
          <a:p>
            <a:r>
              <a:rPr lang="en-US" sz="1200" dirty="0"/>
              <a:t>O_b_Finish		= True</a:t>
            </a:r>
          </a:p>
          <a:p>
            <a:r>
              <a:rPr lang="en-US" sz="1200" dirty="0"/>
              <a:t>O_B_Status 		= 16#05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46A4AFD3-A35E-4BE3-B424-80452274C44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379051AB-7F0A-493B-843D-91096362D3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4" y="1847597"/>
            <a:ext cx="3362514" cy="3422292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F835DA08-EB59-477F-B599-64C5B2CAC3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9914" y="1847597"/>
            <a:ext cx="3343421" cy="3417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323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E0998C3A-366E-48FF-85D7-DE8C61D610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80" y="1859339"/>
            <a:ext cx="3709640" cy="460048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9: Single Read UII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UII/EPC read in</a:t>
            </a:r>
          </a:p>
          <a:p>
            <a:r>
              <a:rPr lang="en-US" sz="1200" dirty="0"/>
              <a:t>DB Head1Data.ReadData.ReadData[x]</a:t>
            </a:r>
          </a:p>
          <a:p>
            <a:r>
              <a:rPr lang="en-US" sz="1200" dirty="0"/>
              <a:t>ReadData[0]...[1] 	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PC word</a:t>
            </a:r>
          </a:p>
          <a:p>
            <a:r>
              <a:rPr lang="en-US" sz="1200" dirty="0"/>
              <a:t>ReadData[2]...[13] 	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UII/EPC Code</a:t>
            </a:r>
          </a:p>
          <a:p>
            <a:endParaRPr lang="en-US" sz="1200" dirty="0"/>
          </a:p>
          <a:p>
            <a:r>
              <a:rPr lang="en-US" sz="1200" dirty="0"/>
              <a:t>The length of the UII/EPC code depends on the programming of the data carrier. In the majority of cases, the UII/EPC code has a length of 12 bytes. The length of the UII/EPC code is a multiple of 2 bytes. The PC word contains additional information about the programmed UII/EPC code.</a:t>
            </a:r>
          </a:p>
        </p:txBody>
      </p:sp>
      <p:sp>
        <p:nvSpPr>
          <p:cNvPr id="13" name="Rechteck 12"/>
          <p:cNvSpPr/>
          <p:nvPr/>
        </p:nvSpPr>
        <p:spPr>
          <a:xfrm>
            <a:off x="3131840" y="2636912"/>
            <a:ext cx="720080" cy="36004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40504A88-9489-44F4-BB5C-AF10187E883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466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E4DC7A1C-D12C-46C9-865F-E5F7675D65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77" y="1878249"/>
            <a:ext cx="2702831" cy="462096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9: Single Read UII (EPC)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49299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UII/EPC Code read in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16#D2 = Single Read UII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INDATA[6]…[7]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INDATA[8]…[9] </a:t>
            </a:r>
            <a:r>
              <a:rPr lang="en-US" sz="1200" dirty="0">
                <a:sym typeface="Wingdings" panose="05000000000000000000" pitchFamily="2" charset="2"/>
              </a:rPr>
              <a:t> PC Word</a:t>
            </a:r>
          </a:p>
          <a:p>
            <a:r>
              <a:rPr lang="en-US" sz="1200" dirty="0"/>
              <a:t>INDATA[10]…[21] </a:t>
            </a:r>
            <a:r>
              <a:rPr lang="en-US" sz="1200" dirty="0">
                <a:sym typeface="Wingdings" panose="05000000000000000000" pitchFamily="2" charset="2"/>
              </a:rPr>
              <a:t> UII/EPC Code</a:t>
            </a:r>
          </a:p>
          <a:p>
            <a:r>
              <a:rPr lang="en-US" sz="1200" dirty="0"/>
              <a:t>INDATA[22]…[x]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339752" y="2276872"/>
            <a:ext cx="504056" cy="4023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BCC7FFD-CEEE-44DE-941F-56D37AD6F06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280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66C1F15F-977F-433B-B9C6-4D2052015D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59" y="1878249"/>
            <a:ext cx="3392309" cy="258982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9: Single Read UII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no data carrier recognized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16#D2 = Single Read UII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16#05 = no data carrier recognized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>
                <a:sym typeface="Wingdings" panose="05000000000000000000" pitchFamily="2" charset="2"/>
              </a:rPr>
              <a:t> not used</a:t>
            </a:r>
            <a:endParaRPr lang="en-US" sz="1200" dirty="0">
              <a:sym typeface="Wingdings" panose="05000000000000000000" pitchFamily="2" charset="2"/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2843808" y="2348881"/>
            <a:ext cx="659660" cy="21191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D013976E-8463-49BB-828B-DBE8E9A97187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387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4B24EF32-A1A9-48E4-BCB1-5D7BC11E1D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59" y="1878249"/>
            <a:ext cx="3392309" cy="256551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9: Single Read UII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38499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Command Single Read UII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16#D2 = Single Read UII</a:t>
            </a:r>
          </a:p>
          <a:p>
            <a:r>
              <a:rPr lang="en-US" sz="1200" dirty="0"/>
              <a:t>OUTDATA[3]…[x]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59660" cy="20948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45B3862-7072-4A0C-9507-0B21E1DF2DA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578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34E8602F-F40E-463B-99E2-DF4A164889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27" y="1892292"/>
            <a:ext cx="6836437" cy="469004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9: Single Read UII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AD28BD5-2FFF-491A-8127-A7F653067FA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C70A09A6-B463-4968-98FE-2BAF55A2771D}"/>
              </a:ext>
            </a:extLst>
          </p:cNvPr>
          <p:cNvSpPr/>
          <p:nvPr/>
        </p:nvSpPr>
        <p:spPr>
          <a:xfrm>
            <a:off x="111471" y="4005062"/>
            <a:ext cx="788121" cy="6480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57C8ED32-D995-4D48-90E2-205DEEC4231A}"/>
              </a:ext>
            </a:extLst>
          </p:cNvPr>
          <p:cNvSpPr/>
          <p:nvPr/>
        </p:nvSpPr>
        <p:spPr>
          <a:xfrm>
            <a:off x="110666" y="4653136"/>
            <a:ext cx="1509006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A45E01A8-2637-4B54-9239-3E7849B421BA}"/>
              </a:ext>
            </a:extLst>
          </p:cNvPr>
          <p:cNvCxnSpPr>
            <a:cxnSpLocks/>
          </p:cNvCxnSpPr>
          <p:nvPr/>
        </p:nvCxnSpPr>
        <p:spPr>
          <a:xfrm flipH="1">
            <a:off x="467544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hteck 20">
            <a:extLst>
              <a:ext uri="{FF2B5EF4-FFF2-40B4-BE49-F238E27FC236}">
                <a16:creationId xmlns:a16="http://schemas.microsoft.com/office/drawing/2014/main" id="{7FA72C9B-10AC-41C0-AF66-DD14E7705B01}"/>
              </a:ext>
            </a:extLst>
          </p:cNvPr>
          <p:cNvSpPr/>
          <p:nvPr/>
        </p:nvSpPr>
        <p:spPr>
          <a:xfrm>
            <a:off x="3491881" y="1892292"/>
            <a:ext cx="2448272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B09F62A2-483F-428B-A5DE-ED667F7EF766}"/>
              </a:ext>
            </a:extLst>
          </p:cNvPr>
          <p:cNvSpPr/>
          <p:nvPr/>
        </p:nvSpPr>
        <p:spPr>
          <a:xfrm>
            <a:off x="4139951" y="2492895"/>
            <a:ext cx="864097" cy="201622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4638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613971EC-EC38-4301-A7D0-0D3206CBF4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2"/>
            <a:ext cx="6765590" cy="464143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9: Single Read UII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AD28BD5-2FFF-491A-8127-A7F653067FA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C70A09A6-B463-4968-98FE-2BAF55A2771D}"/>
              </a:ext>
            </a:extLst>
          </p:cNvPr>
          <p:cNvSpPr/>
          <p:nvPr/>
        </p:nvSpPr>
        <p:spPr>
          <a:xfrm>
            <a:off x="111471" y="4005062"/>
            <a:ext cx="788121" cy="6480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57C8ED32-D995-4D48-90E2-205DEEC4231A}"/>
              </a:ext>
            </a:extLst>
          </p:cNvPr>
          <p:cNvSpPr/>
          <p:nvPr/>
        </p:nvSpPr>
        <p:spPr>
          <a:xfrm>
            <a:off x="110666" y="4653136"/>
            <a:ext cx="1509006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A45E01A8-2637-4B54-9239-3E7849B421BA}"/>
              </a:ext>
            </a:extLst>
          </p:cNvPr>
          <p:cNvCxnSpPr>
            <a:cxnSpLocks/>
          </p:cNvCxnSpPr>
          <p:nvPr/>
        </p:nvCxnSpPr>
        <p:spPr>
          <a:xfrm flipH="1">
            <a:off x="467544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hteck 20">
            <a:extLst>
              <a:ext uri="{FF2B5EF4-FFF2-40B4-BE49-F238E27FC236}">
                <a16:creationId xmlns:a16="http://schemas.microsoft.com/office/drawing/2014/main" id="{7FA72C9B-10AC-41C0-AF66-DD14E7705B01}"/>
              </a:ext>
            </a:extLst>
          </p:cNvPr>
          <p:cNvSpPr/>
          <p:nvPr/>
        </p:nvSpPr>
        <p:spPr>
          <a:xfrm>
            <a:off x="3491881" y="1892292"/>
            <a:ext cx="2448272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2797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10: Enhanced Read UII (EPC)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Only to be executed when using IUH-F19x-V1 (UHF system) with SingleFrame protocol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I_b_UserMemory_UID := False and </a:t>
            </a:r>
            <a:r>
              <a:rPr lang="en-US" sz="1400" b="0" dirty="0" err="1"/>
              <a:t>I_b_EPC</a:t>
            </a:r>
            <a:r>
              <a:rPr lang="en-US" sz="1400" b="0" dirty="0"/>
              <a:t> := True and I_b_SingleEnhanced :=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Start by positive edge on I_b_StartRead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End via Quit command or initialization</a:t>
            </a:r>
            <a:endParaRPr lang="de-DE" dirty="0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260B663E-27DC-49DF-B13D-111D1730A8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16" r="36613"/>
          <a:stretch/>
        </p:blipFill>
        <p:spPr>
          <a:xfrm>
            <a:off x="57731" y="3006000"/>
            <a:ext cx="4708537" cy="1872000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368AE185-B265-47CD-B453-09664C9A4E2B}"/>
              </a:ext>
            </a:extLst>
          </p:cNvPr>
          <p:cNvSpPr txBox="1"/>
          <p:nvPr/>
        </p:nvSpPr>
        <p:spPr>
          <a:xfrm>
            <a:off x="107504" y="4933365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read process; read process activated; no data carrier in the detection zone: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en-US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 		:=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6E938C07-145F-450B-BAEB-004FEFC0C38B}"/>
              </a:ext>
            </a:extLst>
          </p:cNvPr>
          <p:cNvSpPr txBox="1"/>
          <p:nvPr/>
        </p:nvSpPr>
        <p:spPr>
          <a:xfrm>
            <a:off x="2579632" y="4937909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Read process activated; data carrier enters detection zone; UII/EPC read: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en-US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 		:=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33C677AC-F716-4A29-817E-D713CD66EB95}"/>
              </a:ext>
            </a:extLst>
          </p:cNvPr>
          <p:cNvSpPr txBox="1"/>
          <p:nvPr/>
        </p:nvSpPr>
        <p:spPr>
          <a:xfrm>
            <a:off x="6660232" y="2492896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read process; read process activated; data carrier in the detection zone: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en-US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 		:=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7FF6E255-B951-40A9-B0D2-7084EF1F81FF}"/>
              </a:ext>
            </a:extLst>
          </p:cNvPr>
          <p:cNvSpPr txBox="1"/>
          <p:nvPr/>
        </p:nvSpPr>
        <p:spPr>
          <a:xfrm>
            <a:off x="5028392" y="5487363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Cancel read process via Quit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I_b_Quit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FB669442-14A1-42F3-85F6-449943F98982}"/>
              </a:ext>
            </a:extLst>
          </p:cNvPr>
          <p:cNvSpPr txBox="1"/>
          <p:nvPr/>
        </p:nvSpPr>
        <p:spPr>
          <a:xfrm>
            <a:off x="6660232" y="4139810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Read process active; data carrier leaves detection zone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CCFD8DEA-A76C-40C6-B3A3-6F28EE9BDB6C}"/>
              </a:ext>
            </a:extLst>
          </p:cNvPr>
          <p:cNvCxnSpPr>
            <a:cxnSpLocks/>
            <a:stCxn id="15" idx="0"/>
          </p:cNvCxnSpPr>
          <p:nvPr/>
        </p:nvCxnSpPr>
        <p:spPr>
          <a:xfrm flipV="1">
            <a:off x="1295636" y="3789041"/>
            <a:ext cx="108012" cy="114432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5BC482DE-E6D1-4632-88DF-79CD7DE1F605}"/>
              </a:ext>
            </a:extLst>
          </p:cNvPr>
          <p:cNvCxnSpPr>
            <a:cxnSpLocks/>
            <a:stCxn id="18" idx="0"/>
          </p:cNvCxnSpPr>
          <p:nvPr/>
        </p:nvCxnSpPr>
        <p:spPr>
          <a:xfrm flipH="1" flipV="1">
            <a:off x="2771800" y="3933057"/>
            <a:ext cx="3444724" cy="155430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mit Pfeil 27">
            <a:extLst>
              <a:ext uri="{FF2B5EF4-FFF2-40B4-BE49-F238E27FC236}">
                <a16:creationId xmlns:a16="http://schemas.microsoft.com/office/drawing/2014/main" id="{23353A58-EBA0-4DED-A305-C81DE152FE5F}"/>
              </a:ext>
            </a:extLst>
          </p:cNvPr>
          <p:cNvCxnSpPr>
            <a:cxnSpLocks/>
            <a:stCxn id="16" idx="0"/>
          </p:cNvCxnSpPr>
          <p:nvPr/>
        </p:nvCxnSpPr>
        <p:spPr>
          <a:xfrm flipH="1" flipV="1">
            <a:off x="2123728" y="4365104"/>
            <a:ext cx="1644036" cy="57280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>
            <a:extLst>
              <a:ext uri="{FF2B5EF4-FFF2-40B4-BE49-F238E27FC236}">
                <a16:creationId xmlns:a16="http://schemas.microsoft.com/office/drawing/2014/main" id="{31EDEE39-D4AA-479A-AA77-885B1DC458BD}"/>
              </a:ext>
            </a:extLst>
          </p:cNvPr>
          <p:cNvCxnSpPr>
            <a:cxnSpLocks/>
            <a:stCxn id="17" idx="1"/>
          </p:cNvCxnSpPr>
          <p:nvPr/>
        </p:nvCxnSpPr>
        <p:spPr>
          <a:xfrm flipH="1">
            <a:off x="3384000" y="3290995"/>
            <a:ext cx="3276232" cy="49804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rade Verbindung mit Pfeil 33">
            <a:extLst>
              <a:ext uri="{FF2B5EF4-FFF2-40B4-BE49-F238E27FC236}">
                <a16:creationId xmlns:a16="http://schemas.microsoft.com/office/drawing/2014/main" id="{2A998A3F-A799-43A0-9E1A-A78E8A888D1B}"/>
              </a:ext>
            </a:extLst>
          </p:cNvPr>
          <p:cNvCxnSpPr>
            <a:cxnSpLocks/>
            <a:stCxn id="19" idx="1"/>
          </p:cNvCxnSpPr>
          <p:nvPr/>
        </p:nvCxnSpPr>
        <p:spPr>
          <a:xfrm flipH="1">
            <a:off x="3923928" y="4660910"/>
            <a:ext cx="2736304" cy="13624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Gerade Verbindung mit Pfeil 36">
            <a:extLst>
              <a:ext uri="{FF2B5EF4-FFF2-40B4-BE49-F238E27FC236}">
                <a16:creationId xmlns:a16="http://schemas.microsoft.com/office/drawing/2014/main" id="{71B3F9F1-8799-40B1-B467-2A9A379485FD}"/>
              </a:ext>
            </a:extLst>
          </p:cNvPr>
          <p:cNvCxnSpPr>
            <a:cxnSpLocks/>
            <a:stCxn id="18" idx="0"/>
          </p:cNvCxnSpPr>
          <p:nvPr/>
        </p:nvCxnSpPr>
        <p:spPr>
          <a:xfrm flipH="1" flipV="1">
            <a:off x="4427984" y="3933057"/>
            <a:ext cx="1788540" cy="155430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Interaktive Schaltfläche: Zur Startseite wechsel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6AA77382-6313-4C7C-AE1F-C570A10A4DB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30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700976"/>
          </a:xfrm>
        </p:spPr>
        <p:txBody>
          <a:bodyPr/>
          <a:lstStyle/>
          <a:p>
            <a:pPr marL="0" indent="0">
              <a:buNone/>
            </a:pPr>
            <a:r>
              <a:rPr lang="en-US" dirty="0" err="1"/>
              <a:t>CoE</a:t>
            </a:r>
            <a:r>
              <a:rPr lang="en-US" dirty="0"/>
              <a:t> data online – ctrlX I/O Engineering:</a:t>
            </a:r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248C4468-5B49-466A-BAC4-194DC9E9E2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73746"/>
            <a:ext cx="8739916" cy="4651598"/>
          </a:xfrm>
          <a:prstGeom prst="rect">
            <a:avLst/>
          </a:prstGeom>
        </p:spPr>
      </p:pic>
      <p:sp>
        <p:nvSpPr>
          <p:cNvPr id="17" name="Rechteck 16">
            <a:extLst>
              <a:ext uri="{FF2B5EF4-FFF2-40B4-BE49-F238E27FC236}">
                <a16:creationId xmlns:a16="http://schemas.microsoft.com/office/drawing/2014/main" id="{486CAF24-C8C5-46CB-910B-E172BDA73B9E}"/>
              </a:ext>
            </a:extLst>
          </p:cNvPr>
          <p:cNvSpPr/>
          <p:nvPr/>
        </p:nvSpPr>
        <p:spPr>
          <a:xfrm>
            <a:off x="4355976" y="3284983"/>
            <a:ext cx="4491444" cy="32403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74DA0030-4D12-4721-B4EB-F047FADB0728}"/>
              </a:ext>
            </a:extLst>
          </p:cNvPr>
          <p:cNvCxnSpPr>
            <a:cxnSpLocks/>
          </p:cNvCxnSpPr>
          <p:nvPr/>
        </p:nvCxnSpPr>
        <p:spPr>
          <a:xfrm flipH="1" flipV="1">
            <a:off x="2412000" y="3395184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23AD71EB-063F-4463-82E7-FABAD86D4412}"/>
              </a:ext>
            </a:extLst>
          </p:cNvPr>
          <p:cNvCxnSpPr>
            <a:cxnSpLocks/>
          </p:cNvCxnSpPr>
          <p:nvPr/>
        </p:nvCxnSpPr>
        <p:spPr>
          <a:xfrm flipH="1" flipV="1">
            <a:off x="4146262" y="2276872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1561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10: Enhanced Read UII (EPC)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recognized; UII/EPC read in; command active: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False</a:t>
            </a:r>
          </a:p>
          <a:p>
            <a:r>
              <a:rPr lang="en-US" sz="1200" dirty="0"/>
              <a:t>O_b_Busy		= True</a:t>
            </a:r>
          </a:p>
          <a:p>
            <a:r>
              <a:rPr lang="en-US" sz="1200" dirty="0"/>
              <a:t>O_b_Finish		= False</a:t>
            </a:r>
          </a:p>
          <a:p>
            <a:r>
              <a:rPr lang="en-US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No data carrier detected; command active:</a:t>
            </a:r>
          </a:p>
          <a:p>
            <a:r>
              <a:rPr lang="en-US" sz="1200" dirty="0"/>
              <a:t>O_b_Done		= False</a:t>
            </a:r>
          </a:p>
          <a:p>
            <a:r>
              <a:rPr lang="en-US" sz="1200" dirty="0"/>
              <a:t>O_b_NoDataCarrier	= True</a:t>
            </a:r>
          </a:p>
          <a:p>
            <a:r>
              <a:rPr lang="en-US" sz="1200" dirty="0"/>
              <a:t>O_b_Busy		= True</a:t>
            </a:r>
          </a:p>
          <a:p>
            <a:r>
              <a:rPr lang="en-US" sz="1200" dirty="0"/>
              <a:t>O_b_Finish		= False</a:t>
            </a:r>
          </a:p>
          <a:p>
            <a:r>
              <a:rPr lang="en-US" sz="1200" dirty="0"/>
              <a:t>O_B_Status 		= 16#05</a:t>
            </a:r>
          </a:p>
        </p:txBody>
      </p:sp>
      <p:sp>
        <p:nvSpPr>
          <p:cNvPr id="12" name="Interaktive Schaltfläche: Zur Startseite wechseln 11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0A62610E-06AB-4C6D-A420-33D37E12F93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54B9DF5-8571-4232-99EF-332BAAA6D8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4" y="1848738"/>
            <a:ext cx="3318739" cy="3392162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4C59B349-6502-415C-AE9D-F6415E741E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342" y="1845270"/>
            <a:ext cx="3325938" cy="3392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67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8DF6B354-F539-454F-8C7A-560D66361F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37" y="1859339"/>
            <a:ext cx="3563837" cy="441966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10: Enhanced Read UII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UII/EPC read in</a:t>
            </a:r>
          </a:p>
          <a:p>
            <a:r>
              <a:rPr lang="en-US" sz="1200" dirty="0"/>
              <a:t>DB Head1Data.ReadData.ReadData[x]</a:t>
            </a:r>
          </a:p>
          <a:p>
            <a:r>
              <a:rPr lang="en-US" sz="1200" dirty="0"/>
              <a:t>ReadData[0]...[1] 	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PC word</a:t>
            </a:r>
          </a:p>
          <a:p>
            <a:r>
              <a:rPr lang="en-US" sz="1200" dirty="0"/>
              <a:t>ReadData[2]...[13] 	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UII/EPC Code</a:t>
            </a:r>
          </a:p>
          <a:p>
            <a:endParaRPr lang="en-US" sz="1200" dirty="0"/>
          </a:p>
          <a:p>
            <a:r>
              <a:rPr lang="en-US" sz="1200" dirty="0"/>
              <a:t>The length of the UII/EPC code depends on the programming of the data carrier. In the majority of cases, the UII/EPC code has a length of 12 bytes. The length of the UII/EPC code is a multiple of 2 bytes. The PC word contains additional information about the programmed UII/EPC code.</a:t>
            </a:r>
            <a:endParaRPr lang="en-US" sz="1200" dirty="0">
              <a:sym typeface="Wingdings" panose="05000000000000000000" pitchFamily="2" charset="2"/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2987824" y="2646398"/>
            <a:ext cx="701150" cy="338410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8EB22501-5633-4440-977A-290CEA90046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90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357C3B60-A4D3-4877-BD3D-ECC0E48640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167" y="1878249"/>
            <a:ext cx="2697641" cy="463143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10: Enhanced Read UII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49299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UII/EPC Code read in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16#D3 = Enhanced Read UII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INDATA[6]…[7]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INDATA[8]…[9] </a:t>
            </a:r>
            <a:r>
              <a:rPr lang="en-US" sz="1200" dirty="0">
                <a:sym typeface="Wingdings" panose="05000000000000000000" pitchFamily="2" charset="2"/>
              </a:rPr>
              <a:t> PC Word</a:t>
            </a:r>
          </a:p>
          <a:p>
            <a:r>
              <a:rPr lang="en-US" sz="1200" dirty="0"/>
              <a:t>INDATA[10]…[21] </a:t>
            </a:r>
            <a:r>
              <a:rPr lang="en-US" sz="1200" dirty="0">
                <a:sym typeface="Wingdings" panose="05000000000000000000" pitchFamily="2" charset="2"/>
              </a:rPr>
              <a:t> UII/EPC Code</a:t>
            </a:r>
          </a:p>
          <a:p>
            <a:r>
              <a:rPr lang="en-US" sz="1200" dirty="0"/>
              <a:t>INDATA[22]…[x]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339752" y="2276872"/>
            <a:ext cx="504056" cy="40951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9ECA4A4-A5F2-4CFD-8FC1-908B41FBBDD3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83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DDE725D1-20B7-4D68-BDDF-87E1C1F146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94" y="1878249"/>
            <a:ext cx="3396374" cy="256858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10: Enhanced Read UII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no data carrier detected or data carrier has left the detection zone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16#D3 = Enhanced Read UII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16#05 = </a:t>
            </a:r>
            <a:r>
              <a:rPr lang="en-US" sz="1200" dirty="0"/>
              <a:t>no data carrier detected or data carrier has left the detection zone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808" y="2348880"/>
            <a:ext cx="659660" cy="209795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0FBDEAF9-F1BE-4B3F-A154-E4B4F75FA9D7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642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F3E45E51-3426-48BD-9970-B976707608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441164" cy="270287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10: Enhanced Read UII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38499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Command Enhanced Read UII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16#D3 = Enhanced Read UII</a:t>
            </a:r>
          </a:p>
          <a:p>
            <a:r>
              <a:rPr lang="en-US" sz="1200" dirty="0"/>
              <a:t>OUTDATA[3]…[x]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2322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BBE44F83-E51B-49F5-88CA-A6D29709CA3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90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15F9D239-01B8-4A56-AEFC-4B44DA2CC8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2"/>
            <a:ext cx="6765590" cy="466285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10: Enhanced Read UII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DF50ABEF-7DAB-4997-9208-3D2682828801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99A3FEE7-6338-4E93-8E7C-711FB26B3678}"/>
              </a:ext>
            </a:extLst>
          </p:cNvPr>
          <p:cNvSpPr/>
          <p:nvPr/>
        </p:nvSpPr>
        <p:spPr>
          <a:xfrm>
            <a:off x="111471" y="4005062"/>
            <a:ext cx="788121" cy="6480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9E34C94B-4C4F-46A8-A8AF-F5ECFD6AFD18}"/>
              </a:ext>
            </a:extLst>
          </p:cNvPr>
          <p:cNvSpPr/>
          <p:nvPr/>
        </p:nvSpPr>
        <p:spPr>
          <a:xfrm>
            <a:off x="110666" y="4653136"/>
            <a:ext cx="1509006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BE55DD7A-AAEB-4D7F-B91A-263212FF57D2}"/>
              </a:ext>
            </a:extLst>
          </p:cNvPr>
          <p:cNvCxnSpPr>
            <a:cxnSpLocks/>
          </p:cNvCxnSpPr>
          <p:nvPr/>
        </p:nvCxnSpPr>
        <p:spPr>
          <a:xfrm flipH="1">
            <a:off x="467544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hteck 20">
            <a:extLst>
              <a:ext uri="{FF2B5EF4-FFF2-40B4-BE49-F238E27FC236}">
                <a16:creationId xmlns:a16="http://schemas.microsoft.com/office/drawing/2014/main" id="{A2469696-11C3-4BEC-91A3-084435C95B10}"/>
              </a:ext>
            </a:extLst>
          </p:cNvPr>
          <p:cNvSpPr/>
          <p:nvPr/>
        </p:nvSpPr>
        <p:spPr>
          <a:xfrm>
            <a:off x="3491881" y="1892292"/>
            <a:ext cx="2448272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3E8002C5-1243-4B8B-A791-A2B06F223FD3}"/>
              </a:ext>
            </a:extLst>
          </p:cNvPr>
          <p:cNvSpPr/>
          <p:nvPr/>
        </p:nvSpPr>
        <p:spPr>
          <a:xfrm>
            <a:off x="4139951" y="2492895"/>
            <a:ext cx="864097" cy="201622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3888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27F28D30-9BA9-42A9-A037-16081B8E14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0968"/>
            <a:ext cx="6765590" cy="466724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10: Enhanced Read UII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DF50ABEF-7DAB-4997-9208-3D2682828801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99A3FEE7-6338-4E93-8E7C-711FB26B3678}"/>
              </a:ext>
            </a:extLst>
          </p:cNvPr>
          <p:cNvSpPr/>
          <p:nvPr/>
        </p:nvSpPr>
        <p:spPr>
          <a:xfrm>
            <a:off x="111471" y="4005062"/>
            <a:ext cx="788121" cy="6480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9E34C94B-4C4F-46A8-A8AF-F5ECFD6AFD18}"/>
              </a:ext>
            </a:extLst>
          </p:cNvPr>
          <p:cNvSpPr/>
          <p:nvPr/>
        </p:nvSpPr>
        <p:spPr>
          <a:xfrm>
            <a:off x="110666" y="4653136"/>
            <a:ext cx="1509006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BE55DD7A-AAEB-4D7F-B91A-263212FF57D2}"/>
              </a:ext>
            </a:extLst>
          </p:cNvPr>
          <p:cNvCxnSpPr>
            <a:cxnSpLocks/>
          </p:cNvCxnSpPr>
          <p:nvPr/>
        </p:nvCxnSpPr>
        <p:spPr>
          <a:xfrm flipH="1">
            <a:off x="467544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hteck 20">
            <a:extLst>
              <a:ext uri="{FF2B5EF4-FFF2-40B4-BE49-F238E27FC236}">
                <a16:creationId xmlns:a16="http://schemas.microsoft.com/office/drawing/2014/main" id="{A2469696-11C3-4BEC-91A3-084435C95B10}"/>
              </a:ext>
            </a:extLst>
          </p:cNvPr>
          <p:cNvSpPr/>
          <p:nvPr/>
        </p:nvSpPr>
        <p:spPr>
          <a:xfrm>
            <a:off x="3491881" y="1892292"/>
            <a:ext cx="2448272" cy="5285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8772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7648246C-2143-4087-B358-3FCB3D5807F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53"/>
          <a:stretch/>
        </p:blipFill>
        <p:spPr>
          <a:xfrm>
            <a:off x="69824" y="4968151"/>
            <a:ext cx="3508507" cy="1597730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6056F570-6316-4572-9F0C-F5E9D9C8C5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69823" y="3257922"/>
            <a:ext cx="3508507" cy="160603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11: Single Program Special Fixcode (EPC)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Only to be executed when using IUH-F19x-V1 (UHF system) with SingleFrame protocol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I_b_UserMemory_UID := False and I_b_EPC := True and I_b_SingleEnhanced := False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I_w_Startaddress := 16#0000 and I_i_WordNumber := 14 (variable; depending on the length EPC)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Define write data in "WriteData”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Start by positive edge on I_b_StartWrite; command ends after one write attempt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3681163" y="3253969"/>
            <a:ext cx="5378157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Write successful, UII/EPC written; command completed: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(one-time command)</a:t>
            </a:r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I_b_UserMemory_UID 	:= False (not relevant)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True (Access to UII/EPC)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(Start write operation with positive edge)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(no command active)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3681163" y="4968151"/>
            <a:ext cx="5378156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Write not successful, data carrier not recognized and data not written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</a:t>
            </a:r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I_b_UserMemory_UID 	:= False</a:t>
            </a:r>
          </a:p>
          <a:p>
            <a:r>
              <a:rPr lang="en-US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 		:=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1" name="Gerade Verbindung mit Pfeil 10"/>
          <p:cNvCxnSpPr/>
          <p:nvPr/>
        </p:nvCxnSpPr>
        <p:spPr>
          <a:xfrm flipH="1">
            <a:off x="1464036" y="3328833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/>
          <p:nvPr/>
        </p:nvCxnSpPr>
        <p:spPr>
          <a:xfrm flipH="1">
            <a:off x="2592450" y="3919746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 flipH="1">
            <a:off x="1464036" y="5025000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/>
          <p:cNvCxnSpPr/>
          <p:nvPr/>
        </p:nvCxnSpPr>
        <p:spPr>
          <a:xfrm flipH="1">
            <a:off x="2592450" y="5860952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nteraktive Schaltfläche: Zur Startseite wechseln 16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22137988-BC2E-4310-A5A8-01EFADB55E9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572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6F1BEC35-B93B-42A3-BD19-35229A53C8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24" y="1845528"/>
            <a:ext cx="3509010" cy="456548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11: Single Program Special Fixcode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3779913" y="1845528"/>
            <a:ext cx="5184088" cy="332398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Write data: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Assignment before the start of command execution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The write data consists of the PC word and the UII/EPC code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Assignment within the DB Head1Data.WriteData.WriteData[x]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Byte[0]...[1]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PC word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Byte[2]...[13]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UII/EPC Code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Byte[14]...[x]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not used</a:t>
            </a:r>
          </a:p>
          <a:p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Number of write data depends on parameter </a:t>
            </a:r>
            <a:r>
              <a:rPr lang="en-US" sz="1400" dirty="0" err="1"/>
              <a:t>I_i_NumberWords</a:t>
            </a:r>
            <a:r>
              <a:rPr lang="en-US" sz="1400" dirty="0"/>
              <a:t> and includes the PC word and the UII/EPC code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The number is specified in terms of bytes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16#000E = 14 = 2 bytes PC word + 12 bytes UII/EPC</a:t>
            </a:r>
          </a:p>
        </p:txBody>
      </p:sp>
      <p:sp>
        <p:nvSpPr>
          <p:cNvPr id="9" name="Rechteck 8"/>
          <p:cNvSpPr/>
          <p:nvPr/>
        </p:nvSpPr>
        <p:spPr>
          <a:xfrm>
            <a:off x="2987824" y="2838318"/>
            <a:ext cx="635510" cy="33989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9E31B72-4073-4087-A6EE-EA27858A900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640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20.02.2025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ctrlX</a:t>
            </a:r>
            <a:r>
              <a:rPr lang="de-DE" dirty="0"/>
              <a:t> WORKS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11: Single Program Special Fixcode (EPC)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UII/EPC successfully written: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False</a:t>
            </a:r>
          </a:p>
          <a:p>
            <a:r>
              <a:rPr lang="en-US" sz="1200" dirty="0"/>
              <a:t>O_b_Busy		= False</a:t>
            </a:r>
          </a:p>
          <a:p>
            <a:r>
              <a:rPr lang="en-US" sz="1200" dirty="0"/>
              <a:t>O_b_Finish		= True</a:t>
            </a:r>
          </a:p>
          <a:p>
            <a:r>
              <a:rPr lang="en-US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No data carrier recognized: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True</a:t>
            </a:r>
          </a:p>
          <a:p>
            <a:r>
              <a:rPr lang="en-US" sz="1200" dirty="0"/>
              <a:t>O_b_Busy		= False</a:t>
            </a:r>
          </a:p>
          <a:p>
            <a:r>
              <a:rPr lang="en-US" sz="1200" dirty="0"/>
              <a:t>O_b_Finish		= True</a:t>
            </a:r>
          </a:p>
          <a:p>
            <a:r>
              <a:rPr lang="en-US" sz="1200" dirty="0"/>
              <a:t>O_B_Status 		= 16#05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FF2C6FFE-AAF4-4CB1-A256-F3B4BCD8290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CD8D4531-821A-489A-9E6D-DFA18D46B5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5" y="1853314"/>
            <a:ext cx="3367246" cy="3411845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AFC0AFA5-3581-4EED-BB6E-0903A2B4DF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118" y="1859539"/>
            <a:ext cx="3317162" cy="3405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021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P+F Design">
  <a:themeElements>
    <a:clrScheme name="Pepperl+Fuchs">
      <a:dk1>
        <a:srgbClr val="647889"/>
      </a:dk1>
      <a:lt1>
        <a:srgbClr val="FFFFFF"/>
      </a:lt1>
      <a:dk2>
        <a:srgbClr val="000000"/>
      </a:dk2>
      <a:lt2>
        <a:srgbClr val="00A587"/>
      </a:lt2>
      <a:accent1>
        <a:srgbClr val="647889"/>
      </a:accent1>
      <a:accent2>
        <a:srgbClr val="B5C0CB"/>
      </a:accent2>
      <a:accent3>
        <a:srgbClr val="E6EAEC"/>
      </a:accent3>
      <a:accent4>
        <a:srgbClr val="00A587"/>
      </a:accent4>
      <a:accent5>
        <a:srgbClr val="6EC9C0"/>
      </a:accent5>
      <a:accent6>
        <a:srgbClr val="DE0000"/>
      </a:accent6>
      <a:hlink>
        <a:srgbClr val="DE0000"/>
      </a:hlink>
      <a:folHlink>
        <a:srgbClr val="B5C0CB"/>
      </a:folHlink>
    </a:clrScheme>
    <a:fontScheme name="Pepp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14502</Words>
  <Application>Microsoft Office PowerPoint</Application>
  <PresentationFormat>Bildschirmpräsentation (4:3)</PresentationFormat>
  <Paragraphs>2111</Paragraphs>
  <Slides>135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135</vt:i4>
      </vt:variant>
    </vt:vector>
  </HeadingPairs>
  <TitlesOfParts>
    <vt:vector size="139" baseType="lpstr">
      <vt:lpstr>Arial</vt:lpstr>
      <vt:lpstr>Calibri</vt:lpstr>
      <vt:lpstr>Wingdings</vt:lpstr>
      <vt:lpstr>P+F Design</vt:lpstr>
      <vt:lpstr>PowerPoint-Präsentation</vt:lpstr>
      <vt:lpstr>Commissioning function block IDENTControl IC-KP2-2HB21-2V1D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IC-KP2-2HB21 SingleFrame ctrlX WORKS</vt:lpstr>
      <vt:lpstr>Contact</vt:lpstr>
      <vt:lpstr>IC-KP2-2HB21 SingleFrame ctrlX WORKS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Inbetriebnahme Funktionsbaustein</dc:title>
  <dc:subject>IDENTControl SingleFrame; IC-KP2-2HB21</dc:subject>
  <dc:creator>Karsten Reinhardt;Karsten Reinhardt Primus inter pares;Karsten Reinhardt regum regum;Karsten Reinhardt Rex Regum;Reinhardt Karsten</dc:creator>
  <cp:keywords>IDENTControl; EtherCAT</cp:keywords>
  <cp:lastModifiedBy>Reinhardt Karsten</cp:lastModifiedBy>
  <cp:revision>1965</cp:revision>
  <dcterms:created xsi:type="dcterms:W3CDTF">2012-09-03T10:00:46Z</dcterms:created>
  <dcterms:modified xsi:type="dcterms:W3CDTF">2025-02-21T10:47:30Z</dcterms:modified>
</cp:coreProperties>
</file>