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51" r:id="rId1"/>
  </p:sldMasterIdLst>
  <p:notesMasterIdLst>
    <p:notesMasterId r:id="rId128"/>
  </p:notesMasterIdLst>
  <p:handoutMasterIdLst>
    <p:handoutMasterId r:id="rId129"/>
  </p:handoutMasterIdLst>
  <p:sldIdLst>
    <p:sldId id="339" r:id="rId2"/>
    <p:sldId id="489" r:id="rId3"/>
    <p:sldId id="490" r:id="rId4"/>
    <p:sldId id="572" r:id="rId5"/>
    <p:sldId id="621" r:id="rId6"/>
    <p:sldId id="721" r:id="rId7"/>
    <p:sldId id="760" r:id="rId8"/>
    <p:sldId id="761" r:id="rId9"/>
    <p:sldId id="762" r:id="rId10"/>
    <p:sldId id="763" r:id="rId11"/>
    <p:sldId id="764" r:id="rId12"/>
    <p:sldId id="765" r:id="rId13"/>
    <p:sldId id="589" r:id="rId14"/>
    <p:sldId id="623" r:id="rId15"/>
    <p:sldId id="624" r:id="rId16"/>
    <p:sldId id="625" r:id="rId17"/>
    <p:sldId id="719" r:id="rId18"/>
    <p:sldId id="720" r:id="rId19"/>
    <p:sldId id="620" r:id="rId20"/>
    <p:sldId id="535" r:id="rId21"/>
    <p:sldId id="616" r:id="rId22"/>
    <p:sldId id="617" r:id="rId23"/>
    <p:sldId id="536" r:id="rId24"/>
    <p:sldId id="537" r:id="rId25"/>
    <p:sldId id="627" r:id="rId26"/>
    <p:sldId id="538" r:id="rId27"/>
    <p:sldId id="539" r:id="rId28"/>
    <p:sldId id="540" r:id="rId29"/>
    <p:sldId id="593" r:id="rId30"/>
    <p:sldId id="628" r:id="rId31"/>
    <p:sldId id="629" r:id="rId32"/>
    <p:sldId id="630" r:id="rId33"/>
    <p:sldId id="766" r:id="rId34"/>
    <p:sldId id="542" r:id="rId35"/>
    <p:sldId id="632" r:id="rId36"/>
    <p:sldId id="633" r:id="rId37"/>
    <p:sldId id="634" r:id="rId38"/>
    <p:sldId id="635" r:id="rId39"/>
    <p:sldId id="636" r:id="rId40"/>
    <p:sldId id="637" r:id="rId41"/>
    <p:sldId id="767" r:id="rId42"/>
    <p:sldId id="546" r:id="rId43"/>
    <p:sldId id="547" r:id="rId44"/>
    <p:sldId id="657" r:id="rId45"/>
    <p:sldId id="652" r:id="rId46"/>
    <p:sldId id="653" r:id="rId47"/>
    <p:sldId id="654" r:id="rId48"/>
    <p:sldId id="655" r:id="rId49"/>
    <p:sldId id="768" r:id="rId50"/>
    <p:sldId id="551" r:id="rId51"/>
    <p:sldId id="639" r:id="rId52"/>
    <p:sldId id="640" r:id="rId53"/>
    <p:sldId id="641" r:id="rId54"/>
    <p:sldId id="642" r:id="rId55"/>
    <p:sldId id="643" r:id="rId56"/>
    <p:sldId id="644" r:id="rId57"/>
    <p:sldId id="769" r:id="rId58"/>
    <p:sldId id="555" r:id="rId59"/>
    <p:sldId id="646" r:id="rId60"/>
    <p:sldId id="647" r:id="rId61"/>
    <p:sldId id="648" r:id="rId62"/>
    <p:sldId id="649" r:id="rId63"/>
    <p:sldId id="658" r:id="rId64"/>
    <p:sldId id="650" r:id="rId65"/>
    <p:sldId id="770" r:id="rId66"/>
    <p:sldId id="598" r:id="rId67"/>
    <p:sldId id="659" r:id="rId68"/>
    <p:sldId id="660" r:id="rId69"/>
    <p:sldId id="661" r:id="rId70"/>
    <p:sldId id="662" r:id="rId71"/>
    <p:sldId id="663" r:id="rId72"/>
    <p:sldId id="664" r:id="rId73"/>
    <p:sldId id="771" r:id="rId74"/>
    <p:sldId id="559" r:id="rId75"/>
    <p:sldId id="715" r:id="rId76"/>
    <p:sldId id="716" r:id="rId77"/>
    <p:sldId id="717" r:id="rId78"/>
    <p:sldId id="565" r:id="rId79"/>
    <p:sldId id="703" r:id="rId80"/>
    <p:sldId id="704" r:id="rId81"/>
    <p:sldId id="705" r:id="rId82"/>
    <p:sldId id="706" r:id="rId83"/>
    <p:sldId id="707" r:id="rId84"/>
    <p:sldId id="710" r:id="rId85"/>
    <p:sldId id="708" r:id="rId86"/>
    <p:sldId id="709" r:id="rId87"/>
    <p:sldId id="711" r:id="rId88"/>
    <p:sldId id="712" r:id="rId89"/>
    <p:sldId id="713" r:id="rId90"/>
    <p:sldId id="714" r:id="rId91"/>
    <p:sldId id="734" r:id="rId92"/>
    <p:sldId id="772" r:id="rId93"/>
    <p:sldId id="735" r:id="rId94"/>
    <p:sldId id="736" r:id="rId95"/>
    <p:sldId id="737" r:id="rId96"/>
    <p:sldId id="738" r:id="rId97"/>
    <p:sldId id="773" r:id="rId98"/>
    <p:sldId id="739" r:id="rId99"/>
    <p:sldId id="740" r:id="rId100"/>
    <p:sldId id="741" r:id="rId101"/>
    <p:sldId id="742" r:id="rId102"/>
    <p:sldId id="743" r:id="rId103"/>
    <p:sldId id="744" r:id="rId104"/>
    <p:sldId id="745" r:id="rId105"/>
    <p:sldId id="746" r:id="rId106"/>
    <p:sldId id="747" r:id="rId107"/>
    <p:sldId id="748" r:id="rId108"/>
    <p:sldId id="749" r:id="rId109"/>
    <p:sldId id="750" r:id="rId110"/>
    <p:sldId id="751" r:id="rId111"/>
    <p:sldId id="752" r:id="rId112"/>
    <p:sldId id="753" r:id="rId113"/>
    <p:sldId id="754" r:id="rId114"/>
    <p:sldId id="755" r:id="rId115"/>
    <p:sldId id="756" r:id="rId116"/>
    <p:sldId id="757" r:id="rId117"/>
    <p:sldId id="758" r:id="rId118"/>
    <p:sldId id="759" r:id="rId119"/>
    <p:sldId id="774" r:id="rId120"/>
    <p:sldId id="775" r:id="rId121"/>
    <p:sldId id="776" r:id="rId122"/>
    <p:sldId id="777" r:id="rId123"/>
    <p:sldId id="778" r:id="rId124"/>
    <p:sldId id="779" r:id="rId125"/>
    <p:sldId id="438" r:id="rId126"/>
    <p:sldId id="571" r:id="rId127"/>
  </p:sldIdLst>
  <p:sldSz cx="9144000" cy="6858000" type="screen4x3"/>
  <p:notesSz cx="6858000" cy="9144000"/>
  <p:defaultTextStyle>
    <a:defPPr>
      <a:defRPr lang="de-DE"/>
    </a:defPPr>
    <a:lvl1pPr marL="0" algn="l" defTabSz="91423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19" algn="l" defTabSz="91423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239" algn="l" defTabSz="91423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358" algn="l" defTabSz="91423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477" algn="l" defTabSz="91423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596" algn="l" defTabSz="91423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2716" algn="l" defTabSz="91423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199835" algn="l" defTabSz="91423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6954" algn="l" defTabSz="91423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00">
          <p15:clr>
            <a:srgbClr val="A4A3A4"/>
          </p15:clr>
        </p15:guide>
        <p15:guide id="2" orient="horz" pos="1954">
          <p15:clr>
            <a:srgbClr val="A4A3A4"/>
          </p15:clr>
        </p15:guide>
        <p15:guide id="3" pos="2835">
          <p15:clr>
            <a:srgbClr val="A4A3A4"/>
          </p15:clr>
        </p15:guide>
        <p15:guide id="4" pos="514">
          <p15:clr>
            <a:srgbClr val="A4A3A4"/>
          </p15:clr>
        </p15:guide>
        <p15:guide id="5" pos="2531">
          <p15:clr>
            <a:srgbClr val="A4A3A4"/>
          </p15:clr>
        </p15:guide>
        <p15:guide id="6" pos="2104">
          <p15:clr>
            <a:srgbClr val="A4A3A4"/>
          </p15:clr>
        </p15:guide>
        <p15:guide id="7" pos="5517">
          <p15:clr>
            <a:srgbClr val="A4A3A4"/>
          </p15:clr>
        </p15:guide>
        <p15:guide id="8" pos="5193">
          <p15:clr>
            <a:srgbClr val="A4A3A4"/>
          </p15:clr>
        </p15:guide>
        <p15:guide id="9" pos="3035">
          <p15:clr>
            <a:srgbClr val="A4A3A4"/>
          </p15:clr>
        </p15:guide>
        <p15:guide id="10" pos="3385">
          <p15:clr>
            <a:srgbClr val="A4A3A4"/>
          </p15:clr>
        </p15:guide>
        <p15:guide id="11" pos="2415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C3F4E"/>
    <a:srgbClr val="395266"/>
    <a:srgbClr val="64788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073A0DAA-6AF3-43AB-8588-CEC1D06C72B9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1EBBBCC-DAD2-459C-BE2E-F6DE35CF9A28}" styleName="Dunkle Formatvorlage 2 - Akzent 3/Akz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EB9631B5-78F2-41C9-869B-9F39066F8104}" styleName="Mittlere Formatvorlage 3 - Akz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5202B0CA-FC54-4496-8BCA-5EF66A818D29}" styleName="Dunkle Formatvorlag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793D81CF-94F2-401A-BA57-92F5A7B2D0C5}" styleName="Mittlere Formatvorlag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073A0DAA-6AF3-43AB-8588-CEC1D06C72B9}" styleName="Mittlere Formatvorlag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878" autoAdjust="0"/>
  </p:normalViewPr>
  <p:slideViewPr>
    <p:cSldViewPr showGuides="1">
      <p:cViewPr varScale="1">
        <p:scale>
          <a:sx n="80" d="100"/>
          <a:sy n="80" d="100"/>
        </p:scale>
        <p:origin x="1550" y="38"/>
      </p:cViewPr>
      <p:guideLst>
        <p:guide orient="horz" pos="2200"/>
        <p:guide orient="horz" pos="1954"/>
        <p:guide pos="2835"/>
        <p:guide pos="514"/>
        <p:guide pos="2531"/>
        <p:guide pos="2104"/>
        <p:guide pos="5517"/>
        <p:guide pos="5193"/>
        <p:guide pos="3035"/>
        <p:guide pos="3385"/>
        <p:guide pos="2415"/>
      </p:guideLst>
    </p:cSldViewPr>
  </p:slideViewPr>
  <p:outlineViewPr>
    <p:cViewPr>
      <p:scale>
        <a:sx n="33" d="100"/>
        <a:sy n="33" d="100"/>
      </p:scale>
      <p:origin x="0" y="-299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howGuides="1">
      <p:cViewPr varScale="1">
        <p:scale>
          <a:sx n="81" d="100"/>
          <a:sy n="81" d="100"/>
        </p:scale>
        <p:origin x="-1746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63" Type="http://schemas.openxmlformats.org/officeDocument/2006/relationships/slide" Target="slides/slide62.xml"/><Relationship Id="rId84" Type="http://schemas.openxmlformats.org/officeDocument/2006/relationships/slide" Target="slides/slide83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28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24" Type="http://schemas.openxmlformats.org/officeDocument/2006/relationships/slide" Target="slides/slide123.xml"/><Relationship Id="rId129" Type="http://schemas.openxmlformats.org/officeDocument/2006/relationships/handoutMaster" Target="handoutMasters/handoutMaster1.xml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44" Type="http://schemas.openxmlformats.org/officeDocument/2006/relationships/slide" Target="slides/slide43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130" Type="http://schemas.openxmlformats.org/officeDocument/2006/relationships/presProps" Target="presProps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viewProps" Target="viewProps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slide" Target="slides/slide11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32" Type="http://schemas.openxmlformats.org/officeDocument/2006/relationships/theme" Target="theme/theme1.xml"/><Relationship Id="rId15" Type="http://schemas.openxmlformats.org/officeDocument/2006/relationships/slide" Target="slides/slide14.xml"/><Relationship Id="rId36" Type="http://schemas.openxmlformats.org/officeDocument/2006/relationships/slide" Target="slides/slide35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52" Type="http://schemas.openxmlformats.org/officeDocument/2006/relationships/slide" Target="slides/slide51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26" Type="http://schemas.openxmlformats.org/officeDocument/2006/relationships/slide" Target="slides/slide25.xml"/><Relationship Id="rId47" Type="http://schemas.openxmlformats.org/officeDocument/2006/relationships/slide" Target="slides/slide46.xml"/><Relationship Id="rId68" Type="http://schemas.openxmlformats.org/officeDocument/2006/relationships/slide" Target="slides/slide67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 dirty="0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28A22D-4BDC-45F8-88E2-6B7D3585B9EE}" type="datetimeFigureOut">
              <a:rPr lang="de-DE" smtClean="0"/>
              <a:t>06.03.2025</a:t>
            </a:fld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A1BA9D4-D471-4F64-A1CA-D520F4F83BFC}" type="slidenum">
              <a:rPr lang="de-DE" smtClean="0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97332347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 dirty="0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3F64E5-F2C9-4EC3-A727-49129F5ECE03}" type="datetimeFigureOut">
              <a:rPr lang="de-DE" smtClean="0"/>
              <a:pPr/>
              <a:t>06.03.2025</a:t>
            </a:fld>
            <a:endParaRPr lang="de-DE" dirty="0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 dirty="0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B2CC738-07E0-4EE3-B194-D757C9C9756C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6169457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801472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1pPr>
    <a:lvl2pPr marL="400736" algn="l" defTabSz="801472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2pPr>
    <a:lvl3pPr marL="801472" algn="l" defTabSz="801472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3pPr>
    <a:lvl4pPr marL="1202207" algn="l" defTabSz="801472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4pPr>
    <a:lvl5pPr marL="1602943" algn="l" defTabSz="801472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5pPr>
    <a:lvl6pPr marL="2003679" algn="l" defTabSz="801472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6pPr>
    <a:lvl7pPr marL="2404415" algn="l" defTabSz="801472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7pPr>
    <a:lvl8pPr marL="2805151" algn="l" defTabSz="801472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8pPr>
    <a:lvl9pPr marL="3205886" algn="l" defTabSz="801472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2CC738-07E0-4EE3-B194-D757C9C9756C}" type="slidenum">
              <a:rPr lang="de-DE" smtClean="0"/>
              <a:pPr/>
              <a:t>1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3394131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2CC738-07E0-4EE3-B194-D757C9C9756C}" type="slidenum">
              <a:rPr lang="de-DE" smtClean="0"/>
              <a:pPr/>
              <a:t>2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06714821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2CC738-07E0-4EE3-B194-D757C9C9756C}" type="slidenum">
              <a:rPr lang="de-DE" smtClean="0"/>
              <a:pPr/>
              <a:t>125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8683463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1"/>
          <p:cNvSpPr>
            <a:spLocks noGrp="1"/>
          </p:cNvSpPr>
          <p:nvPr>
            <p:ph type="ctrTitle" hasCustomPrompt="1"/>
          </p:nvPr>
        </p:nvSpPr>
        <p:spPr>
          <a:xfrm>
            <a:off x="179999" y="3600000"/>
            <a:ext cx="8784000" cy="540000"/>
          </a:xfrm>
          <a:prstGeom prst="rect">
            <a:avLst/>
          </a:prstGeom>
        </p:spPr>
        <p:txBody>
          <a:bodyPr lIns="36000" tIns="0" rIns="0" bIns="0">
            <a:noAutofit/>
          </a:bodyPr>
          <a:lstStyle>
            <a:lvl1pPr algn="l">
              <a:lnSpc>
                <a:spcPct val="110000"/>
              </a:lnSpc>
              <a:defRPr lang="de-DE" sz="3200" b="1" kern="1200" dirty="0">
                <a:solidFill>
                  <a:schemeClr val="tx2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Partners and pioneers in automation.</a:t>
            </a:r>
            <a:endParaRPr lang="de-DE" dirty="0"/>
          </a:p>
        </p:txBody>
      </p:sp>
      <p:sp>
        <p:nvSpPr>
          <p:cNvPr id="8" name="Untertitel 2"/>
          <p:cNvSpPr>
            <a:spLocks noGrp="1"/>
          </p:cNvSpPr>
          <p:nvPr>
            <p:ph type="subTitle" idx="1" hasCustomPrompt="1"/>
          </p:nvPr>
        </p:nvSpPr>
        <p:spPr>
          <a:xfrm>
            <a:off x="180000" y="4176000"/>
            <a:ext cx="8784000" cy="1589593"/>
          </a:xfrm>
          <a:prstGeom prst="rect">
            <a:avLst/>
          </a:prstGeom>
        </p:spPr>
        <p:txBody>
          <a:bodyPr lIns="36000" tIns="0" rIns="0" bIns="0">
            <a:noAutofit/>
          </a:bodyPr>
          <a:lstStyle>
            <a:lvl1pPr marL="0" indent="0" algn="l">
              <a:lnSpc>
                <a:spcPct val="110000"/>
              </a:lnSpc>
              <a:spcBef>
                <a:spcPts val="0"/>
              </a:spcBef>
              <a:buNone/>
              <a:defRPr sz="3200" b="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  <a:lvl2pPr marL="0" marR="0" indent="0" algn="l" defTabSz="801472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bg2"/>
              </a:buClr>
              <a:buSzTx/>
              <a:buFont typeface="Wingdings" pitchFamily="2" charset="2"/>
              <a:buNone/>
              <a:tabLst/>
              <a:defRPr sz="2400" b="0">
                <a:solidFill>
                  <a:schemeClr val="tx2"/>
                </a:solidFill>
              </a:defRPr>
            </a:lvl2pPr>
            <a:lvl3pPr marL="8014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022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602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00367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4044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8051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2058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dirty="0"/>
              <a:t>Worldwide</a:t>
            </a:r>
          </a:p>
        </p:txBody>
      </p:sp>
      <p:sp>
        <p:nvSpPr>
          <p:cNvPr id="16" name="Datumsplatzhalter 3"/>
          <p:cNvSpPr>
            <a:spLocks noGrp="1"/>
          </p:cNvSpPr>
          <p:nvPr>
            <p:ph type="dt" sz="half" idx="2"/>
          </p:nvPr>
        </p:nvSpPr>
        <p:spPr>
          <a:xfrm>
            <a:off x="2412000" y="6677954"/>
            <a:ext cx="972000" cy="124906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17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180000" y="6678000"/>
            <a:ext cx="2159752" cy="124906"/>
          </a:xfrm>
          <a:prstGeom prst="rect">
            <a:avLst/>
          </a:prstGeom>
        </p:spPr>
        <p:txBody>
          <a:bodyPr vert="horz" wrap="square" lIns="36000" tIns="0" rIns="0" bIns="0" rtlCol="0" anchor="ctr">
            <a:noAutofit/>
          </a:bodyPr>
          <a:lstStyle>
            <a:lvl1pPr algn="just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18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460432" y="6677954"/>
            <a:ext cx="436100" cy="124906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r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B6C01C00-BF13-48D5-80DE-58EA1E6873EB}" type="slidenum">
              <a:rPr lang="de-DE" smtClean="0"/>
              <a:pPr/>
              <a:t>‹Nr.›</a:t>
            </a:fld>
            <a:endParaRPr lang="de-DE" dirty="0"/>
          </a:p>
        </p:txBody>
      </p:sp>
      <p:pic>
        <p:nvPicPr>
          <p:cNvPr id="9" name="Picture 2" descr="D:\Susanne\Jobs\Pepperl &amp; Fuchs\P+F - PPTs\PPT_Unternehmen-Leitfaden_2013\PPT Unternehmen\_eingesetzte Bilder\_VERWENDET\Logo_Titel_RZ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28000"/>
            <a:ext cx="9144000" cy="2627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hteck 9"/>
          <p:cNvSpPr/>
          <p:nvPr userDrawn="1"/>
        </p:nvSpPr>
        <p:spPr>
          <a:xfrm>
            <a:off x="107504" y="188640"/>
            <a:ext cx="26642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41400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 text, picture+fra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 lIns="36000"/>
          <a:lstStyle>
            <a:lvl1pPr algn="just">
              <a:defRPr/>
            </a:lvl1pPr>
          </a:lstStyle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6" name="Titel 1"/>
          <p:cNvSpPr>
            <a:spLocks noGrp="1"/>
          </p:cNvSpPr>
          <p:nvPr>
            <p:ph type="title"/>
          </p:nvPr>
        </p:nvSpPr>
        <p:spPr>
          <a:xfrm>
            <a:off x="180000" y="828000"/>
            <a:ext cx="8784000" cy="504000"/>
          </a:xfrm>
          <a:prstGeom prst="rect">
            <a:avLst/>
          </a:prstGeom>
        </p:spPr>
        <p:txBody>
          <a:bodyPr lIns="36000" tIns="0" rIns="0" bIns="0">
            <a:noAutofit/>
          </a:bodyPr>
          <a:lstStyle>
            <a:lvl1pPr algn="l">
              <a:lnSpc>
                <a:spcPct val="110000"/>
              </a:lnSpc>
              <a:defRPr sz="3200" b="1">
                <a:solidFill>
                  <a:schemeClr val="tx2"/>
                </a:solidFill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7" name="Inhaltsplatzhalter 9"/>
          <p:cNvSpPr>
            <a:spLocks noGrp="1"/>
          </p:cNvSpPr>
          <p:nvPr>
            <p:ph sz="quarter" idx="15"/>
          </p:nvPr>
        </p:nvSpPr>
        <p:spPr>
          <a:xfrm>
            <a:off x="4644000" y="1512000"/>
            <a:ext cx="4320000" cy="2340000"/>
          </a:xfrm>
          <a:ln w="6350">
            <a:solidFill>
              <a:schemeClr val="accent1"/>
            </a:solidFill>
          </a:ln>
        </p:spPr>
        <p:txBody>
          <a:bodyPr lIns="72000" tIns="0" rIns="0" bIns="0">
            <a:noAutofit/>
          </a:bodyPr>
          <a:lstStyle>
            <a:lvl1pPr marL="0" indent="0">
              <a:lnSpc>
                <a:spcPct val="110000"/>
              </a:lnSpc>
              <a:buClr>
                <a:schemeClr val="bg2"/>
              </a:buClr>
              <a:buFont typeface="Wingdings" pitchFamily="2" charset="2"/>
              <a:buNone/>
              <a:defRPr sz="1700" b="0">
                <a:latin typeface="Arial" pitchFamily="34" charset="0"/>
                <a:cs typeface="Arial" pitchFamily="34" charset="0"/>
              </a:defRPr>
            </a:lvl1pPr>
            <a:lvl2pPr marL="400736" indent="0">
              <a:lnSpc>
                <a:spcPct val="110000"/>
              </a:lnSpc>
              <a:buClr>
                <a:schemeClr val="bg2"/>
              </a:buClr>
              <a:buFont typeface="Wingdings" pitchFamily="2" charset="2"/>
              <a:buNone/>
              <a:defRPr sz="1700" b="0">
                <a:latin typeface="Arial" pitchFamily="34" charset="0"/>
                <a:cs typeface="Arial" pitchFamily="34" charset="0"/>
              </a:defRPr>
            </a:lvl2pPr>
          </a:lstStyle>
          <a:p>
            <a:pPr lvl="0"/>
            <a:r>
              <a:rPr lang="de-DE" dirty="0"/>
              <a:t>Textmasterformat bearbeiten</a:t>
            </a:r>
          </a:p>
        </p:txBody>
      </p:sp>
      <p:sp>
        <p:nvSpPr>
          <p:cNvPr id="8" name="Inhaltsplatzhalter 8"/>
          <p:cNvSpPr>
            <a:spLocks noGrp="1"/>
          </p:cNvSpPr>
          <p:nvPr>
            <p:ph sz="quarter" idx="14"/>
          </p:nvPr>
        </p:nvSpPr>
        <p:spPr>
          <a:xfrm>
            <a:off x="180000" y="1512000"/>
            <a:ext cx="4284000" cy="2340000"/>
          </a:xfrm>
          <a:prstGeom prst="rect">
            <a:avLst/>
          </a:prstGeom>
        </p:spPr>
        <p:txBody>
          <a:bodyPr lIns="36000" tIns="0" rIns="0" bIns="0">
            <a:noAutofit/>
          </a:bodyPr>
          <a:lstStyle>
            <a:lvl1pPr marL="285750" indent="-285750">
              <a:lnSpc>
                <a:spcPct val="130000"/>
              </a:lnSpc>
              <a:spcBef>
                <a:spcPts val="0"/>
              </a:spcBef>
              <a:buClr>
                <a:schemeClr val="bg2"/>
              </a:buClr>
              <a:buFont typeface="Wingdings" pitchFamily="2" charset="2"/>
              <a:buChar char="§"/>
              <a:defRPr sz="1700" b="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  <a:lvl2pPr marL="541338" indent="-274638">
              <a:lnSpc>
                <a:spcPct val="130000"/>
              </a:lnSpc>
              <a:spcBef>
                <a:spcPts val="0"/>
              </a:spcBef>
              <a:buClr>
                <a:schemeClr val="bg2"/>
              </a:buClr>
              <a:buFont typeface="Wingdings" pitchFamily="2" charset="2"/>
              <a:buChar char="§"/>
              <a:defRPr sz="1400" b="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2pPr>
            <a:lvl3pPr marL="808038" indent="-266700">
              <a:lnSpc>
                <a:spcPct val="130000"/>
              </a:lnSpc>
              <a:buClr>
                <a:schemeClr val="bg2"/>
              </a:buClr>
              <a:buFont typeface="Wingdings" pitchFamily="2" charset="2"/>
              <a:buChar char="§"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3pPr>
            <a:lvl4pPr marL="1074738" indent="-266700">
              <a:lnSpc>
                <a:spcPct val="130000"/>
              </a:lnSpc>
              <a:buClr>
                <a:schemeClr val="bg2"/>
              </a:buClr>
              <a:buFont typeface="Wingdings" pitchFamily="2" charset="2"/>
              <a:buChar char="§"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4pPr>
            <a:lvl5pPr marL="1341438" indent="-266700">
              <a:lnSpc>
                <a:spcPct val="130000"/>
              </a:lnSpc>
              <a:buClr>
                <a:schemeClr val="bg2"/>
              </a:buClr>
              <a:buFont typeface="Wingdings" pitchFamily="2" charset="2"/>
              <a:buChar char="§"/>
              <a:tabLst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9" name="Inhaltsplatzhalter 9"/>
          <p:cNvSpPr>
            <a:spLocks noGrp="1"/>
          </p:cNvSpPr>
          <p:nvPr>
            <p:ph sz="quarter" idx="16"/>
          </p:nvPr>
        </p:nvSpPr>
        <p:spPr>
          <a:xfrm>
            <a:off x="4643512" y="4032000"/>
            <a:ext cx="4320000" cy="2340000"/>
          </a:xfrm>
          <a:ln w="6350">
            <a:solidFill>
              <a:schemeClr val="accent1"/>
            </a:solidFill>
          </a:ln>
        </p:spPr>
        <p:txBody>
          <a:bodyPr lIns="72000" tIns="0" rIns="0" bIns="0">
            <a:noAutofit/>
          </a:bodyPr>
          <a:lstStyle>
            <a:lvl1pPr marL="0" indent="0">
              <a:lnSpc>
                <a:spcPct val="110000"/>
              </a:lnSpc>
              <a:buClr>
                <a:schemeClr val="bg2"/>
              </a:buClr>
              <a:buFont typeface="Wingdings" pitchFamily="2" charset="2"/>
              <a:buNone/>
              <a:defRPr sz="1700" b="0">
                <a:latin typeface="Arial" pitchFamily="34" charset="0"/>
                <a:cs typeface="Arial" pitchFamily="34" charset="0"/>
              </a:defRPr>
            </a:lvl1pPr>
            <a:lvl2pPr marL="400736" indent="0">
              <a:lnSpc>
                <a:spcPct val="110000"/>
              </a:lnSpc>
              <a:buClr>
                <a:schemeClr val="bg2"/>
              </a:buClr>
              <a:buFont typeface="Wingdings" pitchFamily="2" charset="2"/>
              <a:buNone/>
              <a:defRPr sz="1700" b="0">
                <a:latin typeface="Arial" pitchFamily="34" charset="0"/>
                <a:cs typeface="Arial" pitchFamily="34" charset="0"/>
              </a:defRPr>
            </a:lvl2pPr>
          </a:lstStyle>
          <a:p>
            <a:pPr lvl="0"/>
            <a:r>
              <a:rPr lang="de-DE" dirty="0"/>
              <a:t>Textmasterformat bearbeiten</a:t>
            </a:r>
          </a:p>
        </p:txBody>
      </p:sp>
      <p:sp>
        <p:nvSpPr>
          <p:cNvPr id="10" name="Inhaltsplatzhalter 8"/>
          <p:cNvSpPr>
            <a:spLocks noGrp="1"/>
          </p:cNvSpPr>
          <p:nvPr>
            <p:ph sz="quarter" idx="17"/>
          </p:nvPr>
        </p:nvSpPr>
        <p:spPr>
          <a:xfrm>
            <a:off x="179512" y="4032000"/>
            <a:ext cx="4284000" cy="2340000"/>
          </a:xfrm>
          <a:prstGeom prst="rect">
            <a:avLst/>
          </a:prstGeom>
        </p:spPr>
        <p:txBody>
          <a:bodyPr lIns="36000" tIns="0" rIns="0" bIns="0">
            <a:noAutofit/>
          </a:bodyPr>
          <a:lstStyle>
            <a:lvl1pPr marL="285750" indent="-285750">
              <a:lnSpc>
                <a:spcPct val="130000"/>
              </a:lnSpc>
              <a:spcBef>
                <a:spcPts val="0"/>
              </a:spcBef>
              <a:buClr>
                <a:schemeClr val="bg2"/>
              </a:buClr>
              <a:buFont typeface="Wingdings" pitchFamily="2" charset="2"/>
              <a:buChar char="§"/>
              <a:defRPr sz="1700" b="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  <a:lvl2pPr marL="541338" indent="-274638">
              <a:lnSpc>
                <a:spcPct val="130000"/>
              </a:lnSpc>
              <a:spcBef>
                <a:spcPts val="0"/>
              </a:spcBef>
              <a:buClr>
                <a:schemeClr val="bg2"/>
              </a:buClr>
              <a:buFont typeface="Wingdings" pitchFamily="2" charset="2"/>
              <a:buChar char="§"/>
              <a:defRPr sz="1400" b="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2pPr>
            <a:lvl3pPr marL="808038" indent="-266700">
              <a:lnSpc>
                <a:spcPct val="130000"/>
              </a:lnSpc>
              <a:buClr>
                <a:schemeClr val="bg2"/>
              </a:buClr>
              <a:buFont typeface="Wingdings" pitchFamily="2" charset="2"/>
              <a:buChar char="§"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3pPr>
            <a:lvl4pPr marL="1074738" indent="-266700">
              <a:lnSpc>
                <a:spcPct val="130000"/>
              </a:lnSpc>
              <a:buClr>
                <a:schemeClr val="bg2"/>
              </a:buClr>
              <a:buFont typeface="Wingdings" pitchFamily="2" charset="2"/>
              <a:buChar char="§"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4pPr>
            <a:lvl5pPr marL="1341438" indent="-266700">
              <a:lnSpc>
                <a:spcPct val="130000"/>
              </a:lnSpc>
              <a:buClr>
                <a:schemeClr val="bg2"/>
              </a:buClr>
              <a:buFont typeface="Wingdings" pitchFamily="2" charset="2"/>
              <a:buChar char="§"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956946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bhead, text, product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nhaltsplatzhalter 6"/>
          <p:cNvPicPr>
            <a:picLocks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46" y="1925887"/>
            <a:ext cx="9144000" cy="4680065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80000" y="828000"/>
            <a:ext cx="8784000" cy="504000"/>
          </a:xfrm>
          <a:prstGeom prst="rect">
            <a:avLst/>
          </a:prstGeom>
        </p:spPr>
        <p:txBody>
          <a:bodyPr vert="horz" lIns="36000" tIns="0" rIns="0" bIns="0">
            <a:noAutofit/>
          </a:bodyPr>
          <a:lstStyle>
            <a:lvl1pPr algn="l">
              <a:lnSpc>
                <a:spcPct val="110000"/>
              </a:lnSpc>
              <a:defRPr sz="3200" b="1">
                <a:solidFill>
                  <a:schemeClr val="tx2"/>
                </a:solidFill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9" name="Inhaltsplatzhalter 8"/>
          <p:cNvSpPr>
            <a:spLocks noGrp="1"/>
          </p:cNvSpPr>
          <p:nvPr>
            <p:ph sz="quarter" idx="14"/>
          </p:nvPr>
        </p:nvSpPr>
        <p:spPr>
          <a:xfrm>
            <a:off x="180000" y="2088000"/>
            <a:ext cx="4284000" cy="4320000"/>
          </a:xfrm>
          <a:prstGeom prst="rect">
            <a:avLst/>
          </a:prstGeom>
        </p:spPr>
        <p:txBody>
          <a:bodyPr vert="horz" lIns="36000" tIns="0" rIns="0" bIns="0">
            <a:noAutofit/>
          </a:bodyPr>
          <a:lstStyle>
            <a:lvl1pPr marL="285750" indent="-285750">
              <a:lnSpc>
                <a:spcPct val="130000"/>
              </a:lnSpc>
              <a:spcBef>
                <a:spcPts val="0"/>
              </a:spcBef>
              <a:buClr>
                <a:schemeClr val="bg2"/>
              </a:buClr>
              <a:buFont typeface="Wingdings" pitchFamily="2" charset="2"/>
              <a:buChar char="§"/>
              <a:defRPr lang="de-DE" dirty="0" smtClean="0"/>
            </a:lvl1pPr>
            <a:lvl2pPr marL="541338" indent="-274638">
              <a:lnSpc>
                <a:spcPct val="130000"/>
              </a:lnSpc>
              <a:spcBef>
                <a:spcPts val="0"/>
              </a:spcBef>
              <a:buClr>
                <a:schemeClr val="bg2"/>
              </a:buClr>
              <a:buFont typeface="Wingdings" pitchFamily="2" charset="2"/>
              <a:buChar char="§"/>
              <a:defRPr lang="de-DE" sz="1400" dirty="0" smtClean="0"/>
            </a:lvl2pPr>
            <a:lvl3pPr>
              <a:lnSpc>
                <a:spcPct val="130000"/>
              </a:lnSpc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3pPr>
            <a:lvl4pPr>
              <a:lnSpc>
                <a:spcPct val="130000"/>
              </a:lnSpc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4pPr>
            <a:lvl5pPr>
              <a:lnSpc>
                <a:spcPct val="130000"/>
              </a:lnSpc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7" name="Inhaltsplatzhalter 9"/>
          <p:cNvSpPr>
            <a:spLocks noGrp="1"/>
          </p:cNvSpPr>
          <p:nvPr>
            <p:ph sz="quarter" idx="15"/>
          </p:nvPr>
        </p:nvSpPr>
        <p:spPr>
          <a:xfrm>
            <a:off x="4644000" y="2088000"/>
            <a:ext cx="4320000" cy="4104000"/>
          </a:xfrm>
          <a:ln w="6350">
            <a:noFill/>
          </a:ln>
        </p:spPr>
        <p:txBody>
          <a:bodyPr vert="horz" lIns="0" tIns="0" rIns="0" bIns="0">
            <a:noAutofit/>
          </a:bodyPr>
          <a:lstStyle>
            <a:lvl1pPr marL="0" indent="0">
              <a:lnSpc>
                <a:spcPct val="130000"/>
              </a:lnSpc>
              <a:buClr>
                <a:schemeClr val="bg2"/>
              </a:buClr>
              <a:buFont typeface="Wingdings" pitchFamily="2" charset="2"/>
              <a:buNone/>
              <a:defRPr lang="de-DE" dirty="0" smtClean="0"/>
            </a:lvl1pPr>
            <a:lvl2pPr marL="400736" indent="0">
              <a:lnSpc>
                <a:spcPct val="110000"/>
              </a:lnSpc>
              <a:buClr>
                <a:schemeClr val="bg2"/>
              </a:buClr>
              <a:buFont typeface="Wingdings" pitchFamily="2" charset="2"/>
              <a:buNone/>
              <a:defRPr sz="1700" b="0">
                <a:latin typeface="Arial" pitchFamily="34" charset="0"/>
                <a:cs typeface="Arial" pitchFamily="34" charset="0"/>
              </a:defRPr>
            </a:lvl2pPr>
          </a:lstStyle>
          <a:p>
            <a:pPr lvl="0"/>
            <a:r>
              <a:rPr lang="de-DE" dirty="0"/>
              <a:t>Textmasterformat bearbeiten</a:t>
            </a:r>
          </a:p>
        </p:txBody>
      </p:sp>
      <p:sp>
        <p:nvSpPr>
          <p:cNvPr id="8" name="Textplatzhalter 6"/>
          <p:cNvSpPr>
            <a:spLocks noGrp="1"/>
          </p:cNvSpPr>
          <p:nvPr>
            <p:ph type="body" sz="quarter" idx="13"/>
          </p:nvPr>
        </p:nvSpPr>
        <p:spPr>
          <a:xfrm>
            <a:off x="179999" y="1368000"/>
            <a:ext cx="8784000" cy="652251"/>
          </a:xfrm>
          <a:prstGeom prst="rect">
            <a:avLst/>
          </a:prstGeom>
        </p:spPr>
        <p:txBody>
          <a:bodyPr vert="horz" lIns="36000" tIns="0" rIns="0" bIns="0">
            <a:noAutofit/>
          </a:bodyPr>
          <a:lstStyle>
            <a:lvl1pPr marL="0" indent="0">
              <a:lnSpc>
                <a:spcPct val="130000"/>
              </a:lnSpc>
              <a:spcBef>
                <a:spcPts val="0"/>
              </a:spcBef>
              <a:buFontTx/>
              <a:buNone/>
              <a:defRPr lang="de-DE" dirty="0" smtClean="0">
                <a:solidFill>
                  <a:schemeClr val="tx1"/>
                </a:solidFill>
              </a:defRPr>
            </a:lvl1pPr>
            <a:lvl2pPr>
              <a:defRPr>
                <a:solidFill>
                  <a:schemeClr val="tx1">
                    <a:lumMod val="40000"/>
                    <a:lumOff val="60000"/>
                  </a:schemeClr>
                </a:solidFill>
              </a:defRPr>
            </a:lvl2pPr>
            <a:lvl3pPr>
              <a:defRPr>
                <a:solidFill>
                  <a:schemeClr val="tx1">
                    <a:lumMod val="40000"/>
                    <a:lumOff val="60000"/>
                  </a:schemeClr>
                </a:solidFill>
              </a:defRPr>
            </a:lvl3pPr>
            <a:lvl4pPr>
              <a:defRPr>
                <a:solidFill>
                  <a:schemeClr val="tx1">
                    <a:lumMod val="40000"/>
                    <a:lumOff val="60000"/>
                  </a:schemeClr>
                </a:solidFill>
              </a:defRPr>
            </a:lvl4pPr>
            <a:lvl5pPr>
              <a:defRPr>
                <a:solidFill>
                  <a:schemeClr val="tx1">
                    <a:lumMod val="40000"/>
                    <a:lumOff val="60000"/>
                  </a:schemeClr>
                </a:solidFill>
              </a:defRPr>
            </a:lvl5pPr>
          </a:lstStyle>
          <a:p>
            <a:pPr lvl="0"/>
            <a:r>
              <a:rPr lang="de-DE" dirty="0"/>
              <a:t>Textmasterformat bearbeiten</a:t>
            </a:r>
          </a:p>
        </p:txBody>
      </p:sp>
      <p:sp>
        <p:nvSpPr>
          <p:cNvPr id="14" name="Datumsplatzhalter 3"/>
          <p:cNvSpPr>
            <a:spLocks noGrp="1"/>
          </p:cNvSpPr>
          <p:nvPr>
            <p:ph type="dt" sz="half" idx="2"/>
          </p:nvPr>
        </p:nvSpPr>
        <p:spPr>
          <a:xfrm>
            <a:off x="2412000" y="6677954"/>
            <a:ext cx="972000" cy="124906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18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180000" y="6678000"/>
            <a:ext cx="2159752" cy="124906"/>
          </a:xfrm>
          <a:prstGeom prst="rect">
            <a:avLst/>
          </a:prstGeom>
        </p:spPr>
        <p:txBody>
          <a:bodyPr vert="horz" wrap="square" lIns="36000" tIns="0" rIns="0" bIns="0" rtlCol="0" anchor="ctr">
            <a:noAutofit/>
          </a:bodyPr>
          <a:lstStyle>
            <a:lvl1pPr algn="just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19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460432" y="6677954"/>
            <a:ext cx="436100" cy="124906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r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B6C01C00-BF13-48D5-80DE-58EA1E6873EB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20" name="Textplatzhalter 3"/>
          <p:cNvSpPr>
            <a:spLocks noGrp="1"/>
          </p:cNvSpPr>
          <p:nvPr>
            <p:ph type="body" sz="quarter" idx="16"/>
          </p:nvPr>
        </p:nvSpPr>
        <p:spPr>
          <a:xfrm>
            <a:off x="4644000" y="6192000"/>
            <a:ext cx="4320000" cy="215900"/>
          </a:xfrm>
        </p:spPr>
        <p:txBody>
          <a:bodyPr vert="horz" lIns="0" tIns="0" rIns="0" bIns="0"/>
          <a:lstStyle>
            <a:lvl1pPr marL="0" indent="0">
              <a:lnSpc>
                <a:spcPct val="100000"/>
              </a:lnSpc>
              <a:buNone/>
              <a:defRPr lang="de-DE" sz="1200" i="1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801472" rtl="0" eaLnBrk="1" latinLnBrk="0" hangingPunct="1">
              <a:lnSpc>
                <a:spcPct val="120000"/>
              </a:lnSpc>
              <a:spcBef>
                <a:spcPts val="0"/>
              </a:spcBef>
              <a:buClr>
                <a:schemeClr val="bg2"/>
              </a:buClr>
              <a:buFont typeface="Wingdings" pitchFamily="2" charset="2"/>
              <a:buNone/>
            </a:pPr>
            <a:r>
              <a:rPr lang="de-DE" dirty="0"/>
              <a:t>Textmasterformat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3467511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bhead, text in two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80000" y="831600"/>
            <a:ext cx="8784000" cy="504000"/>
          </a:xfrm>
          <a:prstGeom prst="rect">
            <a:avLst/>
          </a:prstGeom>
        </p:spPr>
        <p:txBody>
          <a:bodyPr vert="horz" lIns="36000" tIns="0" rIns="0" bIns="0">
            <a:noAutofit/>
          </a:bodyPr>
          <a:lstStyle>
            <a:lvl1pPr algn="l">
              <a:lnSpc>
                <a:spcPct val="110000"/>
              </a:lnSpc>
              <a:defRPr sz="3200" b="1">
                <a:solidFill>
                  <a:schemeClr val="tx2"/>
                </a:solidFill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9" name="Inhaltsplatzhalter 8"/>
          <p:cNvSpPr>
            <a:spLocks noGrp="1"/>
          </p:cNvSpPr>
          <p:nvPr>
            <p:ph sz="quarter" idx="14"/>
          </p:nvPr>
        </p:nvSpPr>
        <p:spPr>
          <a:xfrm>
            <a:off x="180000" y="2088000"/>
            <a:ext cx="4104000" cy="4320000"/>
          </a:xfrm>
          <a:prstGeom prst="rect">
            <a:avLst/>
          </a:prstGeom>
        </p:spPr>
        <p:txBody>
          <a:bodyPr vert="horz" lIns="36000" tIns="0" rIns="0" bIns="0">
            <a:noAutofit/>
          </a:bodyPr>
          <a:lstStyle>
            <a:lvl1pPr marL="285750" indent="-285750">
              <a:lnSpc>
                <a:spcPct val="130000"/>
              </a:lnSpc>
              <a:spcBef>
                <a:spcPts val="0"/>
              </a:spcBef>
              <a:buClr>
                <a:schemeClr val="bg2"/>
              </a:buClr>
              <a:buFont typeface="Wingdings" pitchFamily="2" charset="2"/>
              <a:buChar char="§"/>
              <a:defRPr sz="1700" b="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  <a:lvl2pPr marL="541338" indent="-274638">
              <a:lnSpc>
                <a:spcPct val="130000"/>
              </a:lnSpc>
              <a:spcBef>
                <a:spcPts val="0"/>
              </a:spcBef>
              <a:buClr>
                <a:schemeClr val="bg2"/>
              </a:buClr>
              <a:buFont typeface="Wingdings" pitchFamily="2" charset="2"/>
              <a:buChar char="§"/>
              <a:defRPr sz="1400" b="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2pPr>
            <a:lvl3pPr>
              <a:lnSpc>
                <a:spcPct val="130000"/>
              </a:lnSpc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3pPr>
            <a:lvl4pPr>
              <a:lnSpc>
                <a:spcPct val="130000"/>
              </a:lnSpc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4pPr>
            <a:lvl5pPr>
              <a:lnSpc>
                <a:spcPct val="130000"/>
              </a:lnSpc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10" name="Inhaltsplatzhalter 9"/>
          <p:cNvSpPr>
            <a:spLocks noGrp="1"/>
          </p:cNvSpPr>
          <p:nvPr>
            <p:ph sz="quarter" idx="15"/>
          </p:nvPr>
        </p:nvSpPr>
        <p:spPr>
          <a:xfrm>
            <a:off x="4824000" y="2088000"/>
            <a:ext cx="4140000" cy="4320000"/>
          </a:xfrm>
        </p:spPr>
        <p:txBody>
          <a:bodyPr vert="horz" lIns="0" tIns="0" rIns="0" bIns="0">
            <a:noAutofit/>
          </a:bodyPr>
          <a:lstStyle>
            <a:lvl1pPr marL="285750" indent="-285750">
              <a:lnSpc>
                <a:spcPct val="130000"/>
              </a:lnSpc>
              <a:spcBef>
                <a:spcPts val="0"/>
              </a:spcBef>
              <a:buClr>
                <a:schemeClr val="bg2"/>
              </a:buClr>
              <a:buFont typeface="Wingdings" pitchFamily="2" charset="2"/>
              <a:buChar char="§"/>
              <a:defRPr sz="1700" b="0">
                <a:latin typeface="Arial" pitchFamily="34" charset="0"/>
                <a:cs typeface="Arial" pitchFamily="34" charset="0"/>
              </a:defRPr>
            </a:lvl1pPr>
            <a:lvl2pPr>
              <a:lnSpc>
                <a:spcPct val="130000"/>
              </a:lnSpc>
              <a:spcBef>
                <a:spcPts val="0"/>
              </a:spcBef>
              <a:buClr>
                <a:schemeClr val="bg2"/>
              </a:buClr>
              <a:defRPr sz="1400" b="0">
                <a:latin typeface="Arial" pitchFamily="34" charset="0"/>
                <a:cs typeface="Arial" pitchFamily="34" charset="0"/>
              </a:defRPr>
            </a:lvl2pPr>
            <a:lvl3pPr>
              <a:lnSpc>
                <a:spcPct val="130000"/>
              </a:lnSpc>
              <a:defRPr sz="1400"/>
            </a:lvl3pPr>
            <a:lvl4pPr>
              <a:lnSpc>
                <a:spcPct val="130000"/>
              </a:lnSpc>
              <a:defRPr sz="1400"/>
            </a:lvl4pPr>
            <a:lvl5pPr>
              <a:lnSpc>
                <a:spcPct val="130000"/>
              </a:lnSpc>
              <a:defRPr sz="1400"/>
            </a:lvl5pPr>
          </a:lstStyle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8" name="Textplatzhalter 6"/>
          <p:cNvSpPr>
            <a:spLocks noGrp="1"/>
          </p:cNvSpPr>
          <p:nvPr>
            <p:ph type="body" sz="quarter" idx="13"/>
          </p:nvPr>
        </p:nvSpPr>
        <p:spPr>
          <a:xfrm>
            <a:off x="179999" y="1368000"/>
            <a:ext cx="8784000" cy="652251"/>
          </a:xfrm>
          <a:prstGeom prst="rect">
            <a:avLst/>
          </a:prstGeom>
        </p:spPr>
        <p:txBody>
          <a:bodyPr vert="horz" lIns="36000" tIns="0" rIns="0" bIns="0">
            <a:noAutofit/>
          </a:bodyPr>
          <a:lstStyle>
            <a:lvl1pPr marL="0" indent="0">
              <a:lnSpc>
                <a:spcPct val="130000"/>
              </a:lnSpc>
              <a:spcBef>
                <a:spcPts val="0"/>
              </a:spcBef>
              <a:buFontTx/>
              <a:buNone/>
              <a:defRPr sz="1700">
                <a:solidFill>
                  <a:schemeClr val="accent1"/>
                </a:solidFill>
                <a:latin typeface="Arial" pitchFamily="34" charset="0"/>
                <a:cs typeface="Arial" pitchFamily="34" charset="0"/>
              </a:defRPr>
            </a:lvl1pPr>
            <a:lvl2pPr>
              <a:defRPr>
                <a:solidFill>
                  <a:schemeClr val="tx1">
                    <a:lumMod val="40000"/>
                    <a:lumOff val="60000"/>
                  </a:schemeClr>
                </a:solidFill>
              </a:defRPr>
            </a:lvl2pPr>
            <a:lvl3pPr>
              <a:defRPr>
                <a:solidFill>
                  <a:schemeClr val="tx1">
                    <a:lumMod val="40000"/>
                    <a:lumOff val="60000"/>
                  </a:schemeClr>
                </a:solidFill>
              </a:defRPr>
            </a:lvl3pPr>
            <a:lvl4pPr>
              <a:defRPr>
                <a:solidFill>
                  <a:schemeClr val="tx1">
                    <a:lumMod val="40000"/>
                    <a:lumOff val="60000"/>
                  </a:schemeClr>
                </a:solidFill>
              </a:defRPr>
            </a:lvl4pPr>
            <a:lvl5pPr>
              <a:defRPr>
                <a:solidFill>
                  <a:schemeClr val="tx1">
                    <a:lumMod val="40000"/>
                    <a:lumOff val="60000"/>
                  </a:schemeClr>
                </a:solidFill>
              </a:defRPr>
            </a:lvl5pPr>
          </a:lstStyle>
          <a:p>
            <a:pPr lvl="0"/>
            <a:r>
              <a:rPr lang="de-DE" dirty="0"/>
              <a:t>Textmasterformat bearbeiten</a:t>
            </a:r>
          </a:p>
        </p:txBody>
      </p:sp>
      <p:sp>
        <p:nvSpPr>
          <p:cNvPr id="17" name="Datumsplatzhalter 3"/>
          <p:cNvSpPr>
            <a:spLocks noGrp="1"/>
          </p:cNvSpPr>
          <p:nvPr>
            <p:ph type="dt" sz="half" idx="2"/>
          </p:nvPr>
        </p:nvSpPr>
        <p:spPr>
          <a:xfrm>
            <a:off x="2412000" y="6677954"/>
            <a:ext cx="972000" cy="124906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18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180000" y="6678000"/>
            <a:ext cx="2159752" cy="124906"/>
          </a:xfrm>
          <a:prstGeom prst="rect">
            <a:avLst/>
          </a:prstGeom>
        </p:spPr>
        <p:txBody>
          <a:bodyPr vert="horz" wrap="square" lIns="36000" tIns="0" rIns="0" bIns="0" rtlCol="0" anchor="ctr">
            <a:noAutofit/>
          </a:bodyPr>
          <a:lstStyle>
            <a:lvl1pPr algn="ctr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algn="l"/>
            <a:r>
              <a:rPr lang="de-DE"/>
              <a:t>Karsten Reinhardt</a:t>
            </a:r>
            <a:endParaRPr lang="de-DE" dirty="0"/>
          </a:p>
        </p:txBody>
      </p:sp>
      <p:sp>
        <p:nvSpPr>
          <p:cNvPr id="19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460432" y="6677954"/>
            <a:ext cx="436100" cy="124906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r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B6C01C00-BF13-48D5-80DE-58EA1E6873EB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498485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, two graphical elem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80000" y="828000"/>
            <a:ext cx="8784000" cy="504000"/>
          </a:xfrm>
          <a:prstGeom prst="rect">
            <a:avLst/>
          </a:prstGeom>
        </p:spPr>
        <p:txBody>
          <a:bodyPr vert="horz" lIns="36000" tIns="0" rIns="0" bIns="0">
            <a:noAutofit/>
          </a:bodyPr>
          <a:lstStyle>
            <a:lvl1pPr algn="l">
              <a:lnSpc>
                <a:spcPct val="110000"/>
              </a:lnSpc>
              <a:defRPr sz="3200" b="1">
                <a:solidFill>
                  <a:schemeClr val="tx2"/>
                </a:solidFill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7" name="Inhaltsplatzhalter 9"/>
          <p:cNvSpPr>
            <a:spLocks noGrp="1"/>
          </p:cNvSpPr>
          <p:nvPr>
            <p:ph sz="quarter" idx="15"/>
          </p:nvPr>
        </p:nvSpPr>
        <p:spPr>
          <a:xfrm>
            <a:off x="4644000" y="1512000"/>
            <a:ext cx="4320000" cy="2412000"/>
          </a:xfrm>
          <a:ln w="6350">
            <a:noFill/>
          </a:ln>
        </p:spPr>
        <p:txBody>
          <a:bodyPr vert="horz" lIns="0" tIns="0" rIns="0" bIns="0">
            <a:noAutofit/>
          </a:bodyPr>
          <a:lstStyle>
            <a:lvl1pPr marL="0" indent="0">
              <a:lnSpc>
                <a:spcPct val="110000"/>
              </a:lnSpc>
              <a:buClr>
                <a:schemeClr val="bg2"/>
              </a:buClr>
              <a:buFont typeface="Wingdings" pitchFamily="2" charset="2"/>
              <a:buNone/>
              <a:defRPr sz="1700" b="0">
                <a:latin typeface="Arial" pitchFamily="34" charset="0"/>
                <a:cs typeface="Arial" pitchFamily="34" charset="0"/>
              </a:defRPr>
            </a:lvl1pPr>
            <a:lvl2pPr marL="400736" indent="0">
              <a:lnSpc>
                <a:spcPct val="110000"/>
              </a:lnSpc>
              <a:buClr>
                <a:schemeClr val="bg2"/>
              </a:buClr>
              <a:buFont typeface="Wingdings" pitchFamily="2" charset="2"/>
              <a:buNone/>
              <a:defRPr sz="1700" b="0">
                <a:latin typeface="Arial" pitchFamily="34" charset="0"/>
                <a:cs typeface="Arial" pitchFamily="34" charset="0"/>
              </a:defRPr>
            </a:lvl2pPr>
          </a:lstStyle>
          <a:p>
            <a:pPr lvl="0"/>
            <a:r>
              <a:rPr lang="de-DE" dirty="0"/>
              <a:t>Textmasterformat bearbeiten</a:t>
            </a:r>
          </a:p>
        </p:txBody>
      </p:sp>
      <p:sp>
        <p:nvSpPr>
          <p:cNvPr id="8" name="Inhaltsplatzhalter 8"/>
          <p:cNvSpPr>
            <a:spLocks noGrp="1"/>
          </p:cNvSpPr>
          <p:nvPr>
            <p:ph sz="quarter" idx="14"/>
          </p:nvPr>
        </p:nvSpPr>
        <p:spPr>
          <a:xfrm>
            <a:off x="180000" y="1512000"/>
            <a:ext cx="4320000" cy="2412000"/>
          </a:xfrm>
          <a:prstGeom prst="rect">
            <a:avLst/>
          </a:prstGeom>
        </p:spPr>
        <p:txBody>
          <a:bodyPr vert="horz" lIns="36000" tIns="0" rIns="0" bIns="0">
            <a:noAutofit/>
          </a:bodyPr>
          <a:lstStyle>
            <a:lvl1pPr marL="285750" indent="-285750">
              <a:lnSpc>
                <a:spcPct val="130000"/>
              </a:lnSpc>
              <a:spcBef>
                <a:spcPts val="0"/>
              </a:spcBef>
              <a:buClr>
                <a:schemeClr val="bg2"/>
              </a:buClr>
              <a:buFont typeface="Wingdings" pitchFamily="2" charset="2"/>
              <a:buChar char="§"/>
              <a:defRPr sz="1700" b="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  <a:lvl2pPr marL="541338" indent="-274638">
              <a:lnSpc>
                <a:spcPct val="130000"/>
              </a:lnSpc>
              <a:spcBef>
                <a:spcPts val="0"/>
              </a:spcBef>
              <a:buClr>
                <a:schemeClr val="bg2"/>
              </a:buClr>
              <a:buFont typeface="Wingdings" pitchFamily="2" charset="2"/>
              <a:buChar char="§"/>
              <a:defRPr sz="1400" b="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2pPr>
            <a:lvl3pPr marL="808038" indent="-266700">
              <a:lnSpc>
                <a:spcPct val="130000"/>
              </a:lnSpc>
              <a:buClr>
                <a:schemeClr val="bg2"/>
              </a:buClr>
              <a:buFont typeface="Wingdings" pitchFamily="2" charset="2"/>
              <a:buChar char="§"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3pPr>
            <a:lvl4pPr marL="1074738" indent="-266700">
              <a:lnSpc>
                <a:spcPct val="130000"/>
              </a:lnSpc>
              <a:buClr>
                <a:schemeClr val="bg2"/>
              </a:buClr>
              <a:buFont typeface="Wingdings" pitchFamily="2" charset="2"/>
              <a:buChar char="§"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4pPr>
            <a:lvl5pPr marL="1341438" indent="-266700">
              <a:lnSpc>
                <a:spcPct val="130000"/>
              </a:lnSpc>
              <a:buClr>
                <a:schemeClr val="bg2"/>
              </a:buClr>
              <a:buFont typeface="Wingdings" pitchFamily="2" charset="2"/>
              <a:buChar char="§"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5" name="Inhaltsplatzhalter 4"/>
          <p:cNvSpPr>
            <a:spLocks noGrp="1"/>
          </p:cNvSpPr>
          <p:nvPr>
            <p:ph sz="quarter" idx="16"/>
          </p:nvPr>
        </p:nvSpPr>
        <p:spPr>
          <a:xfrm>
            <a:off x="179388" y="4068000"/>
            <a:ext cx="8785225" cy="2412000"/>
          </a:xfrm>
        </p:spPr>
        <p:txBody>
          <a:bodyPr vert="horz" lIns="36000" tIns="0" rIns="0" bIns="0"/>
          <a:lstStyle>
            <a:lvl1pPr>
              <a:defRPr sz="17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12" name="Datumsplatzhalter 3"/>
          <p:cNvSpPr>
            <a:spLocks noGrp="1"/>
          </p:cNvSpPr>
          <p:nvPr>
            <p:ph type="dt" sz="half" idx="2"/>
          </p:nvPr>
        </p:nvSpPr>
        <p:spPr>
          <a:xfrm>
            <a:off x="2412000" y="6677954"/>
            <a:ext cx="972000" cy="124906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1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180000" y="6678000"/>
            <a:ext cx="2159752" cy="124906"/>
          </a:xfrm>
          <a:prstGeom prst="rect">
            <a:avLst/>
          </a:prstGeom>
        </p:spPr>
        <p:txBody>
          <a:bodyPr vert="horz" wrap="square" lIns="36000" tIns="0" rIns="0" bIns="0" rtlCol="0" anchor="ctr">
            <a:noAutofit/>
          </a:bodyPr>
          <a:lstStyle>
            <a:lvl1pPr algn="just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1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460432" y="6677954"/>
            <a:ext cx="436100" cy="124906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r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B6C01C00-BF13-48D5-80DE-58EA1E6873EB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194953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, large graphical el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80000" y="827499"/>
            <a:ext cx="8784000" cy="504000"/>
          </a:xfrm>
          <a:prstGeom prst="rect">
            <a:avLst/>
          </a:prstGeom>
        </p:spPr>
        <p:txBody>
          <a:bodyPr vert="horz" lIns="36000" tIns="0" rIns="0" bIns="0">
            <a:noAutofit/>
          </a:bodyPr>
          <a:lstStyle>
            <a:lvl1pPr algn="l">
              <a:lnSpc>
                <a:spcPct val="110000"/>
              </a:lnSpc>
              <a:defRPr sz="3200" b="1">
                <a:solidFill>
                  <a:schemeClr val="tx2"/>
                </a:solidFill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9" name="Inhaltsplatzhalter 8"/>
          <p:cNvSpPr>
            <a:spLocks noGrp="1"/>
          </p:cNvSpPr>
          <p:nvPr>
            <p:ph sz="quarter" idx="14"/>
          </p:nvPr>
        </p:nvSpPr>
        <p:spPr>
          <a:xfrm>
            <a:off x="180000" y="1512000"/>
            <a:ext cx="8784000" cy="2412000"/>
          </a:xfrm>
          <a:prstGeom prst="rect">
            <a:avLst/>
          </a:prstGeom>
        </p:spPr>
        <p:txBody>
          <a:bodyPr vert="horz" lIns="36000" tIns="0" rIns="0" bIns="0">
            <a:noAutofit/>
          </a:bodyPr>
          <a:lstStyle>
            <a:lvl1pPr marL="285750" indent="-285750">
              <a:lnSpc>
                <a:spcPct val="130000"/>
              </a:lnSpc>
              <a:spcBef>
                <a:spcPts val="0"/>
              </a:spcBef>
              <a:buClr>
                <a:schemeClr val="bg2"/>
              </a:buClr>
              <a:buFont typeface="Wingdings" pitchFamily="2" charset="2"/>
              <a:buChar char="§"/>
              <a:defRPr sz="1700" b="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  <a:lvl2pPr marL="541338" indent="-274638">
              <a:lnSpc>
                <a:spcPct val="130000"/>
              </a:lnSpc>
              <a:spcBef>
                <a:spcPts val="0"/>
              </a:spcBef>
              <a:buClr>
                <a:schemeClr val="bg2"/>
              </a:buClr>
              <a:buFont typeface="Wingdings" pitchFamily="2" charset="2"/>
              <a:buChar char="§"/>
              <a:defRPr sz="1400" b="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2pPr>
            <a:lvl3pPr>
              <a:lnSpc>
                <a:spcPct val="130000"/>
              </a:lnSpc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3pPr>
            <a:lvl4pPr>
              <a:lnSpc>
                <a:spcPct val="130000"/>
              </a:lnSpc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4pPr>
            <a:lvl5pPr>
              <a:lnSpc>
                <a:spcPct val="130000"/>
              </a:lnSpc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7" name="Datumsplatzhalter 3"/>
          <p:cNvSpPr>
            <a:spLocks noGrp="1"/>
          </p:cNvSpPr>
          <p:nvPr>
            <p:ph type="dt" sz="half" idx="2"/>
          </p:nvPr>
        </p:nvSpPr>
        <p:spPr>
          <a:xfrm>
            <a:off x="2412000" y="6677954"/>
            <a:ext cx="972000" cy="124906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8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180000" y="6678000"/>
            <a:ext cx="2159752" cy="124906"/>
          </a:xfrm>
          <a:prstGeom prst="rect">
            <a:avLst/>
          </a:prstGeom>
        </p:spPr>
        <p:txBody>
          <a:bodyPr vert="horz" wrap="square" lIns="36000" tIns="0" rIns="0" bIns="0" rtlCol="0" anchor="ctr">
            <a:noAutofit/>
          </a:bodyPr>
          <a:lstStyle>
            <a:lvl1pPr algn="just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10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460432" y="6677954"/>
            <a:ext cx="436100" cy="124906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r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B6C01C00-BF13-48D5-80DE-58EA1E6873EB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11" name="Inhaltsplatzhalter 4"/>
          <p:cNvSpPr>
            <a:spLocks noGrp="1"/>
          </p:cNvSpPr>
          <p:nvPr>
            <p:ph sz="quarter" idx="16"/>
          </p:nvPr>
        </p:nvSpPr>
        <p:spPr>
          <a:xfrm>
            <a:off x="179388" y="4068000"/>
            <a:ext cx="8785225" cy="2412000"/>
          </a:xfrm>
        </p:spPr>
        <p:txBody>
          <a:bodyPr vert="horz" lIns="36000" tIns="0" rIns="0" bIns="0"/>
          <a:lstStyle>
            <a:lvl1pPr>
              <a:defRPr sz="17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590394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verview screen; 3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Susanne\Jobs\Pepperl &amp; Fuchs\P+F - Unternehmenspräsentation 2012-11\PPT Leitfaden\_bilder\HG_verlauf2.jpg"/>
          <p:cNvPicPr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511998"/>
            <a:ext cx="8784000" cy="2520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Datumsplatzhalter 3"/>
          <p:cNvSpPr>
            <a:spLocks noGrp="1"/>
          </p:cNvSpPr>
          <p:nvPr>
            <p:ph type="dt" sz="half" idx="2"/>
          </p:nvPr>
        </p:nvSpPr>
        <p:spPr>
          <a:xfrm>
            <a:off x="2412000" y="6677954"/>
            <a:ext cx="972000" cy="124906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16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180000" y="6678000"/>
            <a:ext cx="2159752" cy="124906"/>
          </a:xfrm>
          <a:prstGeom prst="rect">
            <a:avLst/>
          </a:prstGeom>
        </p:spPr>
        <p:txBody>
          <a:bodyPr vert="horz" wrap="square" lIns="36000" tIns="0" rIns="0" bIns="0" rtlCol="0" anchor="ctr">
            <a:noAutofit/>
          </a:bodyPr>
          <a:lstStyle>
            <a:lvl1pPr algn="just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17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460432" y="6677954"/>
            <a:ext cx="436100" cy="124906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r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B6C01C00-BF13-48D5-80DE-58EA1E6873EB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11" name="Textplatzhalter 6"/>
          <p:cNvSpPr>
            <a:spLocks noGrp="1"/>
          </p:cNvSpPr>
          <p:nvPr>
            <p:ph type="body" sz="quarter" idx="13"/>
          </p:nvPr>
        </p:nvSpPr>
        <p:spPr>
          <a:xfrm>
            <a:off x="179512" y="4140000"/>
            <a:ext cx="8784000" cy="2304000"/>
          </a:xfrm>
          <a:prstGeom prst="rect">
            <a:avLst/>
          </a:prstGeom>
        </p:spPr>
        <p:txBody>
          <a:bodyPr lIns="36000" tIns="0" rIns="0" bIns="0">
            <a:noAutofit/>
          </a:bodyPr>
          <a:lstStyle>
            <a:lvl1pPr marL="285750" indent="-285750">
              <a:lnSpc>
                <a:spcPct val="130000"/>
              </a:lnSpc>
              <a:spcBef>
                <a:spcPts val="0"/>
              </a:spcBef>
              <a:buClr>
                <a:schemeClr val="bg2"/>
              </a:buClr>
              <a:buFont typeface="Wingdings" pitchFamily="2" charset="2"/>
              <a:buChar char="§"/>
              <a:defRPr sz="17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  <a:lvl2pPr>
              <a:lnSpc>
                <a:spcPct val="130000"/>
              </a:lnSpc>
              <a:defRPr sz="1400">
                <a:solidFill>
                  <a:schemeClr val="tx2"/>
                </a:solidFill>
              </a:defRPr>
            </a:lvl2pPr>
            <a:lvl3pPr>
              <a:defRPr>
                <a:solidFill>
                  <a:schemeClr val="tx1">
                    <a:lumMod val="40000"/>
                    <a:lumOff val="60000"/>
                  </a:schemeClr>
                </a:solidFill>
              </a:defRPr>
            </a:lvl3pPr>
            <a:lvl4pPr>
              <a:defRPr>
                <a:solidFill>
                  <a:schemeClr val="tx1">
                    <a:lumMod val="40000"/>
                    <a:lumOff val="60000"/>
                  </a:schemeClr>
                </a:solidFill>
              </a:defRPr>
            </a:lvl4pPr>
            <a:lvl5pPr>
              <a:defRPr>
                <a:solidFill>
                  <a:schemeClr val="tx1">
                    <a:lumMod val="40000"/>
                    <a:lumOff val="60000"/>
                  </a:schemeClr>
                </a:solidFill>
              </a:defRPr>
            </a:lvl5pPr>
          </a:lstStyle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</p:txBody>
      </p:sp>
      <p:sp>
        <p:nvSpPr>
          <p:cNvPr id="13" name="Titel 1"/>
          <p:cNvSpPr>
            <a:spLocks noGrp="1"/>
          </p:cNvSpPr>
          <p:nvPr>
            <p:ph type="title"/>
          </p:nvPr>
        </p:nvSpPr>
        <p:spPr>
          <a:xfrm>
            <a:off x="180000" y="827499"/>
            <a:ext cx="8784000" cy="504000"/>
          </a:xfrm>
          <a:prstGeom prst="rect">
            <a:avLst/>
          </a:prstGeom>
        </p:spPr>
        <p:txBody>
          <a:bodyPr lIns="36000" tIns="0" rIns="0" bIns="0">
            <a:noAutofit/>
          </a:bodyPr>
          <a:lstStyle>
            <a:lvl1pPr algn="l">
              <a:lnSpc>
                <a:spcPct val="110000"/>
              </a:lnSpc>
              <a:defRPr sz="3200" b="1">
                <a:solidFill>
                  <a:schemeClr val="tx2"/>
                </a:solidFill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10" name="Bildplatzhalter 6"/>
          <p:cNvSpPr>
            <a:spLocks noGrp="1"/>
          </p:cNvSpPr>
          <p:nvPr>
            <p:ph type="pic" sz="quarter" idx="15"/>
          </p:nvPr>
        </p:nvSpPr>
        <p:spPr>
          <a:xfrm>
            <a:off x="179999" y="1512000"/>
            <a:ext cx="2926800" cy="2520000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18" name="Bildplatzhalter 6"/>
          <p:cNvSpPr>
            <a:spLocks noGrp="1"/>
          </p:cNvSpPr>
          <p:nvPr>
            <p:ph type="pic" sz="quarter" idx="17"/>
          </p:nvPr>
        </p:nvSpPr>
        <p:spPr>
          <a:xfrm>
            <a:off x="3106800" y="1512000"/>
            <a:ext cx="2926800" cy="2520000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19" name="Bildplatzhalter 6"/>
          <p:cNvSpPr>
            <a:spLocks noGrp="1"/>
          </p:cNvSpPr>
          <p:nvPr>
            <p:ph type="pic" sz="quarter" idx="18"/>
          </p:nvPr>
        </p:nvSpPr>
        <p:spPr>
          <a:xfrm>
            <a:off x="6037200" y="1512000"/>
            <a:ext cx="2926800" cy="2520000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20" name="Textplatzhalter 15"/>
          <p:cNvSpPr>
            <a:spLocks noGrp="1"/>
          </p:cNvSpPr>
          <p:nvPr>
            <p:ph type="body" sz="quarter" idx="21"/>
          </p:nvPr>
        </p:nvSpPr>
        <p:spPr>
          <a:xfrm>
            <a:off x="179999" y="3672000"/>
            <a:ext cx="8785225" cy="360000"/>
          </a:xfrm>
          <a:solidFill>
            <a:srgbClr val="2C3F4E">
              <a:alpha val="90000"/>
            </a:srgbClr>
          </a:solidFill>
        </p:spPr>
        <p:txBody>
          <a:bodyPr lIns="108000" rIns="108000" numCol="3" spcCol="216000" anchor="ctr" anchorCtr="0"/>
          <a:lstStyle>
            <a:lvl1pPr marL="0" marR="0" indent="0" algn="l" defTabSz="801472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bg2"/>
              </a:buClr>
              <a:buSzTx/>
              <a:buFont typeface="Wingdings" pitchFamily="2" charset="2"/>
              <a:buNone/>
              <a:tabLst/>
              <a:defRPr sz="1200"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Textmasterformat bearbeiten</a:t>
            </a:r>
          </a:p>
          <a:p>
            <a:pPr marL="0" marR="0" lvl="0" indent="0" algn="l" defTabSz="801472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bg2"/>
              </a:buClr>
              <a:buSzTx/>
              <a:buFont typeface="Wingdings" pitchFamily="2" charset="2"/>
              <a:buNone/>
              <a:tabLst/>
              <a:defRPr/>
            </a:pPr>
            <a:r>
              <a:rPr lang="de-DE" dirty="0"/>
              <a:t>Textmasterformat bearbeiten</a:t>
            </a:r>
          </a:p>
          <a:p>
            <a:pPr marL="0" marR="0" lvl="0" indent="0" algn="l" defTabSz="801472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bg2"/>
              </a:buClr>
              <a:buSzTx/>
              <a:buFont typeface="Wingdings" pitchFamily="2" charset="2"/>
              <a:buNone/>
              <a:tabLst/>
              <a:defRPr/>
            </a:pPr>
            <a:r>
              <a:rPr lang="de-DE" dirty="0"/>
              <a:t>Textmasterformat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1467588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verview screen; 6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 lIns="36000"/>
          <a:lstStyle>
            <a:lvl1pPr algn="just">
              <a:defRPr/>
            </a:lvl1pPr>
          </a:lstStyle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6" name="Titel 1"/>
          <p:cNvSpPr>
            <a:spLocks noGrp="1"/>
          </p:cNvSpPr>
          <p:nvPr>
            <p:ph type="title"/>
          </p:nvPr>
        </p:nvSpPr>
        <p:spPr>
          <a:xfrm>
            <a:off x="180000" y="827499"/>
            <a:ext cx="8784000" cy="504000"/>
          </a:xfrm>
          <a:prstGeom prst="rect">
            <a:avLst/>
          </a:prstGeom>
        </p:spPr>
        <p:txBody>
          <a:bodyPr vert="horz" lIns="36000" tIns="0" rIns="0" bIns="0">
            <a:noAutofit/>
          </a:bodyPr>
          <a:lstStyle>
            <a:lvl1pPr algn="l">
              <a:lnSpc>
                <a:spcPct val="110000"/>
              </a:lnSpc>
              <a:defRPr sz="3200" b="1">
                <a:solidFill>
                  <a:schemeClr val="tx2"/>
                </a:solidFill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22" name="Bildplatzhalter 6"/>
          <p:cNvSpPr>
            <a:spLocks noGrp="1"/>
          </p:cNvSpPr>
          <p:nvPr>
            <p:ph type="pic" sz="quarter" idx="22"/>
          </p:nvPr>
        </p:nvSpPr>
        <p:spPr>
          <a:xfrm>
            <a:off x="179999" y="1512000"/>
            <a:ext cx="2926800" cy="2340000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23" name="Bildplatzhalter 6"/>
          <p:cNvSpPr>
            <a:spLocks noGrp="1"/>
          </p:cNvSpPr>
          <p:nvPr>
            <p:ph type="pic" sz="quarter" idx="17"/>
          </p:nvPr>
        </p:nvSpPr>
        <p:spPr>
          <a:xfrm>
            <a:off x="3106800" y="1512000"/>
            <a:ext cx="2926800" cy="2340000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24" name="Bildplatzhalter 6"/>
          <p:cNvSpPr>
            <a:spLocks noGrp="1"/>
          </p:cNvSpPr>
          <p:nvPr>
            <p:ph type="pic" sz="quarter" idx="18"/>
          </p:nvPr>
        </p:nvSpPr>
        <p:spPr>
          <a:xfrm>
            <a:off x="6037200" y="1512000"/>
            <a:ext cx="2926800" cy="2340000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25" name="Textplatzhalter 15"/>
          <p:cNvSpPr>
            <a:spLocks noGrp="1"/>
          </p:cNvSpPr>
          <p:nvPr>
            <p:ph type="body" sz="quarter" idx="23"/>
          </p:nvPr>
        </p:nvSpPr>
        <p:spPr>
          <a:xfrm>
            <a:off x="179999" y="3492000"/>
            <a:ext cx="8785225" cy="360000"/>
          </a:xfrm>
          <a:solidFill>
            <a:srgbClr val="2C3F4E">
              <a:alpha val="90000"/>
            </a:srgbClr>
          </a:solidFill>
        </p:spPr>
        <p:txBody>
          <a:bodyPr lIns="108000" rIns="108000" numCol="3" spcCol="216000" anchor="ctr" anchorCtr="0"/>
          <a:lstStyle>
            <a:lvl1pPr marL="0" marR="0" indent="0" algn="l" defTabSz="801472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bg2"/>
              </a:buClr>
              <a:buSzTx/>
              <a:buFont typeface="Wingdings" pitchFamily="2" charset="2"/>
              <a:buNone/>
              <a:tabLst/>
              <a:defRPr sz="1200"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Textmasterformat bearbeiten</a:t>
            </a:r>
          </a:p>
          <a:p>
            <a:pPr marL="0" marR="0" lvl="0" indent="0" algn="l" defTabSz="801472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bg2"/>
              </a:buClr>
              <a:buSzTx/>
              <a:buFont typeface="Wingdings" pitchFamily="2" charset="2"/>
              <a:buNone/>
              <a:tabLst/>
              <a:defRPr/>
            </a:pPr>
            <a:r>
              <a:rPr lang="de-DE" dirty="0"/>
              <a:t>Textmasterformat bearbeiten</a:t>
            </a:r>
          </a:p>
          <a:p>
            <a:pPr marL="0" marR="0" lvl="0" indent="0" algn="l" defTabSz="801472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bg2"/>
              </a:buClr>
              <a:buSzTx/>
              <a:buFont typeface="Wingdings" pitchFamily="2" charset="2"/>
              <a:buNone/>
              <a:tabLst/>
              <a:defRPr/>
            </a:pPr>
            <a:r>
              <a:rPr lang="de-DE" dirty="0"/>
              <a:t>Textmasterformat bearbeiten</a:t>
            </a:r>
          </a:p>
        </p:txBody>
      </p:sp>
      <p:sp>
        <p:nvSpPr>
          <p:cNvPr id="26" name="Bildplatzhalter 6"/>
          <p:cNvSpPr>
            <a:spLocks noGrp="1"/>
          </p:cNvSpPr>
          <p:nvPr>
            <p:ph type="pic" sz="quarter" idx="24"/>
          </p:nvPr>
        </p:nvSpPr>
        <p:spPr>
          <a:xfrm>
            <a:off x="179512" y="3852000"/>
            <a:ext cx="2926800" cy="2340000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27" name="Bildplatzhalter 6"/>
          <p:cNvSpPr>
            <a:spLocks noGrp="1"/>
          </p:cNvSpPr>
          <p:nvPr>
            <p:ph type="pic" sz="quarter" idx="25"/>
          </p:nvPr>
        </p:nvSpPr>
        <p:spPr>
          <a:xfrm>
            <a:off x="3106313" y="3852000"/>
            <a:ext cx="2926800" cy="2340000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28" name="Bildplatzhalter 6"/>
          <p:cNvSpPr>
            <a:spLocks noGrp="1"/>
          </p:cNvSpPr>
          <p:nvPr>
            <p:ph type="pic" sz="quarter" idx="26"/>
          </p:nvPr>
        </p:nvSpPr>
        <p:spPr>
          <a:xfrm>
            <a:off x="6036713" y="3852000"/>
            <a:ext cx="2926800" cy="2340000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29" name="Textplatzhalter 15"/>
          <p:cNvSpPr>
            <a:spLocks noGrp="1"/>
          </p:cNvSpPr>
          <p:nvPr>
            <p:ph type="body" sz="quarter" idx="27"/>
          </p:nvPr>
        </p:nvSpPr>
        <p:spPr>
          <a:xfrm>
            <a:off x="179512" y="5832000"/>
            <a:ext cx="8785225" cy="360000"/>
          </a:xfrm>
          <a:solidFill>
            <a:srgbClr val="2C3F4E">
              <a:alpha val="90000"/>
            </a:srgbClr>
          </a:solidFill>
        </p:spPr>
        <p:txBody>
          <a:bodyPr lIns="108000" rIns="108000" numCol="3" spcCol="216000" anchor="ctr" anchorCtr="0"/>
          <a:lstStyle>
            <a:lvl1pPr marL="0" marR="0" indent="0" algn="l" defTabSz="801472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bg2"/>
              </a:buClr>
              <a:buSzTx/>
              <a:buFont typeface="Wingdings" pitchFamily="2" charset="2"/>
              <a:buNone/>
              <a:tabLst/>
              <a:defRPr sz="1200"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Textmasterformat bearbeiten</a:t>
            </a:r>
          </a:p>
          <a:p>
            <a:pPr marL="0" marR="0" lvl="0" indent="0" algn="l" defTabSz="801472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bg2"/>
              </a:buClr>
              <a:buSzTx/>
              <a:buFont typeface="Wingdings" pitchFamily="2" charset="2"/>
              <a:buNone/>
              <a:tabLst/>
              <a:defRPr/>
            </a:pPr>
            <a:r>
              <a:rPr lang="de-DE" dirty="0"/>
              <a:t>Textmasterformat bearbeiten</a:t>
            </a:r>
          </a:p>
          <a:p>
            <a:pPr marL="0" marR="0" lvl="0" indent="0" algn="l" defTabSz="801472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bg2"/>
              </a:buClr>
              <a:buSzTx/>
              <a:buFont typeface="Wingdings" pitchFamily="2" charset="2"/>
              <a:buNone/>
              <a:tabLst/>
              <a:defRPr/>
            </a:pPr>
            <a:r>
              <a:rPr lang="de-DE" dirty="0"/>
              <a:t>Textmasterformat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3570016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verview screen; 8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 lIns="36000"/>
          <a:lstStyle>
            <a:lvl1pPr algn="just">
              <a:defRPr/>
            </a:lvl1pPr>
          </a:lstStyle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6" name="Titel 1"/>
          <p:cNvSpPr>
            <a:spLocks noGrp="1"/>
          </p:cNvSpPr>
          <p:nvPr>
            <p:ph type="title"/>
          </p:nvPr>
        </p:nvSpPr>
        <p:spPr>
          <a:xfrm>
            <a:off x="180000" y="827499"/>
            <a:ext cx="8784000" cy="504000"/>
          </a:xfrm>
          <a:prstGeom prst="rect">
            <a:avLst/>
          </a:prstGeom>
        </p:spPr>
        <p:txBody>
          <a:bodyPr vert="horz" lIns="36000" tIns="0" rIns="0" bIns="0">
            <a:noAutofit/>
          </a:bodyPr>
          <a:lstStyle>
            <a:lvl1pPr algn="l">
              <a:lnSpc>
                <a:spcPct val="110000"/>
              </a:lnSpc>
              <a:defRPr sz="3200" b="1">
                <a:solidFill>
                  <a:schemeClr val="tx2"/>
                </a:solidFill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7" name="Bildplatzhalter 6"/>
          <p:cNvSpPr>
            <a:spLocks noGrp="1"/>
          </p:cNvSpPr>
          <p:nvPr>
            <p:ph type="pic" sz="quarter" idx="13"/>
          </p:nvPr>
        </p:nvSpPr>
        <p:spPr>
          <a:xfrm>
            <a:off x="179999" y="1512000"/>
            <a:ext cx="2196000" cy="2340000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8" name="Bildplatzhalter 6"/>
          <p:cNvSpPr>
            <a:spLocks noGrp="1"/>
          </p:cNvSpPr>
          <p:nvPr>
            <p:ph type="pic" sz="quarter" idx="14"/>
          </p:nvPr>
        </p:nvSpPr>
        <p:spPr>
          <a:xfrm>
            <a:off x="2376000" y="1512000"/>
            <a:ext cx="2196000" cy="2340000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9" name="Bildplatzhalter 6"/>
          <p:cNvSpPr>
            <a:spLocks noGrp="1"/>
          </p:cNvSpPr>
          <p:nvPr>
            <p:ph type="pic" sz="quarter" idx="15"/>
          </p:nvPr>
        </p:nvSpPr>
        <p:spPr>
          <a:xfrm>
            <a:off x="4572000" y="1512000"/>
            <a:ext cx="2196000" cy="2340000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10" name="Bildplatzhalter 6"/>
          <p:cNvSpPr>
            <a:spLocks noGrp="1"/>
          </p:cNvSpPr>
          <p:nvPr>
            <p:ph type="pic" sz="quarter" idx="16"/>
          </p:nvPr>
        </p:nvSpPr>
        <p:spPr>
          <a:xfrm>
            <a:off x="6768000" y="1512000"/>
            <a:ext cx="2196000" cy="2340000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11" name="Bildplatzhalter 6"/>
          <p:cNvSpPr>
            <a:spLocks noGrp="1"/>
          </p:cNvSpPr>
          <p:nvPr>
            <p:ph type="pic" sz="quarter" idx="17"/>
          </p:nvPr>
        </p:nvSpPr>
        <p:spPr>
          <a:xfrm>
            <a:off x="179512" y="3852000"/>
            <a:ext cx="2196000" cy="2340000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12" name="Bildplatzhalter 6"/>
          <p:cNvSpPr>
            <a:spLocks noGrp="1"/>
          </p:cNvSpPr>
          <p:nvPr>
            <p:ph type="pic" sz="quarter" idx="18"/>
          </p:nvPr>
        </p:nvSpPr>
        <p:spPr>
          <a:xfrm>
            <a:off x="2375513" y="3852000"/>
            <a:ext cx="2196000" cy="2340000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13" name="Bildplatzhalter 6"/>
          <p:cNvSpPr>
            <a:spLocks noGrp="1"/>
          </p:cNvSpPr>
          <p:nvPr>
            <p:ph type="pic" sz="quarter" idx="19"/>
          </p:nvPr>
        </p:nvSpPr>
        <p:spPr>
          <a:xfrm>
            <a:off x="4571513" y="3852000"/>
            <a:ext cx="2196000" cy="2340000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14" name="Bildplatzhalter 6"/>
          <p:cNvSpPr>
            <a:spLocks noGrp="1"/>
          </p:cNvSpPr>
          <p:nvPr>
            <p:ph type="pic" sz="quarter" idx="20"/>
          </p:nvPr>
        </p:nvSpPr>
        <p:spPr>
          <a:xfrm>
            <a:off x="6767513" y="3852000"/>
            <a:ext cx="2196000" cy="2340000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16" name="Textplatzhalter 15"/>
          <p:cNvSpPr>
            <a:spLocks noGrp="1"/>
          </p:cNvSpPr>
          <p:nvPr>
            <p:ph type="body" sz="quarter" idx="21" hasCustomPrompt="1"/>
          </p:nvPr>
        </p:nvSpPr>
        <p:spPr>
          <a:xfrm>
            <a:off x="179999" y="3492000"/>
            <a:ext cx="8785225" cy="360000"/>
          </a:xfrm>
          <a:solidFill>
            <a:srgbClr val="2C3F4E">
              <a:alpha val="90000"/>
            </a:srgbClr>
          </a:solidFill>
        </p:spPr>
        <p:txBody>
          <a:bodyPr lIns="108000" rIns="108000" numCol="4" spcCol="216000" anchor="ctr" anchorCtr="0"/>
          <a:lstStyle>
            <a:lvl1pPr marL="0" indent="0">
              <a:buNone/>
              <a:defRPr sz="1200"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Textmasterformat bearbeiten Textmasterformat bearbeiten Textmasterformat bearbeiten Textmasterformat bearbeiten </a:t>
            </a:r>
          </a:p>
        </p:txBody>
      </p:sp>
      <p:sp>
        <p:nvSpPr>
          <p:cNvPr id="19" name="Textplatzhalter 15"/>
          <p:cNvSpPr>
            <a:spLocks noGrp="1"/>
          </p:cNvSpPr>
          <p:nvPr>
            <p:ph type="body" sz="quarter" idx="22" hasCustomPrompt="1"/>
          </p:nvPr>
        </p:nvSpPr>
        <p:spPr>
          <a:xfrm>
            <a:off x="179512" y="5832000"/>
            <a:ext cx="8785225" cy="360000"/>
          </a:xfrm>
          <a:solidFill>
            <a:srgbClr val="2C3F4E">
              <a:alpha val="90000"/>
            </a:srgbClr>
          </a:solidFill>
        </p:spPr>
        <p:txBody>
          <a:bodyPr lIns="108000" rIns="108000" numCol="4" spcCol="216000" anchor="ctr" anchorCtr="0"/>
          <a:lstStyle>
            <a:lvl1pPr marL="0" indent="0">
              <a:buNone/>
              <a:defRPr sz="1200"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Textmasterformat bearbeiten Textmasterformat bearbeiten Textmasterformat bearbeiten Textmasterformat bearbeiten </a:t>
            </a:r>
          </a:p>
        </p:txBody>
      </p:sp>
    </p:spTree>
    <p:extLst>
      <p:ext uri="{BB962C8B-B14F-4D97-AF65-F5344CB8AC3E}">
        <p14:creationId xmlns:p14="http://schemas.microsoft.com/office/powerpoint/2010/main" val="2250331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ew Chapter (building MA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1"/>
          <p:cNvSpPr>
            <a:spLocks noGrp="1"/>
          </p:cNvSpPr>
          <p:nvPr>
            <p:ph type="ctrTitle"/>
          </p:nvPr>
        </p:nvSpPr>
        <p:spPr>
          <a:xfrm>
            <a:off x="180000" y="3600000"/>
            <a:ext cx="8784000" cy="540000"/>
          </a:xfrm>
          <a:prstGeom prst="rect">
            <a:avLst/>
          </a:prstGeom>
        </p:spPr>
        <p:txBody>
          <a:bodyPr lIns="36000" tIns="0" rIns="0" bIns="0">
            <a:noAutofit/>
          </a:bodyPr>
          <a:lstStyle>
            <a:lvl1pPr algn="l">
              <a:lnSpc>
                <a:spcPct val="110000"/>
              </a:lnSpc>
              <a:defRPr lang="de-DE" sz="3200" b="1" kern="1200" dirty="0">
                <a:solidFill>
                  <a:schemeClr val="tx2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8" name="Untertitel 2"/>
          <p:cNvSpPr>
            <a:spLocks noGrp="1"/>
          </p:cNvSpPr>
          <p:nvPr>
            <p:ph type="subTitle" idx="1"/>
          </p:nvPr>
        </p:nvSpPr>
        <p:spPr>
          <a:xfrm>
            <a:off x="180000" y="4176000"/>
            <a:ext cx="8784000" cy="1589593"/>
          </a:xfrm>
          <a:prstGeom prst="rect">
            <a:avLst/>
          </a:prstGeom>
        </p:spPr>
        <p:txBody>
          <a:bodyPr lIns="36000" tIns="0" rIns="0" bIns="0">
            <a:noAutofit/>
          </a:bodyPr>
          <a:lstStyle>
            <a:lvl1pPr marL="0" indent="0" algn="l">
              <a:lnSpc>
                <a:spcPct val="120000"/>
              </a:lnSpc>
              <a:spcBef>
                <a:spcPts val="0"/>
              </a:spcBef>
              <a:buNone/>
              <a:defRPr sz="3200" b="1">
                <a:solidFill>
                  <a:schemeClr val="bg2"/>
                </a:solidFill>
                <a:latin typeface="Arial" pitchFamily="34" charset="0"/>
                <a:cs typeface="Arial" pitchFamily="34" charset="0"/>
              </a:defRPr>
            </a:lvl1pPr>
            <a:lvl2pPr marL="0" marR="0" indent="0" algn="l" defTabSz="801472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bg2"/>
              </a:buClr>
              <a:buSzTx/>
              <a:buFont typeface="Wingdings" pitchFamily="2" charset="2"/>
              <a:buNone/>
              <a:tabLst/>
              <a:defRPr sz="2400" b="1">
                <a:solidFill>
                  <a:schemeClr val="bg2"/>
                </a:solidFill>
              </a:defRPr>
            </a:lvl2pPr>
            <a:lvl3pPr marL="8014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022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602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00367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4044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8051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2058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dirty="0"/>
              <a:t>Formatvorlage des Untertitelmasters durch Klicken bearbeiten</a:t>
            </a:r>
          </a:p>
          <a:p>
            <a:pPr lvl="1"/>
            <a:r>
              <a:rPr lang="de-DE" dirty="0"/>
              <a:t>Zweite Ebene</a:t>
            </a:r>
          </a:p>
        </p:txBody>
      </p:sp>
      <p:sp>
        <p:nvSpPr>
          <p:cNvPr id="16" name="Datumsplatzhalter 3"/>
          <p:cNvSpPr>
            <a:spLocks noGrp="1"/>
          </p:cNvSpPr>
          <p:nvPr>
            <p:ph type="dt" sz="half" idx="2"/>
          </p:nvPr>
        </p:nvSpPr>
        <p:spPr>
          <a:xfrm>
            <a:off x="2412000" y="6677954"/>
            <a:ext cx="972000" cy="124906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17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180000" y="6678000"/>
            <a:ext cx="2159752" cy="124906"/>
          </a:xfrm>
          <a:prstGeom prst="rect">
            <a:avLst/>
          </a:prstGeom>
        </p:spPr>
        <p:txBody>
          <a:bodyPr vert="horz" wrap="square" lIns="36000" tIns="0" rIns="0" bIns="0" rtlCol="0" anchor="ctr">
            <a:noAutofit/>
          </a:bodyPr>
          <a:lstStyle>
            <a:lvl1pPr algn="just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18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460432" y="6677954"/>
            <a:ext cx="436100" cy="124906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r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B6C01C00-BF13-48D5-80DE-58EA1E6873EB}" type="slidenum">
              <a:rPr lang="de-DE" smtClean="0"/>
              <a:pPr/>
              <a:t>‹Nr.›</a:t>
            </a:fld>
            <a:endParaRPr lang="de-DE" dirty="0"/>
          </a:p>
        </p:txBody>
      </p:sp>
      <p:pic>
        <p:nvPicPr>
          <p:cNvPr id="1026" name="Picture 2" descr="D:\Susanne\Jobs\Pepperl &amp; Fuchs\P+F - PPTs\PPT_Unternehmen-Leitfaden_2013\_eingesetzte Bilder\_VERWENDET\_PPT-Neubau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28000"/>
            <a:ext cx="9144000" cy="26273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11126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ew Chapter (blank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1"/>
          <p:cNvSpPr>
            <a:spLocks noGrp="1"/>
          </p:cNvSpPr>
          <p:nvPr>
            <p:ph type="ctrTitle"/>
          </p:nvPr>
        </p:nvSpPr>
        <p:spPr>
          <a:xfrm>
            <a:off x="180000" y="3600000"/>
            <a:ext cx="8784000" cy="540000"/>
          </a:xfrm>
          <a:prstGeom prst="rect">
            <a:avLst/>
          </a:prstGeom>
        </p:spPr>
        <p:txBody>
          <a:bodyPr lIns="36000" tIns="0" rIns="0" bIns="0">
            <a:noAutofit/>
          </a:bodyPr>
          <a:lstStyle>
            <a:lvl1pPr algn="l">
              <a:lnSpc>
                <a:spcPct val="110000"/>
              </a:lnSpc>
              <a:defRPr lang="de-DE" sz="3200" b="1" kern="1200" dirty="0">
                <a:solidFill>
                  <a:schemeClr val="tx2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3" name="Bildplatzhalter 2"/>
          <p:cNvSpPr>
            <a:spLocks noGrp="1"/>
          </p:cNvSpPr>
          <p:nvPr>
            <p:ph type="pic" sz="quarter" idx="10"/>
          </p:nvPr>
        </p:nvSpPr>
        <p:spPr>
          <a:xfrm>
            <a:off x="0" y="828000"/>
            <a:ext cx="9146715" cy="2628000"/>
          </a:xfrm>
        </p:spPr>
        <p:txBody>
          <a:bodyPr>
            <a:noAutofit/>
          </a:bodyPr>
          <a:lstStyle>
            <a:lvl1pPr>
              <a:lnSpc>
                <a:spcPct val="110000"/>
              </a:lnSpc>
              <a:defRPr/>
            </a:lvl1pPr>
          </a:lstStyle>
          <a:p>
            <a:endParaRPr lang="de-DE" dirty="0"/>
          </a:p>
        </p:txBody>
      </p:sp>
      <p:sp>
        <p:nvSpPr>
          <p:cNvPr id="15" name="Datumsplatzhalter 3"/>
          <p:cNvSpPr>
            <a:spLocks noGrp="1"/>
          </p:cNvSpPr>
          <p:nvPr>
            <p:ph type="dt" sz="half" idx="2"/>
          </p:nvPr>
        </p:nvSpPr>
        <p:spPr>
          <a:xfrm>
            <a:off x="2412000" y="6677954"/>
            <a:ext cx="972000" cy="124906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16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180000" y="6678000"/>
            <a:ext cx="2159752" cy="124906"/>
          </a:xfrm>
          <a:prstGeom prst="rect">
            <a:avLst/>
          </a:prstGeom>
        </p:spPr>
        <p:txBody>
          <a:bodyPr vert="horz" wrap="square" lIns="36000" tIns="0" rIns="0" bIns="0" rtlCol="0" anchor="ctr">
            <a:noAutofit/>
          </a:bodyPr>
          <a:lstStyle>
            <a:lvl1pPr algn="just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17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460432" y="6677954"/>
            <a:ext cx="436100" cy="124906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r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B6C01C00-BF13-48D5-80DE-58EA1E6873EB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9" name="Untertitel 2"/>
          <p:cNvSpPr>
            <a:spLocks noGrp="1"/>
          </p:cNvSpPr>
          <p:nvPr>
            <p:ph type="subTitle" idx="1"/>
          </p:nvPr>
        </p:nvSpPr>
        <p:spPr>
          <a:xfrm>
            <a:off x="180000" y="4176000"/>
            <a:ext cx="8784000" cy="1589593"/>
          </a:xfrm>
          <a:prstGeom prst="rect">
            <a:avLst/>
          </a:prstGeom>
        </p:spPr>
        <p:txBody>
          <a:bodyPr lIns="36000" tIns="0" rIns="0" bIns="0">
            <a:noAutofit/>
          </a:bodyPr>
          <a:lstStyle>
            <a:lvl1pPr marL="0" indent="0" algn="l">
              <a:lnSpc>
                <a:spcPct val="120000"/>
              </a:lnSpc>
              <a:spcBef>
                <a:spcPts val="0"/>
              </a:spcBef>
              <a:buNone/>
              <a:defRPr sz="3200" b="1">
                <a:solidFill>
                  <a:schemeClr val="bg2"/>
                </a:solidFill>
                <a:latin typeface="Arial" pitchFamily="34" charset="0"/>
                <a:cs typeface="Arial" pitchFamily="34" charset="0"/>
              </a:defRPr>
            </a:lvl1pPr>
            <a:lvl2pPr marL="0" marR="0" indent="0" algn="l" defTabSz="801472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bg2"/>
              </a:buClr>
              <a:buSzTx/>
              <a:buFont typeface="Wingdings" pitchFamily="2" charset="2"/>
              <a:buNone/>
              <a:tabLst/>
              <a:defRPr sz="2400" b="1">
                <a:solidFill>
                  <a:schemeClr val="bg2"/>
                </a:solidFill>
              </a:defRPr>
            </a:lvl2pPr>
            <a:lvl3pPr marL="8014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022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602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00367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4044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8051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2058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dirty="0"/>
              <a:t>Formatvorlage des Untertitelmasters durch Klicken bearbeiten</a:t>
            </a:r>
          </a:p>
          <a:p>
            <a:pPr lvl="1"/>
            <a:r>
              <a:rPr lang="de-DE" dirty="0"/>
              <a:t>Zweite Ebene</a:t>
            </a:r>
          </a:p>
        </p:txBody>
      </p:sp>
    </p:spTree>
    <p:extLst>
      <p:ext uri="{BB962C8B-B14F-4D97-AF65-F5344CB8AC3E}">
        <p14:creationId xmlns:p14="http://schemas.microsoft.com/office/powerpoint/2010/main" val="15078325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s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just">
              <a:defRPr/>
            </a:lvl1pPr>
          </a:lstStyle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6" name="Titel 1"/>
          <p:cNvSpPr>
            <a:spLocks noGrp="1"/>
          </p:cNvSpPr>
          <p:nvPr>
            <p:ph type="title"/>
          </p:nvPr>
        </p:nvSpPr>
        <p:spPr>
          <a:xfrm>
            <a:off x="180000" y="827499"/>
            <a:ext cx="8784000" cy="504000"/>
          </a:xfrm>
          <a:prstGeom prst="rect">
            <a:avLst/>
          </a:prstGeom>
        </p:spPr>
        <p:txBody>
          <a:bodyPr lIns="36000" tIns="0" rIns="0" bIns="0">
            <a:noAutofit/>
          </a:bodyPr>
          <a:lstStyle>
            <a:lvl1pPr algn="l">
              <a:lnSpc>
                <a:spcPct val="110000"/>
              </a:lnSpc>
              <a:defRPr sz="3200" b="1">
                <a:solidFill>
                  <a:schemeClr val="tx2"/>
                </a:solidFill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7" name="Inhaltsplatzhalter 8"/>
          <p:cNvSpPr>
            <a:spLocks noGrp="1"/>
          </p:cNvSpPr>
          <p:nvPr>
            <p:ph sz="quarter" idx="14"/>
          </p:nvPr>
        </p:nvSpPr>
        <p:spPr>
          <a:xfrm>
            <a:off x="180000" y="1512000"/>
            <a:ext cx="8784000" cy="4860000"/>
          </a:xfrm>
          <a:prstGeom prst="rect">
            <a:avLst/>
          </a:prstGeom>
        </p:spPr>
        <p:txBody>
          <a:bodyPr lIns="36000" tIns="0" rIns="0" bIns="0">
            <a:noAutofit/>
          </a:bodyPr>
          <a:lstStyle>
            <a:lvl1pPr marL="342900" indent="-342900">
              <a:lnSpc>
                <a:spcPct val="130000"/>
              </a:lnSpc>
              <a:spcBef>
                <a:spcPts val="0"/>
              </a:spcBef>
              <a:buClr>
                <a:schemeClr val="bg2"/>
              </a:buClr>
              <a:buFont typeface="+mj-lt"/>
              <a:buAutoNum type="arabicPeriod"/>
              <a:defRPr sz="1700" b="1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  <a:lvl2pPr marL="541338" indent="-274638">
              <a:lnSpc>
                <a:spcPct val="130000"/>
              </a:lnSpc>
              <a:spcBef>
                <a:spcPts val="0"/>
              </a:spcBef>
              <a:buClr>
                <a:schemeClr val="bg2"/>
              </a:buClr>
              <a:buFont typeface="Wingdings" pitchFamily="2" charset="2"/>
              <a:buChar char="§"/>
              <a:defRPr sz="1400" b="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2pPr>
            <a:lvl3pPr marL="808038" indent="-266700">
              <a:lnSpc>
                <a:spcPct val="130000"/>
              </a:lnSpc>
              <a:buClr>
                <a:schemeClr val="bg2"/>
              </a:buClr>
              <a:buFont typeface="Wingdings" pitchFamily="2" charset="2"/>
              <a:buChar char="§"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3pPr>
            <a:lvl4pPr marL="1074738" indent="-266700">
              <a:lnSpc>
                <a:spcPct val="130000"/>
              </a:lnSpc>
              <a:buClr>
                <a:schemeClr val="bg2"/>
              </a:buClr>
              <a:buFont typeface="Wingdings" pitchFamily="2" charset="2"/>
              <a:buChar char="§"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4pPr>
            <a:lvl5pPr marL="1341438" indent="-266700">
              <a:lnSpc>
                <a:spcPct val="130000"/>
              </a:lnSpc>
              <a:buClr>
                <a:schemeClr val="bg2"/>
              </a:buClr>
              <a:buFont typeface="Wingdings" pitchFamily="2" charset="2"/>
              <a:buChar char="§"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1667192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norama picture,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Datumsplatzhalter 3"/>
          <p:cNvSpPr>
            <a:spLocks noGrp="1"/>
          </p:cNvSpPr>
          <p:nvPr>
            <p:ph type="dt" sz="half" idx="2"/>
          </p:nvPr>
        </p:nvSpPr>
        <p:spPr>
          <a:xfrm>
            <a:off x="2412000" y="6677954"/>
            <a:ext cx="972000" cy="124906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16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180000" y="6678000"/>
            <a:ext cx="2159752" cy="124906"/>
          </a:xfrm>
          <a:prstGeom prst="rect">
            <a:avLst/>
          </a:prstGeom>
        </p:spPr>
        <p:txBody>
          <a:bodyPr vert="horz" wrap="square" lIns="36000" tIns="0" rIns="0" bIns="0" rtlCol="0" anchor="ctr">
            <a:noAutofit/>
          </a:bodyPr>
          <a:lstStyle>
            <a:lvl1pPr algn="just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17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460432" y="6677954"/>
            <a:ext cx="436100" cy="124906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r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B6C01C00-BF13-48D5-80DE-58EA1E6873EB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9" name="Bildplatzhalter 2"/>
          <p:cNvSpPr>
            <a:spLocks noGrp="1"/>
          </p:cNvSpPr>
          <p:nvPr>
            <p:ph type="pic" sz="quarter" idx="10"/>
          </p:nvPr>
        </p:nvSpPr>
        <p:spPr>
          <a:xfrm>
            <a:off x="180000" y="1512000"/>
            <a:ext cx="8784000" cy="2520000"/>
          </a:xfrm>
        </p:spPr>
        <p:txBody>
          <a:bodyPr>
            <a:noAutofit/>
          </a:bodyPr>
          <a:lstStyle>
            <a:lvl1pPr>
              <a:lnSpc>
                <a:spcPct val="110000"/>
              </a:lnSpc>
              <a:defRPr/>
            </a:lvl1pPr>
          </a:lstStyle>
          <a:p>
            <a:endParaRPr lang="de-DE" dirty="0"/>
          </a:p>
        </p:txBody>
      </p:sp>
      <p:sp>
        <p:nvSpPr>
          <p:cNvPr id="12" name="Textplatzhalter 7"/>
          <p:cNvSpPr>
            <a:spLocks noGrp="1"/>
          </p:cNvSpPr>
          <p:nvPr>
            <p:ph type="body" sz="quarter" idx="14"/>
          </p:nvPr>
        </p:nvSpPr>
        <p:spPr>
          <a:xfrm>
            <a:off x="179512" y="4140000"/>
            <a:ext cx="8784000" cy="2232000"/>
          </a:xfrm>
          <a:prstGeom prst="rect">
            <a:avLst/>
          </a:prstGeom>
        </p:spPr>
        <p:txBody>
          <a:bodyPr lIns="36000" tIns="0" rIns="0" bIns="0">
            <a:noAutofit/>
          </a:bodyPr>
          <a:lstStyle>
            <a:lvl1pPr marL="285750" indent="-285750">
              <a:lnSpc>
                <a:spcPct val="130000"/>
              </a:lnSpc>
              <a:spcBef>
                <a:spcPts val="0"/>
              </a:spcBef>
              <a:buClr>
                <a:schemeClr val="bg2"/>
              </a:buClr>
              <a:buFont typeface="Wingdings" pitchFamily="2" charset="2"/>
              <a:buChar char="§"/>
              <a:defRPr sz="1700" b="0">
                <a:solidFill>
                  <a:schemeClr val="tx2"/>
                </a:solidFill>
              </a:defRPr>
            </a:lvl1pPr>
            <a:lvl2pPr marL="541338" indent="-274638">
              <a:lnSpc>
                <a:spcPct val="130000"/>
              </a:lnSpc>
              <a:spcBef>
                <a:spcPts val="0"/>
              </a:spcBef>
              <a:buClr>
                <a:schemeClr val="bg2"/>
              </a:buClr>
              <a:buFont typeface="Wingdings" pitchFamily="2" charset="2"/>
              <a:buChar char="§"/>
              <a:defRPr sz="1700" b="0">
                <a:solidFill>
                  <a:schemeClr val="tx2"/>
                </a:solidFill>
              </a:defRPr>
            </a:lvl2pPr>
            <a:lvl3pPr>
              <a:defRPr>
                <a:solidFill>
                  <a:schemeClr val="accent1"/>
                </a:solidFill>
              </a:defRPr>
            </a:lvl3pPr>
            <a:lvl4pPr>
              <a:defRPr>
                <a:solidFill>
                  <a:schemeClr val="accent1"/>
                </a:solidFill>
              </a:defRPr>
            </a:lvl4pPr>
            <a:lvl5pPr>
              <a:defRPr>
                <a:solidFill>
                  <a:schemeClr val="accent1"/>
                </a:solidFill>
              </a:defRPr>
            </a:lvl5pPr>
          </a:lstStyle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</p:txBody>
      </p:sp>
      <p:sp>
        <p:nvSpPr>
          <p:cNvPr id="13" name="Titel 1"/>
          <p:cNvSpPr>
            <a:spLocks noGrp="1"/>
          </p:cNvSpPr>
          <p:nvPr>
            <p:ph type="title"/>
          </p:nvPr>
        </p:nvSpPr>
        <p:spPr>
          <a:xfrm>
            <a:off x="180000" y="827499"/>
            <a:ext cx="8784000" cy="504000"/>
          </a:xfrm>
          <a:prstGeom prst="rect">
            <a:avLst/>
          </a:prstGeom>
        </p:spPr>
        <p:txBody>
          <a:bodyPr lIns="36000" tIns="0" rIns="0" bIns="0">
            <a:noAutofit/>
          </a:bodyPr>
          <a:lstStyle>
            <a:lvl1pPr algn="l">
              <a:lnSpc>
                <a:spcPct val="110000"/>
              </a:lnSpc>
              <a:defRPr sz="3200" b="1">
                <a:solidFill>
                  <a:schemeClr val="tx2"/>
                </a:solidFill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3040044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bhead, text or graphical elemen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80000" y="827499"/>
            <a:ext cx="8784000" cy="504000"/>
          </a:xfrm>
          <a:prstGeom prst="rect">
            <a:avLst/>
          </a:prstGeom>
        </p:spPr>
        <p:txBody>
          <a:bodyPr lIns="36000" tIns="0" rIns="0" bIns="0">
            <a:noAutofit/>
          </a:bodyPr>
          <a:lstStyle>
            <a:lvl1pPr algn="l">
              <a:lnSpc>
                <a:spcPct val="110000"/>
              </a:lnSpc>
              <a:defRPr sz="3200" b="1">
                <a:solidFill>
                  <a:schemeClr val="tx2"/>
                </a:solidFill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7" name="Textplatzhalter 6"/>
          <p:cNvSpPr>
            <a:spLocks noGrp="1"/>
          </p:cNvSpPr>
          <p:nvPr>
            <p:ph type="body" sz="quarter" idx="13"/>
          </p:nvPr>
        </p:nvSpPr>
        <p:spPr>
          <a:xfrm>
            <a:off x="179999" y="1368000"/>
            <a:ext cx="8784000" cy="652251"/>
          </a:xfrm>
          <a:prstGeom prst="rect">
            <a:avLst/>
          </a:prstGeom>
        </p:spPr>
        <p:txBody>
          <a:bodyPr lIns="36000" tIns="0" rIns="0" bIns="0">
            <a:noAutofit/>
          </a:bodyPr>
          <a:lstStyle>
            <a:lvl1pPr marL="0" indent="0">
              <a:lnSpc>
                <a:spcPct val="130000"/>
              </a:lnSpc>
              <a:spcBef>
                <a:spcPts val="0"/>
              </a:spcBef>
              <a:buFontTx/>
              <a:buNone/>
              <a:defRPr sz="1700">
                <a:solidFill>
                  <a:schemeClr val="accent1"/>
                </a:solidFill>
                <a:latin typeface="Arial" pitchFamily="34" charset="0"/>
                <a:cs typeface="Arial" pitchFamily="34" charset="0"/>
              </a:defRPr>
            </a:lvl1pPr>
            <a:lvl2pPr>
              <a:defRPr>
                <a:solidFill>
                  <a:schemeClr val="tx1">
                    <a:lumMod val="40000"/>
                    <a:lumOff val="60000"/>
                  </a:schemeClr>
                </a:solidFill>
              </a:defRPr>
            </a:lvl2pPr>
            <a:lvl3pPr>
              <a:defRPr>
                <a:solidFill>
                  <a:schemeClr val="tx1">
                    <a:lumMod val="40000"/>
                    <a:lumOff val="60000"/>
                  </a:schemeClr>
                </a:solidFill>
              </a:defRPr>
            </a:lvl3pPr>
            <a:lvl4pPr>
              <a:defRPr>
                <a:solidFill>
                  <a:schemeClr val="tx1">
                    <a:lumMod val="40000"/>
                    <a:lumOff val="60000"/>
                  </a:schemeClr>
                </a:solidFill>
              </a:defRPr>
            </a:lvl4pPr>
            <a:lvl5pPr>
              <a:defRPr>
                <a:solidFill>
                  <a:schemeClr val="tx1">
                    <a:lumMod val="40000"/>
                    <a:lumOff val="60000"/>
                  </a:schemeClr>
                </a:solidFill>
              </a:defRPr>
            </a:lvl5pPr>
          </a:lstStyle>
          <a:p>
            <a:pPr lvl="0"/>
            <a:r>
              <a:rPr lang="de-DE" dirty="0"/>
              <a:t>Textmasterformat bearbeiten</a:t>
            </a:r>
          </a:p>
        </p:txBody>
      </p:sp>
      <p:sp>
        <p:nvSpPr>
          <p:cNvPr id="9" name="Inhaltsplatzhalter 8"/>
          <p:cNvSpPr>
            <a:spLocks noGrp="1"/>
          </p:cNvSpPr>
          <p:nvPr>
            <p:ph sz="quarter" idx="14"/>
          </p:nvPr>
        </p:nvSpPr>
        <p:spPr>
          <a:xfrm>
            <a:off x="180000" y="2088000"/>
            <a:ext cx="8784000" cy="4356000"/>
          </a:xfrm>
          <a:prstGeom prst="rect">
            <a:avLst/>
          </a:prstGeom>
        </p:spPr>
        <p:txBody>
          <a:bodyPr lIns="36000" tIns="0" rIns="0" bIns="0">
            <a:noAutofit/>
          </a:bodyPr>
          <a:lstStyle>
            <a:lvl1pPr marL="285750" indent="-285750">
              <a:lnSpc>
                <a:spcPct val="130000"/>
              </a:lnSpc>
              <a:spcBef>
                <a:spcPts val="0"/>
              </a:spcBef>
              <a:buClr>
                <a:schemeClr val="bg2"/>
              </a:buClr>
              <a:buFont typeface="Wingdings" pitchFamily="2" charset="2"/>
              <a:buChar char="§"/>
              <a:defRPr sz="2200" b="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  <a:lvl2pPr marL="541338" indent="-274638">
              <a:lnSpc>
                <a:spcPct val="130000"/>
              </a:lnSpc>
              <a:spcBef>
                <a:spcPts val="0"/>
              </a:spcBef>
              <a:buClr>
                <a:schemeClr val="bg2"/>
              </a:buClr>
              <a:buFont typeface="Wingdings" pitchFamily="2" charset="2"/>
              <a:buChar char="§"/>
              <a:defRPr sz="1700" b="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2pPr>
            <a:lvl3pPr marL="808038" indent="-266700">
              <a:lnSpc>
                <a:spcPct val="130000"/>
              </a:lnSpc>
              <a:buClr>
                <a:schemeClr val="bg2"/>
              </a:buClr>
              <a:buFont typeface="Wingdings" pitchFamily="2" charset="2"/>
              <a:buChar char="§"/>
              <a:tabLst/>
              <a:defRPr sz="17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3pPr>
            <a:lvl4pPr marL="1074738" indent="-266700">
              <a:lnSpc>
                <a:spcPct val="130000"/>
              </a:lnSpc>
              <a:buClr>
                <a:schemeClr val="bg2"/>
              </a:buClr>
              <a:buFont typeface="Wingdings" pitchFamily="2" charset="2"/>
              <a:buChar char="§"/>
              <a:defRPr sz="17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4pPr>
            <a:lvl5pPr marL="1341438" indent="-266700">
              <a:lnSpc>
                <a:spcPct val="130000"/>
              </a:lnSpc>
              <a:buClr>
                <a:schemeClr val="bg2"/>
              </a:buClr>
              <a:buFont typeface="Wingdings" pitchFamily="2" charset="2"/>
              <a:buChar char="§"/>
              <a:defRPr sz="17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12" name="Datumsplatzhalter 3"/>
          <p:cNvSpPr>
            <a:spLocks noGrp="1"/>
          </p:cNvSpPr>
          <p:nvPr>
            <p:ph type="dt" sz="half" idx="2"/>
          </p:nvPr>
        </p:nvSpPr>
        <p:spPr>
          <a:xfrm>
            <a:off x="2412000" y="6677954"/>
            <a:ext cx="972000" cy="124906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13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180000" y="6678000"/>
            <a:ext cx="2159752" cy="124906"/>
          </a:xfrm>
          <a:prstGeom prst="rect">
            <a:avLst/>
          </a:prstGeom>
        </p:spPr>
        <p:txBody>
          <a:bodyPr vert="horz" wrap="square" lIns="36000" tIns="0" rIns="0" bIns="0" rtlCol="0" anchor="ctr">
            <a:noAutofit/>
          </a:bodyPr>
          <a:lstStyle>
            <a:lvl1pPr algn="just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14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460432" y="6677954"/>
            <a:ext cx="436100" cy="124906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r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B6C01C00-BF13-48D5-80DE-58EA1E6873EB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7559631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bhead, smal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80000" y="827499"/>
            <a:ext cx="8784000" cy="504000"/>
          </a:xfrm>
          <a:prstGeom prst="rect">
            <a:avLst/>
          </a:prstGeom>
        </p:spPr>
        <p:txBody>
          <a:bodyPr lIns="36000" tIns="0" rIns="0" bIns="0">
            <a:noAutofit/>
          </a:bodyPr>
          <a:lstStyle>
            <a:lvl1pPr algn="l">
              <a:lnSpc>
                <a:spcPct val="110000"/>
              </a:lnSpc>
              <a:defRPr sz="3200" b="1">
                <a:solidFill>
                  <a:schemeClr val="tx2"/>
                </a:solidFill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7" name="Textplatzhalter 6"/>
          <p:cNvSpPr>
            <a:spLocks noGrp="1"/>
          </p:cNvSpPr>
          <p:nvPr>
            <p:ph type="body" sz="quarter" idx="13"/>
          </p:nvPr>
        </p:nvSpPr>
        <p:spPr>
          <a:xfrm>
            <a:off x="179999" y="1368000"/>
            <a:ext cx="8784000" cy="652251"/>
          </a:xfrm>
          <a:prstGeom prst="rect">
            <a:avLst/>
          </a:prstGeom>
        </p:spPr>
        <p:txBody>
          <a:bodyPr lIns="36000" tIns="0" rIns="0" bIns="0">
            <a:noAutofit/>
          </a:bodyPr>
          <a:lstStyle>
            <a:lvl1pPr marL="0" indent="0">
              <a:lnSpc>
                <a:spcPct val="130000"/>
              </a:lnSpc>
              <a:spcBef>
                <a:spcPts val="0"/>
              </a:spcBef>
              <a:buFontTx/>
              <a:buNone/>
              <a:defRPr sz="1700">
                <a:solidFill>
                  <a:schemeClr val="accent1"/>
                </a:solidFill>
                <a:latin typeface="Arial" pitchFamily="34" charset="0"/>
                <a:cs typeface="Arial" pitchFamily="34" charset="0"/>
              </a:defRPr>
            </a:lvl1pPr>
            <a:lvl2pPr>
              <a:defRPr>
                <a:solidFill>
                  <a:schemeClr val="tx1">
                    <a:lumMod val="40000"/>
                    <a:lumOff val="60000"/>
                  </a:schemeClr>
                </a:solidFill>
              </a:defRPr>
            </a:lvl2pPr>
            <a:lvl3pPr>
              <a:defRPr>
                <a:solidFill>
                  <a:schemeClr val="tx1">
                    <a:lumMod val="40000"/>
                    <a:lumOff val="60000"/>
                  </a:schemeClr>
                </a:solidFill>
              </a:defRPr>
            </a:lvl3pPr>
            <a:lvl4pPr>
              <a:defRPr>
                <a:solidFill>
                  <a:schemeClr val="tx1">
                    <a:lumMod val="40000"/>
                    <a:lumOff val="60000"/>
                  </a:schemeClr>
                </a:solidFill>
              </a:defRPr>
            </a:lvl4pPr>
            <a:lvl5pPr>
              <a:defRPr>
                <a:solidFill>
                  <a:schemeClr val="tx1">
                    <a:lumMod val="40000"/>
                    <a:lumOff val="60000"/>
                  </a:schemeClr>
                </a:solidFill>
              </a:defRPr>
            </a:lvl5pPr>
          </a:lstStyle>
          <a:p>
            <a:pPr lvl="0"/>
            <a:r>
              <a:rPr lang="de-DE" dirty="0"/>
              <a:t>Textmasterformat bearbeiten</a:t>
            </a:r>
          </a:p>
        </p:txBody>
      </p:sp>
      <p:sp>
        <p:nvSpPr>
          <p:cNvPr id="9" name="Inhaltsplatzhalter 8"/>
          <p:cNvSpPr>
            <a:spLocks noGrp="1"/>
          </p:cNvSpPr>
          <p:nvPr>
            <p:ph sz="quarter" idx="14"/>
          </p:nvPr>
        </p:nvSpPr>
        <p:spPr>
          <a:xfrm>
            <a:off x="180000" y="2088000"/>
            <a:ext cx="8784000" cy="4356000"/>
          </a:xfrm>
          <a:prstGeom prst="rect">
            <a:avLst/>
          </a:prstGeom>
        </p:spPr>
        <p:txBody>
          <a:bodyPr lIns="36000" tIns="0" rIns="0" bIns="0">
            <a:noAutofit/>
          </a:bodyPr>
          <a:lstStyle>
            <a:lvl1pPr marL="285750" indent="-285750">
              <a:lnSpc>
                <a:spcPct val="130000"/>
              </a:lnSpc>
              <a:spcBef>
                <a:spcPts val="0"/>
              </a:spcBef>
              <a:buClr>
                <a:schemeClr val="bg2"/>
              </a:buClr>
              <a:buFont typeface="Wingdings" pitchFamily="2" charset="2"/>
              <a:buChar char="§"/>
              <a:defRPr sz="1700" b="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  <a:lvl2pPr marL="541338" indent="-274638">
              <a:lnSpc>
                <a:spcPct val="130000"/>
              </a:lnSpc>
              <a:spcBef>
                <a:spcPts val="0"/>
              </a:spcBef>
              <a:buClr>
                <a:schemeClr val="bg2"/>
              </a:buClr>
              <a:buFont typeface="Wingdings" pitchFamily="2" charset="2"/>
              <a:buChar char="§"/>
              <a:defRPr sz="1400" b="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2pPr>
            <a:lvl3pPr marL="808038" indent="-266700">
              <a:lnSpc>
                <a:spcPct val="130000"/>
              </a:lnSpc>
              <a:buClr>
                <a:schemeClr val="bg2"/>
              </a:buClr>
              <a:buFont typeface="Wingdings" pitchFamily="2" charset="2"/>
              <a:buChar char="§"/>
              <a:tabLst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3pPr>
            <a:lvl4pPr marL="1074738" indent="-266700">
              <a:lnSpc>
                <a:spcPct val="130000"/>
              </a:lnSpc>
              <a:buClr>
                <a:schemeClr val="bg2"/>
              </a:buClr>
              <a:buFont typeface="Wingdings" pitchFamily="2" charset="2"/>
              <a:buChar char="§"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4pPr>
            <a:lvl5pPr marL="1341438" indent="-266700">
              <a:lnSpc>
                <a:spcPct val="130000"/>
              </a:lnSpc>
              <a:buClr>
                <a:schemeClr val="bg2"/>
              </a:buClr>
              <a:buFont typeface="Wingdings" pitchFamily="2" charset="2"/>
              <a:buChar char="§"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12" name="Datumsplatzhalter 3"/>
          <p:cNvSpPr>
            <a:spLocks noGrp="1"/>
          </p:cNvSpPr>
          <p:nvPr>
            <p:ph type="dt" sz="half" idx="2"/>
          </p:nvPr>
        </p:nvSpPr>
        <p:spPr>
          <a:xfrm>
            <a:off x="2412000" y="6677954"/>
            <a:ext cx="972000" cy="124906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13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180000" y="6678000"/>
            <a:ext cx="2159752" cy="124906"/>
          </a:xfrm>
          <a:prstGeom prst="rect">
            <a:avLst/>
          </a:prstGeom>
        </p:spPr>
        <p:txBody>
          <a:bodyPr vert="horz" wrap="square" lIns="36000" tIns="0" rIns="0" bIns="0" rtlCol="0" anchor="ctr">
            <a:noAutofit/>
          </a:bodyPr>
          <a:lstStyle>
            <a:lvl1pPr algn="just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14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460432" y="6677954"/>
            <a:ext cx="436100" cy="124906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r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B6C01C00-BF13-48D5-80DE-58EA1E6873EB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920173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text or graphical elemen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80000" y="827499"/>
            <a:ext cx="8784000" cy="504000"/>
          </a:xfrm>
          <a:prstGeom prst="rect">
            <a:avLst/>
          </a:prstGeom>
        </p:spPr>
        <p:txBody>
          <a:bodyPr lIns="36000" tIns="0" rIns="0" bIns="0">
            <a:noAutofit/>
          </a:bodyPr>
          <a:lstStyle>
            <a:lvl1pPr algn="l">
              <a:lnSpc>
                <a:spcPct val="110000"/>
              </a:lnSpc>
              <a:defRPr sz="3200" b="1">
                <a:solidFill>
                  <a:schemeClr val="tx2"/>
                </a:solidFill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9" name="Inhaltsplatzhalter 8"/>
          <p:cNvSpPr>
            <a:spLocks noGrp="1"/>
          </p:cNvSpPr>
          <p:nvPr>
            <p:ph sz="quarter" idx="14"/>
          </p:nvPr>
        </p:nvSpPr>
        <p:spPr>
          <a:xfrm>
            <a:off x="180000" y="1512000"/>
            <a:ext cx="8784000" cy="4968000"/>
          </a:xfrm>
          <a:prstGeom prst="rect">
            <a:avLst/>
          </a:prstGeom>
        </p:spPr>
        <p:txBody>
          <a:bodyPr lIns="36000" tIns="0" rIns="0" bIns="0">
            <a:noAutofit/>
          </a:bodyPr>
          <a:lstStyle>
            <a:lvl1pPr marL="285750" indent="-285750">
              <a:lnSpc>
                <a:spcPct val="130000"/>
              </a:lnSpc>
              <a:spcBef>
                <a:spcPts val="0"/>
              </a:spcBef>
              <a:buClr>
                <a:schemeClr val="bg2"/>
              </a:buClr>
              <a:buFont typeface="Wingdings" pitchFamily="2" charset="2"/>
              <a:buChar char="§"/>
              <a:defRPr sz="1700" b="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  <a:lvl2pPr marL="541338" indent="-274638">
              <a:lnSpc>
                <a:spcPct val="130000"/>
              </a:lnSpc>
              <a:spcBef>
                <a:spcPts val="0"/>
              </a:spcBef>
              <a:buClr>
                <a:schemeClr val="bg2"/>
              </a:buClr>
              <a:buFont typeface="Wingdings" pitchFamily="2" charset="2"/>
              <a:buChar char="§"/>
              <a:defRPr sz="1400" b="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2pPr>
            <a:lvl3pPr marL="808038" indent="-266700">
              <a:lnSpc>
                <a:spcPct val="130000"/>
              </a:lnSpc>
              <a:buClr>
                <a:schemeClr val="bg2"/>
              </a:buClr>
              <a:buFont typeface="Wingdings" pitchFamily="2" charset="2"/>
              <a:buChar char="§"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3pPr>
            <a:lvl4pPr marL="1074738" indent="-266700">
              <a:lnSpc>
                <a:spcPct val="130000"/>
              </a:lnSpc>
              <a:buClr>
                <a:schemeClr val="bg2"/>
              </a:buClr>
              <a:buFont typeface="Wingdings" pitchFamily="2" charset="2"/>
              <a:buChar char="§"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4pPr>
            <a:lvl5pPr marL="1341438" indent="-266700">
              <a:lnSpc>
                <a:spcPct val="130000"/>
              </a:lnSpc>
              <a:buClr>
                <a:schemeClr val="bg2"/>
              </a:buClr>
              <a:buFont typeface="Wingdings" pitchFamily="2" charset="2"/>
              <a:buChar char="§"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12" name="Datumsplatzhalter 3"/>
          <p:cNvSpPr>
            <a:spLocks noGrp="1"/>
          </p:cNvSpPr>
          <p:nvPr>
            <p:ph type="dt" sz="half" idx="2"/>
          </p:nvPr>
        </p:nvSpPr>
        <p:spPr>
          <a:xfrm>
            <a:off x="2412000" y="6677954"/>
            <a:ext cx="972000" cy="124906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13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180000" y="6678000"/>
            <a:ext cx="2159752" cy="124906"/>
          </a:xfrm>
          <a:prstGeom prst="rect">
            <a:avLst/>
          </a:prstGeom>
        </p:spPr>
        <p:txBody>
          <a:bodyPr vert="horz" wrap="square" lIns="36000" tIns="0" rIns="0" bIns="0" rtlCol="0" anchor="ctr">
            <a:noAutofit/>
          </a:bodyPr>
          <a:lstStyle>
            <a:lvl1pPr algn="just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14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460432" y="6677954"/>
            <a:ext cx="436100" cy="124906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r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B6C01C00-BF13-48D5-80DE-58EA1E6873EB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1947498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bhead, text, picture+fra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80000" y="828000"/>
            <a:ext cx="8784000" cy="504000"/>
          </a:xfrm>
          <a:prstGeom prst="rect">
            <a:avLst/>
          </a:prstGeom>
        </p:spPr>
        <p:txBody>
          <a:bodyPr lIns="36000" tIns="0" rIns="0" bIns="0">
            <a:noAutofit/>
          </a:bodyPr>
          <a:lstStyle>
            <a:lvl1pPr algn="l">
              <a:lnSpc>
                <a:spcPct val="110000"/>
              </a:lnSpc>
              <a:defRPr sz="3200" b="1">
                <a:solidFill>
                  <a:schemeClr val="tx2"/>
                </a:solidFill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7" name="Inhaltsplatzhalter 9"/>
          <p:cNvSpPr>
            <a:spLocks noGrp="1"/>
          </p:cNvSpPr>
          <p:nvPr>
            <p:ph sz="quarter" idx="15"/>
          </p:nvPr>
        </p:nvSpPr>
        <p:spPr>
          <a:xfrm>
            <a:off x="4644000" y="2160000"/>
            <a:ext cx="4320000" cy="3780000"/>
          </a:xfrm>
          <a:ln w="6350">
            <a:solidFill>
              <a:schemeClr val="accent1"/>
            </a:solidFill>
          </a:ln>
        </p:spPr>
        <p:txBody>
          <a:bodyPr lIns="0" tIns="0" rIns="0" bIns="0">
            <a:noAutofit/>
          </a:bodyPr>
          <a:lstStyle>
            <a:lvl1pPr marL="0" indent="0">
              <a:lnSpc>
                <a:spcPct val="110000"/>
              </a:lnSpc>
              <a:buClr>
                <a:schemeClr val="bg2"/>
              </a:buClr>
              <a:buFont typeface="Wingdings" pitchFamily="2" charset="2"/>
              <a:buNone/>
              <a:defRPr sz="1700" b="0">
                <a:latin typeface="Arial" pitchFamily="34" charset="0"/>
                <a:cs typeface="Arial" pitchFamily="34" charset="0"/>
              </a:defRPr>
            </a:lvl1pPr>
            <a:lvl2pPr marL="400736" indent="0">
              <a:lnSpc>
                <a:spcPct val="110000"/>
              </a:lnSpc>
              <a:buClr>
                <a:schemeClr val="bg2"/>
              </a:buClr>
              <a:buFont typeface="Wingdings" pitchFamily="2" charset="2"/>
              <a:buNone/>
              <a:defRPr sz="1700" b="0">
                <a:latin typeface="Arial" pitchFamily="34" charset="0"/>
                <a:cs typeface="Arial" pitchFamily="34" charset="0"/>
              </a:defRPr>
            </a:lvl2pPr>
          </a:lstStyle>
          <a:p>
            <a:pPr lvl="0"/>
            <a:r>
              <a:rPr lang="de-DE" dirty="0"/>
              <a:t>Textmasterformat bearbeiten</a:t>
            </a:r>
          </a:p>
        </p:txBody>
      </p:sp>
      <p:sp>
        <p:nvSpPr>
          <p:cNvPr id="8" name="Inhaltsplatzhalter 8"/>
          <p:cNvSpPr>
            <a:spLocks noGrp="1"/>
          </p:cNvSpPr>
          <p:nvPr>
            <p:ph sz="quarter" idx="14"/>
          </p:nvPr>
        </p:nvSpPr>
        <p:spPr>
          <a:xfrm>
            <a:off x="180000" y="2088000"/>
            <a:ext cx="4284000" cy="4320000"/>
          </a:xfrm>
          <a:prstGeom prst="rect">
            <a:avLst/>
          </a:prstGeom>
        </p:spPr>
        <p:txBody>
          <a:bodyPr lIns="36000" tIns="0" rIns="0" bIns="0">
            <a:noAutofit/>
          </a:bodyPr>
          <a:lstStyle>
            <a:lvl1pPr marL="285750" indent="-285750">
              <a:lnSpc>
                <a:spcPct val="130000"/>
              </a:lnSpc>
              <a:spcBef>
                <a:spcPts val="0"/>
              </a:spcBef>
              <a:buClr>
                <a:schemeClr val="bg2"/>
              </a:buClr>
              <a:buFont typeface="Wingdings" pitchFamily="2" charset="2"/>
              <a:buChar char="§"/>
              <a:defRPr sz="1700" b="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  <a:lvl2pPr marL="541338" indent="-274638">
              <a:lnSpc>
                <a:spcPct val="130000"/>
              </a:lnSpc>
              <a:spcBef>
                <a:spcPts val="0"/>
              </a:spcBef>
              <a:buClr>
                <a:schemeClr val="bg2"/>
              </a:buClr>
              <a:buFont typeface="Wingdings" pitchFamily="2" charset="2"/>
              <a:buChar char="§"/>
              <a:defRPr sz="1400" b="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2pPr>
            <a:lvl3pPr marL="808038" indent="-266700">
              <a:lnSpc>
                <a:spcPct val="130000"/>
              </a:lnSpc>
              <a:buClr>
                <a:schemeClr val="bg2"/>
              </a:buClr>
              <a:buFont typeface="Wingdings" pitchFamily="2" charset="2"/>
              <a:buChar char="§"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3pPr>
            <a:lvl4pPr marL="1074738" indent="-266700">
              <a:lnSpc>
                <a:spcPct val="130000"/>
              </a:lnSpc>
              <a:buClr>
                <a:schemeClr val="bg2"/>
              </a:buClr>
              <a:buFont typeface="Wingdings" pitchFamily="2" charset="2"/>
              <a:buChar char="§"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4pPr>
            <a:lvl5pPr marL="1341438" indent="-266700">
              <a:lnSpc>
                <a:spcPct val="130000"/>
              </a:lnSpc>
              <a:buClr>
                <a:schemeClr val="bg2"/>
              </a:buClr>
              <a:buFont typeface="Wingdings" pitchFamily="2" charset="2"/>
              <a:buChar char="§"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10" name="Textplatzhalter 6"/>
          <p:cNvSpPr>
            <a:spLocks noGrp="1"/>
          </p:cNvSpPr>
          <p:nvPr>
            <p:ph type="body" sz="quarter" idx="13"/>
          </p:nvPr>
        </p:nvSpPr>
        <p:spPr>
          <a:xfrm>
            <a:off x="179999" y="1368000"/>
            <a:ext cx="8784000" cy="652251"/>
          </a:xfrm>
          <a:prstGeom prst="rect">
            <a:avLst/>
          </a:prstGeom>
        </p:spPr>
        <p:txBody>
          <a:bodyPr lIns="36000" tIns="0" rIns="0" bIns="0">
            <a:noAutofit/>
          </a:bodyPr>
          <a:lstStyle>
            <a:lvl1pPr marL="0" indent="0">
              <a:lnSpc>
                <a:spcPct val="130000"/>
              </a:lnSpc>
              <a:spcBef>
                <a:spcPts val="0"/>
              </a:spcBef>
              <a:buFontTx/>
              <a:buNone/>
              <a:defRPr sz="1700">
                <a:solidFill>
                  <a:schemeClr val="accent1"/>
                </a:solidFill>
                <a:latin typeface="Arial" pitchFamily="34" charset="0"/>
                <a:cs typeface="Arial" pitchFamily="34" charset="0"/>
              </a:defRPr>
            </a:lvl1pPr>
            <a:lvl2pPr>
              <a:defRPr>
                <a:solidFill>
                  <a:schemeClr val="tx1">
                    <a:lumMod val="40000"/>
                    <a:lumOff val="60000"/>
                  </a:schemeClr>
                </a:solidFill>
              </a:defRPr>
            </a:lvl2pPr>
            <a:lvl3pPr>
              <a:defRPr>
                <a:solidFill>
                  <a:schemeClr val="tx1">
                    <a:lumMod val="40000"/>
                    <a:lumOff val="60000"/>
                  </a:schemeClr>
                </a:solidFill>
              </a:defRPr>
            </a:lvl3pPr>
            <a:lvl4pPr>
              <a:defRPr>
                <a:solidFill>
                  <a:schemeClr val="tx1">
                    <a:lumMod val="40000"/>
                    <a:lumOff val="60000"/>
                  </a:schemeClr>
                </a:solidFill>
              </a:defRPr>
            </a:lvl4pPr>
            <a:lvl5pPr>
              <a:defRPr>
                <a:solidFill>
                  <a:schemeClr val="tx1">
                    <a:lumMod val="40000"/>
                    <a:lumOff val="60000"/>
                  </a:schemeClr>
                </a:solidFill>
              </a:defRPr>
            </a:lvl5pPr>
          </a:lstStyle>
          <a:p>
            <a:pPr lvl="0"/>
            <a:r>
              <a:rPr lang="de-DE" dirty="0"/>
              <a:t>Textmasterformat bearbeiten</a:t>
            </a:r>
          </a:p>
        </p:txBody>
      </p:sp>
      <p:sp>
        <p:nvSpPr>
          <p:cNvPr id="13" name="Datumsplatzhalter 3"/>
          <p:cNvSpPr>
            <a:spLocks noGrp="1"/>
          </p:cNvSpPr>
          <p:nvPr>
            <p:ph type="dt" sz="half" idx="2"/>
          </p:nvPr>
        </p:nvSpPr>
        <p:spPr>
          <a:xfrm>
            <a:off x="2412000" y="6677954"/>
            <a:ext cx="972000" cy="124906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14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180000" y="6678000"/>
            <a:ext cx="2159752" cy="124906"/>
          </a:xfrm>
          <a:prstGeom prst="rect">
            <a:avLst/>
          </a:prstGeom>
        </p:spPr>
        <p:txBody>
          <a:bodyPr vert="horz" wrap="square" lIns="36000" tIns="0" rIns="0" bIns="0" rtlCol="0" anchor="ctr">
            <a:noAutofit/>
          </a:bodyPr>
          <a:lstStyle>
            <a:lvl1pPr algn="just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18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460432" y="6677954"/>
            <a:ext cx="436100" cy="124906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r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B6C01C00-BF13-48D5-80DE-58EA1E6873EB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6"/>
          </p:nvPr>
        </p:nvSpPr>
        <p:spPr>
          <a:xfrm>
            <a:off x="4644000" y="6012000"/>
            <a:ext cx="4320000" cy="396000"/>
          </a:xfrm>
        </p:spPr>
        <p:txBody>
          <a:bodyPr lIns="0" tIns="0" rIns="0" bIns="0"/>
          <a:lstStyle>
            <a:lvl1pPr marL="0" indent="0">
              <a:lnSpc>
                <a:spcPct val="120000"/>
              </a:lnSpc>
              <a:buNone/>
              <a:defRPr sz="1200" i="1"/>
            </a:lvl1pPr>
          </a:lstStyle>
          <a:p>
            <a:pPr lvl="0"/>
            <a:r>
              <a:rPr lang="de-DE" dirty="0"/>
              <a:t>Textmasterformat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21021028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eck 7"/>
          <p:cNvSpPr/>
          <p:nvPr userDrawn="1"/>
        </p:nvSpPr>
        <p:spPr>
          <a:xfrm>
            <a:off x="0" y="0"/>
            <a:ext cx="9144000" cy="6530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147" tIns="40074" rIns="80147" bIns="40074" rtlCol="0" anchor="ctr">
            <a:noAutofit/>
          </a:bodyPr>
          <a:lstStyle/>
          <a:p>
            <a:pPr algn="ctr">
              <a:lnSpc>
                <a:spcPct val="110000"/>
              </a:lnSpc>
            </a:pPr>
            <a:endParaRPr lang="de-DE" sz="9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platzhalter 1"/>
          <p:cNvSpPr>
            <a:spLocks noGrp="1"/>
          </p:cNvSpPr>
          <p:nvPr>
            <p:ph type="body" idx="1"/>
          </p:nvPr>
        </p:nvSpPr>
        <p:spPr>
          <a:xfrm>
            <a:off x="180000" y="1494000"/>
            <a:ext cx="8784000" cy="4525963"/>
          </a:xfrm>
          <a:prstGeom prst="rect">
            <a:avLst/>
          </a:prstGeom>
        </p:spPr>
        <p:txBody>
          <a:bodyPr vert="horz" lIns="36000" tIns="0" rIns="0" bIns="0" rtlCol="0">
            <a:noAutofit/>
          </a:bodyPr>
          <a:lstStyle/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11" name="Rechteck 10"/>
          <p:cNvSpPr/>
          <p:nvPr userDrawn="1"/>
        </p:nvSpPr>
        <p:spPr>
          <a:xfrm>
            <a:off x="0" y="6606000"/>
            <a:ext cx="9144000" cy="252000"/>
          </a:xfrm>
          <a:prstGeom prst="rect">
            <a:avLst/>
          </a:prstGeom>
          <a:solidFill>
            <a:srgbClr val="6478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147" tIns="40074" rIns="80147" bIns="40074" rtlCol="0" anchor="ctr">
            <a:noAutofit/>
          </a:bodyPr>
          <a:lstStyle/>
          <a:p>
            <a:pPr algn="ctr">
              <a:lnSpc>
                <a:spcPct val="110000"/>
              </a:lnSpc>
            </a:pPr>
            <a:endParaRPr lang="de-DE" sz="900" dirty="0">
              <a:solidFill>
                <a:schemeClr val="accent3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Datumsplatzhalter 3"/>
          <p:cNvSpPr>
            <a:spLocks noGrp="1"/>
          </p:cNvSpPr>
          <p:nvPr>
            <p:ph type="dt" sz="half" idx="2"/>
          </p:nvPr>
        </p:nvSpPr>
        <p:spPr>
          <a:xfrm>
            <a:off x="2412000" y="6677954"/>
            <a:ext cx="972000" cy="124906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14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180000" y="6678000"/>
            <a:ext cx="2159752" cy="124906"/>
          </a:xfrm>
          <a:prstGeom prst="rect">
            <a:avLst/>
          </a:prstGeom>
        </p:spPr>
        <p:txBody>
          <a:bodyPr vert="horz" wrap="square" lIns="36000" tIns="0" rIns="0" bIns="0" rtlCol="0" anchor="ctr">
            <a:noAutofit/>
          </a:bodyPr>
          <a:lstStyle>
            <a:lvl1pPr algn="just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15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460432" y="6677954"/>
            <a:ext cx="436100" cy="124906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r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B6C01C00-BF13-48D5-80DE-58EA1E6873EB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16" name="Rechteck 15"/>
          <p:cNvSpPr/>
          <p:nvPr userDrawn="1"/>
        </p:nvSpPr>
        <p:spPr>
          <a:xfrm>
            <a:off x="6804248" y="6639850"/>
            <a:ext cx="1126912" cy="135422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>
              <a:lnSpc>
                <a:spcPct val="110000"/>
              </a:lnSpc>
            </a:pPr>
            <a:r>
              <a:rPr lang="de-DE" sz="1200" dirty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www.pepperl-fuchs.com </a:t>
            </a:r>
          </a:p>
        </p:txBody>
      </p:sp>
      <p:pic>
        <p:nvPicPr>
          <p:cNvPr id="10" name="Picture 2" descr="D:\Susanne\Jobs\Pepperl &amp; Fuchs\P+F - PPTs\P+F-Logo.png"/>
          <p:cNvPicPr>
            <a:picLocks noChangeAspect="1" noChangeArrowheads="1"/>
          </p:cNvPicPr>
          <p:nvPr userDrawn="1"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000" y="261214"/>
            <a:ext cx="2286000" cy="284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618912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80" r:id="rId4"/>
    <p:sldLayoutId id="2147483674" r:id="rId5"/>
    <p:sldLayoutId id="2147483658" r:id="rId6"/>
    <p:sldLayoutId id="2147483672" r:id="rId7"/>
    <p:sldLayoutId id="2147483673" r:id="rId8"/>
    <p:sldLayoutId id="2147483666" r:id="rId9"/>
    <p:sldLayoutId id="2147483679" r:id="rId10"/>
    <p:sldLayoutId id="2147483668" r:id="rId11"/>
    <p:sldLayoutId id="2147483661" r:id="rId12"/>
    <p:sldLayoutId id="2147483671" r:id="rId13"/>
    <p:sldLayoutId id="2147483667" r:id="rId14"/>
    <p:sldLayoutId id="2147483678" r:id="rId15"/>
    <p:sldLayoutId id="2147483676" r:id="rId16"/>
    <p:sldLayoutId id="2147483677" r:id="rId17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/>
  <p:txStyles>
    <p:titleStyle>
      <a:lvl1pPr algn="ctr" defTabSz="801472" rtl="0" eaLnBrk="1" latinLnBrk="0" hangingPunct="1">
        <a:spcBef>
          <a:spcPct val="0"/>
        </a:spcBef>
        <a:buNone/>
        <a:defRPr sz="3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0552" indent="-300552" algn="l" defTabSz="801472" rtl="0" eaLnBrk="1" latinLnBrk="0" hangingPunct="1">
        <a:lnSpc>
          <a:spcPct val="130000"/>
        </a:lnSpc>
        <a:spcBef>
          <a:spcPts val="0"/>
        </a:spcBef>
        <a:buClr>
          <a:schemeClr val="bg2"/>
        </a:buClr>
        <a:buFont typeface="Wingdings" pitchFamily="2" charset="2"/>
        <a:buChar char="§"/>
        <a:defRPr sz="1700" kern="1200">
          <a:solidFill>
            <a:schemeClr val="tx2"/>
          </a:solidFill>
          <a:latin typeface="+mn-lt"/>
          <a:ea typeface="+mn-ea"/>
          <a:cs typeface="+mn-cs"/>
        </a:defRPr>
      </a:lvl1pPr>
      <a:lvl2pPr marL="541338" indent="-274638" algn="l" defTabSz="801472" rtl="0" eaLnBrk="1" latinLnBrk="0" hangingPunct="1">
        <a:lnSpc>
          <a:spcPct val="130000"/>
        </a:lnSpc>
        <a:spcBef>
          <a:spcPts val="0"/>
        </a:spcBef>
        <a:buClr>
          <a:schemeClr val="bg2"/>
        </a:buClr>
        <a:buFont typeface="Wingdings" pitchFamily="2" charset="2"/>
        <a:buChar char="§"/>
        <a:defRPr sz="1400" kern="1200">
          <a:solidFill>
            <a:schemeClr val="tx2"/>
          </a:solidFill>
          <a:latin typeface="+mn-lt"/>
          <a:ea typeface="+mn-ea"/>
          <a:cs typeface="+mn-cs"/>
        </a:defRPr>
      </a:lvl2pPr>
      <a:lvl3pPr marL="808038" indent="-266700" algn="l" defTabSz="801472" rtl="0" eaLnBrk="1" latinLnBrk="0" hangingPunct="1">
        <a:lnSpc>
          <a:spcPct val="130000"/>
        </a:lnSpc>
        <a:spcBef>
          <a:spcPct val="20000"/>
        </a:spcBef>
        <a:buClr>
          <a:schemeClr val="bg2"/>
        </a:buClr>
        <a:buFont typeface="Wingdings" pitchFamily="2" charset="2"/>
        <a:buChar char="§"/>
        <a:defRPr sz="1400" kern="1200">
          <a:solidFill>
            <a:schemeClr val="tx2"/>
          </a:solidFill>
          <a:latin typeface="+mn-lt"/>
          <a:ea typeface="+mn-ea"/>
          <a:cs typeface="+mn-cs"/>
        </a:defRPr>
      </a:lvl3pPr>
      <a:lvl4pPr marL="1074738" indent="-266700" algn="l" defTabSz="801472" rtl="0" eaLnBrk="1" latinLnBrk="0" hangingPunct="1">
        <a:lnSpc>
          <a:spcPct val="130000"/>
        </a:lnSpc>
        <a:spcBef>
          <a:spcPct val="20000"/>
        </a:spcBef>
        <a:buClr>
          <a:schemeClr val="bg2"/>
        </a:buClr>
        <a:buFont typeface="Wingdings" pitchFamily="2" charset="2"/>
        <a:buChar char="§"/>
        <a:defRPr sz="1400" kern="1200">
          <a:solidFill>
            <a:schemeClr val="tx2"/>
          </a:solidFill>
          <a:latin typeface="+mn-lt"/>
          <a:ea typeface="+mn-ea"/>
          <a:cs typeface="+mn-cs"/>
        </a:defRPr>
      </a:lvl4pPr>
      <a:lvl5pPr marL="1341438" indent="-266700" algn="l" defTabSz="801472" rtl="0" eaLnBrk="1" latinLnBrk="0" hangingPunct="1">
        <a:lnSpc>
          <a:spcPct val="130000"/>
        </a:lnSpc>
        <a:spcBef>
          <a:spcPct val="20000"/>
        </a:spcBef>
        <a:buClr>
          <a:schemeClr val="bg2"/>
        </a:buClr>
        <a:buFont typeface="Wingdings" pitchFamily="2" charset="2"/>
        <a:buChar char="§"/>
        <a:defRPr sz="1400" kern="1200">
          <a:solidFill>
            <a:schemeClr val="tx2"/>
          </a:solidFill>
          <a:latin typeface="+mn-lt"/>
          <a:ea typeface="+mn-ea"/>
          <a:cs typeface="+mn-cs"/>
        </a:defRPr>
      </a:lvl5pPr>
      <a:lvl6pPr marL="2204047" indent="-200368" algn="l" defTabSz="801472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604783" indent="-200368" algn="l" defTabSz="801472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005519" indent="-200368" algn="l" defTabSz="801472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406254" indent="-200368" algn="l" defTabSz="801472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80147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00736" algn="l" defTabSz="80147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01472" algn="l" defTabSz="80147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02207" algn="l" defTabSz="80147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02943" algn="l" defTabSz="80147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03679" algn="l" defTabSz="80147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04415" algn="l" defTabSz="80147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805151" algn="l" defTabSz="80147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205886" algn="l" defTabSz="80147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9.jpeg"/><Relationship Id="rId5" Type="http://schemas.openxmlformats.org/officeDocument/2006/relationships/image" Target="../media/image18.jpg"/><Relationship Id="rId4" Type="http://schemas.openxmlformats.org/officeDocument/2006/relationships/image" Target="../media/image17.jpg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18.jpg"/><Relationship Id="rId1" Type="http://schemas.openxmlformats.org/officeDocument/2006/relationships/slideLayout" Target="../slideLayouts/slideLayout4.xml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9.jpg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20.jpg"/><Relationship Id="rId1" Type="http://schemas.openxmlformats.org/officeDocument/2006/relationships/slideLayout" Target="../slideLayouts/slideLayout4.xml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1.jpg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22.jpg"/><Relationship Id="rId1" Type="http://schemas.openxmlformats.org/officeDocument/2006/relationships/slideLayout" Target="../slideLayouts/slideLayout4.xml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23.jpg"/><Relationship Id="rId1" Type="http://schemas.openxmlformats.org/officeDocument/2006/relationships/slideLayout" Target="../slideLayouts/slideLayout4.xml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24.jpg"/><Relationship Id="rId1" Type="http://schemas.openxmlformats.org/officeDocument/2006/relationships/slideLayout" Target="../slideLayouts/slideLayout4.xml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25.jpg"/><Relationship Id="rId1" Type="http://schemas.openxmlformats.org/officeDocument/2006/relationships/slideLayout" Target="../slideLayouts/slideLayout4.xml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6.jpg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7.jpg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2.jpeg"/><Relationship Id="rId4" Type="http://schemas.openxmlformats.org/officeDocument/2006/relationships/slide" Target="slide5.xml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8.jpg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9.jpg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30.jpg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1.jpg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32.jpg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3.jpg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4.jpg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5.jpg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6.jpg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7.jpg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8.jpg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/Relationships>
</file>

<file path=ppt/slides/_rels/slide1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9.jpg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5.jpg"/><Relationship Id="rId4" Type="http://schemas.openxmlformats.org/officeDocument/2006/relationships/image" Target="../media/image24.jpg"/></Relationships>
</file>

<file path=ppt/slides/_rels/slide1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0.jpg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/Relationships>
</file>

<file path=ppt/slides/_rels/slide1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1.jpg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/Relationships>
</file>

<file path=ppt/slides/_rels/slide1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2.jpg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/Relationships>
</file>

<file path=ppt/slides/_rels/slide1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3.jpg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/Relationships>
</file>

<file path=ppt/slides/_rels/slide1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4.jpg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/Relationships>
</file>

<file path=ppt/slides/_rels/slide125.xml.rels><?xml version="1.0" encoding="UTF-8" standalone="yes"?>
<Relationships xmlns="http://schemas.openxmlformats.org/package/2006/relationships"><Relationship Id="rId3" Type="http://schemas.openxmlformats.org/officeDocument/2006/relationships/hyperlink" Target="mailto:kreinhardt@de.pepperl-fuchs.com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g"/></Relationships>
</file>

<file path=ppt/slides/_rels/slide126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5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2.jp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4.xml"/><Relationship Id="rId4" Type="http://schemas.openxmlformats.org/officeDocument/2006/relationships/slide" Target="slide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7.jp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4.xml"/><Relationship Id="rId4" Type="http://schemas.openxmlformats.org/officeDocument/2006/relationships/slide" Target="slide5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g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7.jp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49.jpg"/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52.jpg"/><Relationship Id="rId1" Type="http://schemas.openxmlformats.org/officeDocument/2006/relationships/slideLayout" Target="../slideLayouts/slideLayout4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4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4.xml"/><Relationship Id="rId4" Type="http://schemas.openxmlformats.org/officeDocument/2006/relationships/slide" Target="slide5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56.jpg"/><Relationship Id="rId1" Type="http://schemas.openxmlformats.org/officeDocument/2006/relationships/slideLayout" Target="../slideLayouts/slideLayout4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g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8.jp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59.jpg"/><Relationship Id="rId1" Type="http://schemas.openxmlformats.org/officeDocument/2006/relationships/slideLayout" Target="../slideLayouts/slideLayout4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60.jpg"/><Relationship Id="rId1" Type="http://schemas.openxmlformats.org/officeDocument/2006/relationships/slideLayout" Target="../slideLayouts/slideLayout4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61.jpg"/><Relationship Id="rId1" Type="http://schemas.openxmlformats.org/officeDocument/2006/relationships/slideLayout" Target="../slideLayouts/slideLayout4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62.jpg"/><Relationship Id="rId1" Type="http://schemas.openxmlformats.org/officeDocument/2006/relationships/slideLayout" Target="../slideLayouts/slideLayout4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63.jp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3" Type="http://schemas.openxmlformats.org/officeDocument/2006/relationships/slide" Target="slide26.xml"/><Relationship Id="rId18" Type="http://schemas.openxmlformats.org/officeDocument/2006/relationships/slide" Target="slide66.xml"/><Relationship Id="rId26" Type="http://schemas.openxmlformats.org/officeDocument/2006/relationships/slide" Target="slide101.xml"/><Relationship Id="rId39" Type="http://schemas.openxmlformats.org/officeDocument/2006/relationships/slide" Target="slide114.xml"/><Relationship Id="rId21" Type="http://schemas.openxmlformats.org/officeDocument/2006/relationships/slide" Target="slide85.xml"/><Relationship Id="rId34" Type="http://schemas.openxmlformats.org/officeDocument/2006/relationships/slide" Target="slide109.xml"/><Relationship Id="rId42" Type="http://schemas.openxmlformats.org/officeDocument/2006/relationships/slide" Target="slide117.xml"/><Relationship Id="rId47" Type="http://schemas.openxmlformats.org/officeDocument/2006/relationships/slide" Target="slide122.xml"/><Relationship Id="rId7" Type="http://schemas.openxmlformats.org/officeDocument/2006/relationships/slide" Target="slide12.xml"/><Relationship Id="rId2" Type="http://schemas.openxmlformats.org/officeDocument/2006/relationships/slide" Target="slide6.xml"/><Relationship Id="rId16" Type="http://schemas.openxmlformats.org/officeDocument/2006/relationships/slide" Target="slide50.xml"/><Relationship Id="rId29" Type="http://schemas.openxmlformats.org/officeDocument/2006/relationships/slide" Target="slide104.xml"/><Relationship Id="rId11" Type="http://schemas.openxmlformats.org/officeDocument/2006/relationships/slide" Target="slide18.xml"/><Relationship Id="rId24" Type="http://schemas.openxmlformats.org/officeDocument/2006/relationships/slide" Target="slide99.xml"/><Relationship Id="rId32" Type="http://schemas.openxmlformats.org/officeDocument/2006/relationships/slide" Target="slide107.xml"/><Relationship Id="rId37" Type="http://schemas.openxmlformats.org/officeDocument/2006/relationships/slide" Target="slide112.xml"/><Relationship Id="rId40" Type="http://schemas.openxmlformats.org/officeDocument/2006/relationships/slide" Target="slide115.xml"/><Relationship Id="rId45" Type="http://schemas.openxmlformats.org/officeDocument/2006/relationships/slide" Target="slide120.xml"/><Relationship Id="rId5" Type="http://schemas.openxmlformats.org/officeDocument/2006/relationships/slide" Target="slide10.xml"/><Relationship Id="rId15" Type="http://schemas.openxmlformats.org/officeDocument/2006/relationships/slide" Target="slide42.xml"/><Relationship Id="rId23" Type="http://schemas.openxmlformats.org/officeDocument/2006/relationships/slide" Target="slide96.xml"/><Relationship Id="rId28" Type="http://schemas.openxmlformats.org/officeDocument/2006/relationships/slide" Target="slide103.xml"/><Relationship Id="rId36" Type="http://schemas.openxmlformats.org/officeDocument/2006/relationships/slide" Target="slide111.xml"/><Relationship Id="rId49" Type="http://schemas.openxmlformats.org/officeDocument/2006/relationships/slide" Target="slide124.xml"/><Relationship Id="rId10" Type="http://schemas.openxmlformats.org/officeDocument/2006/relationships/slide" Target="slide17.xml"/><Relationship Id="rId19" Type="http://schemas.openxmlformats.org/officeDocument/2006/relationships/slide" Target="slide74.xml"/><Relationship Id="rId31" Type="http://schemas.openxmlformats.org/officeDocument/2006/relationships/slide" Target="slide106.xml"/><Relationship Id="rId44" Type="http://schemas.openxmlformats.org/officeDocument/2006/relationships/slide" Target="slide119.xml"/><Relationship Id="rId4" Type="http://schemas.openxmlformats.org/officeDocument/2006/relationships/slide" Target="slide9.xml"/><Relationship Id="rId9" Type="http://schemas.openxmlformats.org/officeDocument/2006/relationships/slide" Target="slide13.xml"/><Relationship Id="rId14" Type="http://schemas.openxmlformats.org/officeDocument/2006/relationships/slide" Target="slide34.xml"/><Relationship Id="rId22" Type="http://schemas.openxmlformats.org/officeDocument/2006/relationships/slide" Target="slide91.xml"/><Relationship Id="rId27" Type="http://schemas.openxmlformats.org/officeDocument/2006/relationships/slide" Target="slide102.xml"/><Relationship Id="rId30" Type="http://schemas.openxmlformats.org/officeDocument/2006/relationships/slide" Target="slide105.xml"/><Relationship Id="rId35" Type="http://schemas.openxmlformats.org/officeDocument/2006/relationships/slide" Target="slide110.xml"/><Relationship Id="rId43" Type="http://schemas.openxmlformats.org/officeDocument/2006/relationships/slide" Target="slide118.xml"/><Relationship Id="rId48" Type="http://schemas.openxmlformats.org/officeDocument/2006/relationships/slide" Target="slide123.xml"/><Relationship Id="rId8" Type="http://schemas.openxmlformats.org/officeDocument/2006/relationships/slide" Target="slide19.xml"/><Relationship Id="rId3" Type="http://schemas.openxmlformats.org/officeDocument/2006/relationships/slide" Target="slide8.xml"/><Relationship Id="rId12" Type="http://schemas.openxmlformats.org/officeDocument/2006/relationships/slide" Target="slide20.xml"/><Relationship Id="rId17" Type="http://schemas.openxmlformats.org/officeDocument/2006/relationships/slide" Target="slide58.xml"/><Relationship Id="rId25" Type="http://schemas.openxmlformats.org/officeDocument/2006/relationships/slide" Target="slide100.xml"/><Relationship Id="rId33" Type="http://schemas.openxmlformats.org/officeDocument/2006/relationships/slide" Target="slide108.xml"/><Relationship Id="rId38" Type="http://schemas.openxmlformats.org/officeDocument/2006/relationships/slide" Target="slide113.xml"/><Relationship Id="rId46" Type="http://schemas.openxmlformats.org/officeDocument/2006/relationships/slide" Target="slide121.xml"/><Relationship Id="rId20" Type="http://schemas.openxmlformats.org/officeDocument/2006/relationships/slide" Target="slide78.xml"/><Relationship Id="rId41" Type="http://schemas.openxmlformats.org/officeDocument/2006/relationships/slide" Target="slide116.xml"/><Relationship Id="rId1" Type="http://schemas.openxmlformats.org/officeDocument/2006/relationships/slideLayout" Target="../slideLayouts/slideLayout4.xml"/><Relationship Id="rId6" Type="http://schemas.openxmlformats.org/officeDocument/2006/relationships/slide" Target="slide1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4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g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6.jp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67.jpg"/><Relationship Id="rId1" Type="http://schemas.openxmlformats.org/officeDocument/2006/relationships/slideLayout" Target="../slideLayouts/slideLayout4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68.jpg"/><Relationship Id="rId1" Type="http://schemas.openxmlformats.org/officeDocument/2006/relationships/slideLayout" Target="../slideLayouts/slideLayout4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69.jpg"/><Relationship Id="rId1" Type="http://schemas.openxmlformats.org/officeDocument/2006/relationships/slideLayout" Target="../slideLayouts/slideLayout4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70.jpg"/><Relationship Id="rId1" Type="http://schemas.openxmlformats.org/officeDocument/2006/relationships/slideLayout" Target="../slideLayouts/slideLayout4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71.jpg"/><Relationship Id="rId1" Type="http://schemas.openxmlformats.org/officeDocument/2006/relationships/slideLayout" Target="../slideLayouts/slideLayout4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72.jpg"/><Relationship Id="rId1" Type="http://schemas.openxmlformats.org/officeDocument/2006/relationships/slideLayout" Target="../slideLayouts/slideLayout4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4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g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5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0.jpg"/><Relationship Id="rId4" Type="http://schemas.openxmlformats.org/officeDocument/2006/relationships/image" Target="../media/image9.jp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76.jpg"/><Relationship Id="rId1" Type="http://schemas.openxmlformats.org/officeDocument/2006/relationships/slideLayout" Target="../slideLayouts/slideLayout4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77.jpg"/><Relationship Id="rId1" Type="http://schemas.openxmlformats.org/officeDocument/2006/relationships/slideLayout" Target="../slideLayouts/slideLayout4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78.jpg"/><Relationship Id="rId1" Type="http://schemas.openxmlformats.org/officeDocument/2006/relationships/slideLayout" Target="../slideLayouts/slideLayout4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79.jpg"/><Relationship Id="rId1" Type="http://schemas.openxmlformats.org/officeDocument/2006/relationships/slideLayout" Target="../slideLayouts/slideLayout4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80.jpg"/><Relationship Id="rId1" Type="http://schemas.openxmlformats.org/officeDocument/2006/relationships/slideLayout" Target="../slideLayouts/slideLayout4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81.jpg"/><Relationship Id="rId1" Type="http://schemas.openxmlformats.org/officeDocument/2006/relationships/slideLayout" Target="../slideLayouts/slideLayout4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4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83.jpg"/><Relationship Id="rId1" Type="http://schemas.openxmlformats.org/officeDocument/2006/relationships/slideLayout" Target="../slideLayouts/slideLayout4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jpg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5.jp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86.jp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87.jpg"/><Relationship Id="rId1" Type="http://schemas.openxmlformats.org/officeDocument/2006/relationships/slideLayout" Target="../slideLayouts/slideLayout4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88.jpg"/><Relationship Id="rId1" Type="http://schemas.openxmlformats.org/officeDocument/2006/relationships/slideLayout" Target="../slideLayouts/slideLayout4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89.jpg"/><Relationship Id="rId1" Type="http://schemas.openxmlformats.org/officeDocument/2006/relationships/slideLayout" Target="../slideLayouts/slideLayout4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90.jpg"/><Relationship Id="rId1" Type="http://schemas.openxmlformats.org/officeDocument/2006/relationships/slideLayout" Target="../slideLayouts/slideLayout4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jpg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92.jpg"/><Relationship Id="rId1" Type="http://schemas.openxmlformats.org/officeDocument/2006/relationships/slideLayout" Target="../slideLayouts/slideLayout4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93.jpg"/><Relationship Id="rId1" Type="http://schemas.openxmlformats.org/officeDocument/2006/relationships/slideLayout" Target="../slideLayouts/slideLayout4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94.jpg"/><Relationship Id="rId1" Type="http://schemas.openxmlformats.org/officeDocument/2006/relationships/slideLayout" Target="../slideLayouts/slideLayout4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4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96.jp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4.jpg"/><Relationship Id="rId4" Type="http://schemas.openxmlformats.org/officeDocument/2006/relationships/image" Target="../media/image13.jpg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jpg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98.jpg"/><Relationship Id="rId1" Type="http://schemas.openxmlformats.org/officeDocument/2006/relationships/slideLayout" Target="../slideLayouts/slideLayout4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99.jpg"/><Relationship Id="rId1" Type="http://schemas.openxmlformats.org/officeDocument/2006/relationships/slideLayout" Target="../slideLayouts/slideLayout4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00.jpg"/><Relationship Id="rId1" Type="http://schemas.openxmlformats.org/officeDocument/2006/relationships/slideLayout" Target="../slideLayouts/slideLayout4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01.jpg"/><Relationship Id="rId1" Type="http://schemas.openxmlformats.org/officeDocument/2006/relationships/slideLayout" Target="../slideLayouts/slideLayout4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png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02.jpg"/><Relationship Id="rId1" Type="http://schemas.openxmlformats.org/officeDocument/2006/relationships/slideLayout" Target="../slideLayouts/slideLayout4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jpg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04.jpg"/><Relationship Id="rId1" Type="http://schemas.openxmlformats.org/officeDocument/2006/relationships/slideLayout" Target="../slideLayouts/slideLayout4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05.jp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06.jpg"/><Relationship Id="rId1" Type="http://schemas.openxmlformats.org/officeDocument/2006/relationships/slideLayout" Target="../slideLayouts/slideLayout4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png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08.jpg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jpg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jpg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jpg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jpg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13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4.jpg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5.jpg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6.jpg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jpg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501008"/>
            <a:ext cx="9144000" cy="2628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14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rafik 12">
            <a:extLst>
              <a:ext uri="{FF2B5EF4-FFF2-40B4-BE49-F238E27FC236}">
                <a16:creationId xmlns:a16="http://schemas.microsoft.com/office/drawing/2014/main" id="{0D00D8CA-FD23-40DA-8DFB-809994C6A81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2140078"/>
            <a:ext cx="3888431" cy="2218113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10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ctrlX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>
          <a:xfrm>
            <a:off x="180000" y="1512000"/>
            <a:ext cx="8784000" cy="1700976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Add Device – ctrlX PLC Engineering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Right-click on “</a:t>
            </a:r>
            <a:r>
              <a:rPr lang="en-US" sz="1400" b="0" dirty="0" err="1"/>
              <a:t>ethercat_master_Instances</a:t>
            </a:r>
            <a:r>
              <a:rPr lang="en-US" sz="1400" b="0" dirty="0"/>
              <a:t>” </a:t>
            </a:r>
            <a:r>
              <a:rPr lang="en-US" sz="1400" b="0" dirty="0">
                <a:sym typeface="Wingdings" panose="05000000000000000000" pitchFamily="2" charset="2"/>
              </a:rPr>
              <a:t> Selectively from ctrlX CORE</a:t>
            </a:r>
          </a:p>
        </p:txBody>
      </p:sp>
      <p:sp>
        <p:nvSpPr>
          <p:cNvPr id="7" name="Interaktive Schaltfläche: Zur Startseite wechseln 6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1B9FAED0-4D72-4AAC-8CC0-9AECE1E2D0CF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" name="Grafik 15">
            <a:extLst>
              <a:ext uri="{FF2B5EF4-FFF2-40B4-BE49-F238E27FC236}">
                <a16:creationId xmlns:a16="http://schemas.microsoft.com/office/drawing/2014/main" id="{5066D27D-E591-41A9-A526-F805D1BBC48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276"/>
          <a:stretch/>
        </p:blipFill>
        <p:spPr>
          <a:xfrm>
            <a:off x="4154450" y="2140078"/>
            <a:ext cx="4882046" cy="2177037"/>
          </a:xfrm>
          <a:prstGeom prst="rect">
            <a:avLst/>
          </a:prstGeom>
        </p:spPr>
      </p:pic>
      <p:pic>
        <p:nvPicPr>
          <p:cNvPr id="18" name="Grafik 17">
            <a:extLst>
              <a:ext uri="{FF2B5EF4-FFF2-40B4-BE49-F238E27FC236}">
                <a16:creationId xmlns:a16="http://schemas.microsoft.com/office/drawing/2014/main" id="{DE4BEDD6-6F99-43D2-93E2-9078F226FE2F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276"/>
          <a:stretch/>
        </p:blipFill>
        <p:spPr>
          <a:xfrm>
            <a:off x="4154452" y="4386931"/>
            <a:ext cx="4882045" cy="2177037"/>
          </a:xfrm>
          <a:prstGeom prst="rect">
            <a:avLst/>
          </a:prstGeom>
        </p:spPr>
      </p:pic>
      <p:pic>
        <p:nvPicPr>
          <p:cNvPr id="20" name="Grafik 19">
            <a:extLst>
              <a:ext uri="{FF2B5EF4-FFF2-40B4-BE49-F238E27FC236}">
                <a16:creationId xmlns:a16="http://schemas.microsoft.com/office/drawing/2014/main" id="{52B26C35-5D48-45DD-88E9-BFA7911A765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5400527"/>
            <a:ext cx="3888432" cy="1129404"/>
          </a:xfrm>
          <a:prstGeom prst="rect">
            <a:avLst/>
          </a:prstGeom>
        </p:spPr>
      </p:pic>
      <p:cxnSp>
        <p:nvCxnSpPr>
          <p:cNvPr id="21" name="Gerade Verbindung mit Pfeil 20">
            <a:extLst>
              <a:ext uri="{FF2B5EF4-FFF2-40B4-BE49-F238E27FC236}">
                <a16:creationId xmlns:a16="http://schemas.microsoft.com/office/drawing/2014/main" id="{4BAB50C0-C0B6-41DB-B5B1-18CCF1A36F66}"/>
              </a:ext>
            </a:extLst>
          </p:cNvPr>
          <p:cNvCxnSpPr>
            <a:cxnSpLocks/>
          </p:cNvCxnSpPr>
          <p:nvPr/>
        </p:nvCxnSpPr>
        <p:spPr>
          <a:xfrm flipH="1" flipV="1">
            <a:off x="1403648" y="2996201"/>
            <a:ext cx="288032" cy="360039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Gerade Verbindung mit Pfeil 23">
            <a:extLst>
              <a:ext uri="{FF2B5EF4-FFF2-40B4-BE49-F238E27FC236}">
                <a16:creationId xmlns:a16="http://schemas.microsoft.com/office/drawing/2014/main" id="{EBA1650B-D34A-42E4-BA79-860BE8F15FC6}"/>
              </a:ext>
            </a:extLst>
          </p:cNvPr>
          <p:cNvCxnSpPr>
            <a:cxnSpLocks/>
          </p:cNvCxnSpPr>
          <p:nvPr/>
        </p:nvCxnSpPr>
        <p:spPr>
          <a:xfrm flipH="1" flipV="1">
            <a:off x="2699792" y="2996201"/>
            <a:ext cx="486240" cy="882889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Gerade Verbindung mit Pfeil 26">
            <a:extLst>
              <a:ext uri="{FF2B5EF4-FFF2-40B4-BE49-F238E27FC236}">
                <a16:creationId xmlns:a16="http://schemas.microsoft.com/office/drawing/2014/main" id="{18F07F5B-75B4-4CF5-BEA7-F5D0715F4EAC}"/>
              </a:ext>
            </a:extLst>
          </p:cNvPr>
          <p:cNvCxnSpPr>
            <a:cxnSpLocks/>
          </p:cNvCxnSpPr>
          <p:nvPr/>
        </p:nvCxnSpPr>
        <p:spPr>
          <a:xfrm flipV="1">
            <a:off x="3186032" y="3011083"/>
            <a:ext cx="603031" cy="868007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Rechteck 28">
            <a:extLst>
              <a:ext uri="{FF2B5EF4-FFF2-40B4-BE49-F238E27FC236}">
                <a16:creationId xmlns:a16="http://schemas.microsoft.com/office/drawing/2014/main" id="{AA3DE4DA-C561-4841-8307-79B4C8AB0726}"/>
              </a:ext>
            </a:extLst>
          </p:cNvPr>
          <p:cNvSpPr/>
          <p:nvPr/>
        </p:nvSpPr>
        <p:spPr>
          <a:xfrm>
            <a:off x="6372200" y="2348880"/>
            <a:ext cx="2664296" cy="104459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0" name="Rechteck 29">
            <a:extLst>
              <a:ext uri="{FF2B5EF4-FFF2-40B4-BE49-F238E27FC236}">
                <a16:creationId xmlns:a16="http://schemas.microsoft.com/office/drawing/2014/main" id="{132BA6F7-37A8-4A31-ACF6-65132C27F4C5}"/>
              </a:ext>
            </a:extLst>
          </p:cNvPr>
          <p:cNvSpPr/>
          <p:nvPr/>
        </p:nvSpPr>
        <p:spPr>
          <a:xfrm>
            <a:off x="4154450" y="4560211"/>
            <a:ext cx="2001726" cy="78578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39941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71C8E99A-74FF-4C83-8D3B-F19BFD6A6E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3" y="3861048"/>
            <a:ext cx="8787641" cy="2663906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100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ctrlX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Parameter AF – AFI to request: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Defines a filter that only a tag response which does have the same value inside the AFI Byte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Value inside the AFI Byte need to preconfigure with the commands SC and EC before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Use default configuration and do not change parameter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Default setting: 16#00 (all tags will transmit)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Value range: 16#00….16#FF </a:t>
            </a:r>
          </a:p>
        </p:txBody>
      </p:sp>
      <p:sp>
        <p:nvSpPr>
          <p:cNvPr id="11" name="Interaktive Schaltfläche: Zur Startseite wechseln 10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A9631D64-BC51-4F98-B9A2-FA930908FB2E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3CC426DA-2851-4BB2-9C33-316AC0507CA8}"/>
              </a:ext>
            </a:extLst>
          </p:cNvPr>
          <p:cNvSpPr txBox="1"/>
          <p:nvPr/>
        </p:nvSpPr>
        <p:spPr>
          <a:xfrm>
            <a:off x="6481322" y="1512000"/>
            <a:ext cx="2555174" cy="1785104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000" dirty="0"/>
              <a:t>Switch parameter AF to 16#00 (Default setting)</a:t>
            </a:r>
          </a:p>
          <a:p>
            <a:r>
              <a:rPr lang="en-US" sz="1000" dirty="0"/>
              <a:t>Byte[0] </a:t>
            </a:r>
            <a:r>
              <a:rPr lang="en-US" sz="1000" dirty="0">
                <a:sym typeface="Wingdings" panose="05000000000000000000" pitchFamily="2" charset="2"/>
              </a:rPr>
              <a:t> 16#BF (command)</a:t>
            </a:r>
          </a:p>
          <a:p>
            <a:r>
              <a:rPr lang="en-US" sz="1000" dirty="0"/>
              <a:t>Byte[1]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Byte[2]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Byte[3] </a:t>
            </a:r>
            <a:r>
              <a:rPr lang="en-US" sz="1000" dirty="0">
                <a:sym typeface="Wingdings" panose="05000000000000000000" pitchFamily="2" charset="2"/>
              </a:rPr>
              <a:t> 16#51 ‘Q’ (System Code)</a:t>
            </a:r>
          </a:p>
          <a:p>
            <a:r>
              <a:rPr lang="en-US" sz="1000" dirty="0"/>
              <a:t>Byte[4] </a:t>
            </a:r>
            <a:r>
              <a:rPr lang="en-US" sz="1000" dirty="0">
                <a:sym typeface="Wingdings" panose="05000000000000000000" pitchFamily="2" charset="2"/>
              </a:rPr>
              <a:t> 16#41 ‘A’ (Parameter Code)</a:t>
            </a:r>
          </a:p>
          <a:p>
            <a:r>
              <a:rPr lang="en-US" sz="1000" dirty="0"/>
              <a:t>Byte[5] </a:t>
            </a:r>
            <a:r>
              <a:rPr lang="en-US" sz="1000" dirty="0">
                <a:sym typeface="Wingdings" panose="05000000000000000000" pitchFamily="2" charset="2"/>
              </a:rPr>
              <a:t> 16#46 ‘F’ (Parameter Code)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Byte[6]  16#00 (Param.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Byte[7]  16#01 (</a:t>
            </a:r>
            <a:r>
              <a:rPr lang="en-US" sz="1000" dirty="0" err="1">
                <a:sym typeface="Wingdings" panose="05000000000000000000" pitchFamily="2" charset="2"/>
              </a:rPr>
              <a:t>Param</a:t>
            </a:r>
            <a:r>
              <a:rPr lang="en-US" sz="1000" dirty="0">
                <a:sym typeface="Wingdings" panose="05000000000000000000" pitchFamily="2" charset="2"/>
              </a:rPr>
              <a:t>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Byte[8]  16#00 (</a:t>
            </a:r>
            <a:r>
              <a:rPr lang="en-US" sz="1000" dirty="0" err="1">
                <a:sym typeface="Wingdings" panose="05000000000000000000" pitchFamily="2" charset="2"/>
              </a:rPr>
              <a:t>Parame</a:t>
            </a:r>
            <a:r>
              <a:rPr lang="en-US" sz="1000" dirty="0">
                <a:sym typeface="Wingdings" panose="05000000000000000000" pitchFamily="2" charset="2"/>
              </a:rPr>
              <a:t> value)</a:t>
            </a: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46C0121A-059C-4622-A4B5-42BAF01F638F}"/>
              </a:ext>
            </a:extLst>
          </p:cNvPr>
          <p:cNvSpPr txBox="1"/>
          <p:nvPr/>
        </p:nvSpPr>
        <p:spPr>
          <a:xfrm>
            <a:off x="6481322" y="3389325"/>
            <a:ext cx="2555174" cy="1631216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000" dirty="0"/>
              <a:t>Read out parameter AF</a:t>
            </a:r>
          </a:p>
          <a:p>
            <a:r>
              <a:rPr lang="en-US" sz="1000" dirty="0"/>
              <a:t>Byte[0] </a:t>
            </a:r>
            <a:r>
              <a:rPr lang="en-US" sz="1000" dirty="0">
                <a:sym typeface="Wingdings" panose="05000000000000000000" pitchFamily="2" charset="2"/>
              </a:rPr>
              <a:t> 16#BE (command)</a:t>
            </a:r>
          </a:p>
          <a:p>
            <a:r>
              <a:rPr lang="en-US" sz="1000" dirty="0"/>
              <a:t>Byte[1]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Byte[2]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Byte[3] </a:t>
            </a:r>
            <a:r>
              <a:rPr lang="en-US" sz="1000" dirty="0">
                <a:sym typeface="Wingdings" panose="05000000000000000000" pitchFamily="2" charset="2"/>
              </a:rPr>
              <a:t> 16#51 ‘Q’ (System Code)</a:t>
            </a:r>
          </a:p>
          <a:p>
            <a:r>
              <a:rPr lang="en-US" sz="1000" dirty="0"/>
              <a:t>Byte[4] </a:t>
            </a:r>
            <a:r>
              <a:rPr lang="en-US" sz="1000" dirty="0">
                <a:sym typeface="Wingdings" panose="05000000000000000000" pitchFamily="2" charset="2"/>
              </a:rPr>
              <a:t> 16#41 ‘A’ (Parameter Code)</a:t>
            </a:r>
          </a:p>
          <a:p>
            <a:r>
              <a:rPr lang="en-US" sz="1000" dirty="0"/>
              <a:t>Byte[5] </a:t>
            </a:r>
            <a:r>
              <a:rPr lang="en-US" sz="1000" dirty="0">
                <a:sym typeface="Wingdings" panose="05000000000000000000" pitchFamily="2" charset="2"/>
              </a:rPr>
              <a:t> 16#46 ‘F’ (Parameter Code)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Byte[6]  16#00 (</a:t>
            </a:r>
            <a:r>
              <a:rPr lang="en-US" sz="1000" dirty="0" err="1">
                <a:sym typeface="Wingdings" panose="05000000000000000000" pitchFamily="2" charset="2"/>
              </a:rPr>
              <a:t>Param</a:t>
            </a:r>
            <a:r>
              <a:rPr lang="en-US" sz="1000" dirty="0">
                <a:sym typeface="Wingdings" panose="05000000000000000000" pitchFamily="2" charset="2"/>
              </a:rPr>
              <a:t>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Byte[7]  16#00 (</a:t>
            </a:r>
            <a:r>
              <a:rPr lang="en-US" sz="1000" dirty="0" err="1">
                <a:sym typeface="Wingdings" panose="05000000000000000000" pitchFamily="2" charset="2"/>
              </a:rPr>
              <a:t>Param</a:t>
            </a:r>
            <a:r>
              <a:rPr lang="en-US" sz="1000" dirty="0">
                <a:sym typeface="Wingdings" panose="05000000000000000000" pitchFamily="2" charset="2"/>
              </a:rPr>
              <a:t>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Byte[8]  16#00 (</a:t>
            </a:r>
            <a:r>
              <a:rPr lang="en-US" sz="1000" dirty="0" err="1">
                <a:sym typeface="Wingdings" panose="05000000000000000000" pitchFamily="2" charset="2"/>
              </a:rPr>
              <a:t>Parame</a:t>
            </a:r>
            <a:r>
              <a:rPr lang="en-US" sz="1000" dirty="0">
                <a:sym typeface="Wingdings" panose="05000000000000000000" pitchFamily="2" charset="2"/>
              </a:rPr>
              <a:t> value)</a:t>
            </a:r>
          </a:p>
        </p:txBody>
      </p:sp>
    </p:spTree>
    <p:extLst>
      <p:ext uri="{BB962C8B-B14F-4D97-AF65-F5344CB8AC3E}">
        <p14:creationId xmlns:p14="http://schemas.microsoft.com/office/powerpoint/2010/main" val="3714796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101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ctrlX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Parameter E5 – Enhanced status 5 (tag lost smoothing):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Defines the number of unsuccessful read/write attempts on the air interface until a status 5 </a:t>
            </a:r>
          </a:p>
          <a:p>
            <a:pPr marL="0" indent="0">
              <a:buNone/>
            </a:pPr>
            <a:r>
              <a:rPr lang="en-US" sz="1100" b="0" dirty="0"/>
              <a:t>	message “tag leaves detection zone” is generated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Default setting: 16#05 (5 reading attempts)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Value range: 16#00….16#0A (10dec)</a:t>
            </a:r>
          </a:p>
        </p:txBody>
      </p:sp>
      <p:sp>
        <p:nvSpPr>
          <p:cNvPr id="11" name="Interaktive Schaltfläche: Zur Startseite wechseln 10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A9631D64-BC51-4F98-B9A2-FA930908FB2E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3CC426DA-2851-4BB2-9C33-316AC0507CA8}"/>
              </a:ext>
            </a:extLst>
          </p:cNvPr>
          <p:cNvSpPr txBox="1"/>
          <p:nvPr/>
        </p:nvSpPr>
        <p:spPr>
          <a:xfrm>
            <a:off x="6481322" y="1512000"/>
            <a:ext cx="2555174" cy="1785104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000" dirty="0"/>
              <a:t>Switch parameter E5 to 16#05 (Default setting)</a:t>
            </a:r>
          </a:p>
          <a:p>
            <a:r>
              <a:rPr lang="en-US" sz="1000" dirty="0"/>
              <a:t>Byte[0] </a:t>
            </a:r>
            <a:r>
              <a:rPr lang="en-US" sz="1000" dirty="0">
                <a:sym typeface="Wingdings" panose="05000000000000000000" pitchFamily="2" charset="2"/>
              </a:rPr>
              <a:t> 16#BF (command)</a:t>
            </a:r>
          </a:p>
          <a:p>
            <a:r>
              <a:rPr lang="en-US" sz="1000" dirty="0"/>
              <a:t>Byte[1]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Byte[2]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Byte[3] </a:t>
            </a:r>
            <a:r>
              <a:rPr lang="en-US" sz="1000" dirty="0">
                <a:sym typeface="Wingdings" panose="05000000000000000000" pitchFamily="2" charset="2"/>
              </a:rPr>
              <a:t> 16#51 ‘Q’ (System Code)</a:t>
            </a:r>
          </a:p>
          <a:p>
            <a:r>
              <a:rPr lang="en-US" sz="1000" dirty="0"/>
              <a:t>Byte[4] </a:t>
            </a:r>
            <a:r>
              <a:rPr lang="en-US" sz="1000" dirty="0">
                <a:sym typeface="Wingdings" panose="05000000000000000000" pitchFamily="2" charset="2"/>
              </a:rPr>
              <a:t> 16#45 ‘E’ (Parameter Code)</a:t>
            </a:r>
          </a:p>
          <a:p>
            <a:r>
              <a:rPr lang="en-US" sz="1000" dirty="0"/>
              <a:t>Byte[5] </a:t>
            </a:r>
            <a:r>
              <a:rPr lang="en-US" sz="1000" dirty="0">
                <a:sym typeface="Wingdings" panose="05000000000000000000" pitchFamily="2" charset="2"/>
              </a:rPr>
              <a:t> 16#35 ‘5’ (Parameter Code)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Byte[6]  16#00 (Param.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Byte[7]  16#01 (</a:t>
            </a:r>
            <a:r>
              <a:rPr lang="en-US" sz="1000" dirty="0" err="1">
                <a:sym typeface="Wingdings" panose="05000000000000000000" pitchFamily="2" charset="2"/>
              </a:rPr>
              <a:t>Param</a:t>
            </a:r>
            <a:r>
              <a:rPr lang="en-US" sz="1000" dirty="0">
                <a:sym typeface="Wingdings" panose="05000000000000000000" pitchFamily="2" charset="2"/>
              </a:rPr>
              <a:t>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Byte[8]  16#05 (</a:t>
            </a:r>
            <a:r>
              <a:rPr lang="en-US" sz="1000" dirty="0" err="1">
                <a:sym typeface="Wingdings" panose="05000000000000000000" pitchFamily="2" charset="2"/>
              </a:rPr>
              <a:t>Parame</a:t>
            </a:r>
            <a:r>
              <a:rPr lang="en-US" sz="1000" dirty="0">
                <a:sym typeface="Wingdings" panose="05000000000000000000" pitchFamily="2" charset="2"/>
              </a:rPr>
              <a:t> value)</a:t>
            </a: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46C0121A-059C-4622-A4B5-42BAF01F638F}"/>
              </a:ext>
            </a:extLst>
          </p:cNvPr>
          <p:cNvSpPr txBox="1"/>
          <p:nvPr/>
        </p:nvSpPr>
        <p:spPr>
          <a:xfrm>
            <a:off x="6481322" y="3389325"/>
            <a:ext cx="2555174" cy="1631216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000" dirty="0"/>
              <a:t>Read out parameter E5</a:t>
            </a:r>
          </a:p>
          <a:p>
            <a:r>
              <a:rPr lang="en-US" sz="1000" dirty="0"/>
              <a:t>Byte[0] </a:t>
            </a:r>
            <a:r>
              <a:rPr lang="en-US" sz="1000" dirty="0">
                <a:sym typeface="Wingdings" panose="05000000000000000000" pitchFamily="2" charset="2"/>
              </a:rPr>
              <a:t> 16#BE (command)</a:t>
            </a:r>
          </a:p>
          <a:p>
            <a:r>
              <a:rPr lang="en-US" sz="1000" dirty="0"/>
              <a:t>Byte[1]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Byte[2]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Byte[3] </a:t>
            </a:r>
            <a:r>
              <a:rPr lang="en-US" sz="1000" dirty="0">
                <a:sym typeface="Wingdings" panose="05000000000000000000" pitchFamily="2" charset="2"/>
              </a:rPr>
              <a:t> 16#51 ‘Q’ (System Code)</a:t>
            </a:r>
          </a:p>
          <a:p>
            <a:r>
              <a:rPr lang="en-US" sz="1000" dirty="0"/>
              <a:t>Byte[4] </a:t>
            </a:r>
            <a:r>
              <a:rPr lang="en-US" sz="1000" dirty="0">
                <a:sym typeface="Wingdings" panose="05000000000000000000" pitchFamily="2" charset="2"/>
              </a:rPr>
              <a:t> 16#45 ‘E’ (Parameter Code)</a:t>
            </a:r>
          </a:p>
          <a:p>
            <a:r>
              <a:rPr lang="en-US" sz="1000" dirty="0"/>
              <a:t>Byte[5] </a:t>
            </a:r>
            <a:r>
              <a:rPr lang="en-US" sz="1000" dirty="0">
                <a:sym typeface="Wingdings" panose="05000000000000000000" pitchFamily="2" charset="2"/>
              </a:rPr>
              <a:t> 16#35 ‘5’ (Parameter Code)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Byte[6]  16#00 (Param.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Byte[7]  16#00 (</a:t>
            </a:r>
            <a:r>
              <a:rPr lang="en-US" sz="1000" dirty="0" err="1">
                <a:sym typeface="Wingdings" panose="05000000000000000000" pitchFamily="2" charset="2"/>
              </a:rPr>
              <a:t>Param</a:t>
            </a:r>
            <a:r>
              <a:rPr lang="en-US" sz="1000" dirty="0">
                <a:sym typeface="Wingdings" panose="05000000000000000000" pitchFamily="2" charset="2"/>
              </a:rPr>
              <a:t>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Byte[8]  16#00 (</a:t>
            </a:r>
            <a:r>
              <a:rPr lang="en-US" sz="1000" dirty="0" err="1">
                <a:sym typeface="Wingdings" panose="05000000000000000000" pitchFamily="2" charset="2"/>
              </a:rPr>
              <a:t>Parame</a:t>
            </a:r>
            <a:r>
              <a:rPr lang="en-US" sz="1000" dirty="0">
                <a:sym typeface="Wingdings" panose="05000000000000000000" pitchFamily="2" charset="2"/>
              </a:rPr>
              <a:t> value)</a:t>
            </a:r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6404A788-D5A7-4D44-97E0-4A1257CCC0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3068960"/>
            <a:ext cx="6374712" cy="3455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4086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A2E10295-7AB0-4294-9DC9-0FCB634F66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3" y="3645024"/>
            <a:ext cx="7595375" cy="2906317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102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ctrlX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Parameter NT – Number of tags to find: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Sets the number of data carriers identified during the execution of a Single command before </a:t>
            </a:r>
          </a:p>
          <a:p>
            <a:pPr marL="0" indent="0">
              <a:buNone/>
            </a:pPr>
            <a:r>
              <a:rPr lang="en-US" sz="1100" b="0" dirty="0"/>
              <a:t>	the command is automatically aborted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Only valid if the </a:t>
            </a:r>
            <a:r>
              <a:rPr lang="en-US" sz="1100" b="0" dirty="0" err="1"/>
              <a:t>MultiFrame</a:t>
            </a:r>
            <a:r>
              <a:rPr lang="en-US" sz="1100" b="0" dirty="0"/>
              <a:t> protocol is activated; no relevance for SingleFrame protocol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Default setting: 16#FF (no stop of the command)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Value range: 16#01….16#14; 16#FF</a:t>
            </a:r>
          </a:p>
        </p:txBody>
      </p:sp>
      <p:sp>
        <p:nvSpPr>
          <p:cNvPr id="11" name="Interaktive Schaltfläche: Zur Startseite wechseln 10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A9631D64-BC51-4F98-B9A2-FA930908FB2E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3CC426DA-2851-4BB2-9C33-316AC0507CA8}"/>
              </a:ext>
            </a:extLst>
          </p:cNvPr>
          <p:cNvSpPr txBox="1"/>
          <p:nvPr/>
        </p:nvSpPr>
        <p:spPr>
          <a:xfrm>
            <a:off x="6481322" y="1512000"/>
            <a:ext cx="2555174" cy="1785104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000" dirty="0"/>
              <a:t>Switch parameter NT to 16#FF (Default setting)</a:t>
            </a:r>
          </a:p>
          <a:p>
            <a:r>
              <a:rPr lang="en-US" sz="1000" dirty="0"/>
              <a:t>Byte[0] </a:t>
            </a:r>
            <a:r>
              <a:rPr lang="en-US" sz="1000" dirty="0">
                <a:sym typeface="Wingdings" panose="05000000000000000000" pitchFamily="2" charset="2"/>
              </a:rPr>
              <a:t> 16#BF (command)</a:t>
            </a:r>
          </a:p>
          <a:p>
            <a:r>
              <a:rPr lang="en-US" sz="1000" dirty="0"/>
              <a:t>Byte[1]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Byte[2]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Byte[3] </a:t>
            </a:r>
            <a:r>
              <a:rPr lang="en-US" sz="1000" dirty="0">
                <a:sym typeface="Wingdings" panose="05000000000000000000" pitchFamily="2" charset="2"/>
              </a:rPr>
              <a:t> 16#51 ‘Q’ (System Code)</a:t>
            </a:r>
          </a:p>
          <a:p>
            <a:r>
              <a:rPr lang="en-US" sz="1000" dirty="0"/>
              <a:t>Byte[4] </a:t>
            </a:r>
            <a:r>
              <a:rPr lang="en-US" sz="1000" dirty="0">
                <a:sym typeface="Wingdings" panose="05000000000000000000" pitchFamily="2" charset="2"/>
              </a:rPr>
              <a:t> 16#4E ‘N’ (Parameter Code)</a:t>
            </a:r>
          </a:p>
          <a:p>
            <a:r>
              <a:rPr lang="en-US" sz="1000" dirty="0"/>
              <a:t>Byte[5] </a:t>
            </a:r>
            <a:r>
              <a:rPr lang="en-US" sz="1000" dirty="0">
                <a:sym typeface="Wingdings" panose="05000000000000000000" pitchFamily="2" charset="2"/>
              </a:rPr>
              <a:t> 16#54 ‘T’ (Parameter Code)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Byte[6]  16#00 (Param.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Byte[7]  16#01 (</a:t>
            </a:r>
            <a:r>
              <a:rPr lang="en-US" sz="1000" dirty="0" err="1">
                <a:sym typeface="Wingdings" panose="05000000000000000000" pitchFamily="2" charset="2"/>
              </a:rPr>
              <a:t>Param</a:t>
            </a:r>
            <a:r>
              <a:rPr lang="en-US" sz="1000" dirty="0">
                <a:sym typeface="Wingdings" panose="05000000000000000000" pitchFamily="2" charset="2"/>
              </a:rPr>
              <a:t>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Byte[8]  16#05 (</a:t>
            </a:r>
            <a:r>
              <a:rPr lang="en-US" sz="1000" dirty="0" err="1">
                <a:sym typeface="Wingdings" panose="05000000000000000000" pitchFamily="2" charset="2"/>
              </a:rPr>
              <a:t>Parame</a:t>
            </a:r>
            <a:r>
              <a:rPr lang="en-US" sz="1000" dirty="0">
                <a:sym typeface="Wingdings" panose="05000000000000000000" pitchFamily="2" charset="2"/>
              </a:rPr>
              <a:t> value)</a:t>
            </a: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46C0121A-059C-4622-A4B5-42BAF01F638F}"/>
              </a:ext>
            </a:extLst>
          </p:cNvPr>
          <p:cNvSpPr txBox="1"/>
          <p:nvPr/>
        </p:nvSpPr>
        <p:spPr>
          <a:xfrm>
            <a:off x="6481322" y="3389325"/>
            <a:ext cx="2555174" cy="1631216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000" dirty="0"/>
              <a:t>Read out parameter NT</a:t>
            </a:r>
          </a:p>
          <a:p>
            <a:r>
              <a:rPr lang="en-US" sz="1000" dirty="0"/>
              <a:t>Byte[0] </a:t>
            </a:r>
            <a:r>
              <a:rPr lang="en-US" sz="1000" dirty="0">
                <a:sym typeface="Wingdings" panose="05000000000000000000" pitchFamily="2" charset="2"/>
              </a:rPr>
              <a:t> 16#BE (command)</a:t>
            </a:r>
          </a:p>
          <a:p>
            <a:r>
              <a:rPr lang="en-US" sz="1000" dirty="0"/>
              <a:t>Byte[1]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Byte[2]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Byte[3] </a:t>
            </a:r>
            <a:r>
              <a:rPr lang="en-US" sz="1000" dirty="0">
                <a:sym typeface="Wingdings" panose="05000000000000000000" pitchFamily="2" charset="2"/>
              </a:rPr>
              <a:t> 16#51 ‘Q’ (System Code)</a:t>
            </a:r>
          </a:p>
          <a:p>
            <a:r>
              <a:rPr lang="en-US" sz="1000" dirty="0"/>
              <a:t>Byte[4] </a:t>
            </a:r>
            <a:r>
              <a:rPr lang="en-US" sz="1000" dirty="0">
                <a:sym typeface="Wingdings" panose="05000000000000000000" pitchFamily="2" charset="2"/>
              </a:rPr>
              <a:t> 16#4E ‘N’ (Parameter Code)</a:t>
            </a:r>
          </a:p>
          <a:p>
            <a:r>
              <a:rPr lang="en-US" sz="1000" dirty="0"/>
              <a:t>Byte[5] </a:t>
            </a:r>
            <a:r>
              <a:rPr lang="en-US" sz="1000" dirty="0">
                <a:sym typeface="Wingdings" panose="05000000000000000000" pitchFamily="2" charset="2"/>
              </a:rPr>
              <a:t> 16#54 ‘T’ (Parameter Code)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Byte[6]  16#00 (Param.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Byte[7]  16#00 (</a:t>
            </a:r>
            <a:r>
              <a:rPr lang="en-US" sz="1000" dirty="0" err="1">
                <a:sym typeface="Wingdings" panose="05000000000000000000" pitchFamily="2" charset="2"/>
              </a:rPr>
              <a:t>Param</a:t>
            </a:r>
            <a:r>
              <a:rPr lang="en-US" sz="1000" dirty="0">
                <a:sym typeface="Wingdings" panose="05000000000000000000" pitchFamily="2" charset="2"/>
              </a:rPr>
              <a:t>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Byte[8]  16#00 (</a:t>
            </a:r>
            <a:r>
              <a:rPr lang="en-US" sz="1000" dirty="0" err="1">
                <a:sym typeface="Wingdings" panose="05000000000000000000" pitchFamily="2" charset="2"/>
              </a:rPr>
              <a:t>Parame</a:t>
            </a:r>
            <a:r>
              <a:rPr lang="en-US" sz="1000" dirty="0">
                <a:sym typeface="Wingdings" panose="05000000000000000000" pitchFamily="2" charset="2"/>
              </a:rPr>
              <a:t> value)</a:t>
            </a:r>
          </a:p>
        </p:txBody>
      </p:sp>
    </p:spTree>
    <p:extLst>
      <p:ext uri="{BB962C8B-B14F-4D97-AF65-F5344CB8AC3E}">
        <p14:creationId xmlns:p14="http://schemas.microsoft.com/office/powerpoint/2010/main" val="2064564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103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ctrlX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Parameter QV – Protocol Mode: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Defines the communication protocol of the IQH3-FP-V1 RFID device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SingleFrame (S; 16#53; default) is the compatible protocol for the existing </a:t>
            </a:r>
          </a:p>
          <a:p>
            <a:pPr marL="0" indent="0">
              <a:buNone/>
            </a:pPr>
            <a:r>
              <a:rPr lang="en-US" sz="1100" b="0" dirty="0"/>
              <a:t>	system IQ (IQH1-…-V1)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 err="1"/>
              <a:t>MultiFrame</a:t>
            </a:r>
            <a:r>
              <a:rPr lang="en-US" sz="1100" b="0" dirty="0"/>
              <a:t> (M; 16#4D) allows the access to several tags inside the detection zone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Function block is designed for SingleFrame Protocol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A switch to </a:t>
            </a:r>
            <a:r>
              <a:rPr lang="en-US" sz="1100" b="0" dirty="0" err="1"/>
              <a:t>MultiFrame</a:t>
            </a:r>
            <a:r>
              <a:rPr lang="en-US" sz="1100" b="0" dirty="0"/>
              <a:t> protocol require another function block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Do not change the parameter configuration; use default setting</a:t>
            </a:r>
          </a:p>
        </p:txBody>
      </p:sp>
      <p:sp>
        <p:nvSpPr>
          <p:cNvPr id="11" name="Interaktive Schaltfläche: Zur Startseite wechseln 10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A9631D64-BC51-4F98-B9A2-FA930908FB2E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3CC426DA-2851-4BB2-9C33-316AC0507CA8}"/>
              </a:ext>
            </a:extLst>
          </p:cNvPr>
          <p:cNvSpPr txBox="1"/>
          <p:nvPr/>
        </p:nvSpPr>
        <p:spPr>
          <a:xfrm>
            <a:off x="6481322" y="1512000"/>
            <a:ext cx="2555174" cy="1785104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000" dirty="0"/>
              <a:t>Switch parameter QV to “S” (Default setting)</a:t>
            </a:r>
          </a:p>
          <a:p>
            <a:r>
              <a:rPr lang="en-US" sz="1000" dirty="0"/>
              <a:t>Byte[0] </a:t>
            </a:r>
            <a:r>
              <a:rPr lang="en-US" sz="1000" dirty="0">
                <a:sym typeface="Wingdings" panose="05000000000000000000" pitchFamily="2" charset="2"/>
              </a:rPr>
              <a:t> 16#BF (command)</a:t>
            </a:r>
          </a:p>
          <a:p>
            <a:r>
              <a:rPr lang="en-US" sz="1000" dirty="0"/>
              <a:t>Byte[1]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Byte[2]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Byte[3] </a:t>
            </a:r>
            <a:r>
              <a:rPr lang="en-US" sz="1000" dirty="0">
                <a:sym typeface="Wingdings" panose="05000000000000000000" pitchFamily="2" charset="2"/>
              </a:rPr>
              <a:t> 16#51 ‘Q’ (System Code)</a:t>
            </a:r>
          </a:p>
          <a:p>
            <a:r>
              <a:rPr lang="en-US" sz="1000" dirty="0"/>
              <a:t>Byte[4] </a:t>
            </a:r>
            <a:r>
              <a:rPr lang="en-US" sz="1000" dirty="0">
                <a:sym typeface="Wingdings" panose="05000000000000000000" pitchFamily="2" charset="2"/>
              </a:rPr>
              <a:t> 16#51 ‘Q’ (Parameter Code)</a:t>
            </a:r>
          </a:p>
          <a:p>
            <a:r>
              <a:rPr lang="en-US" sz="1000" dirty="0"/>
              <a:t>Byte[5] </a:t>
            </a:r>
            <a:r>
              <a:rPr lang="en-US" sz="1000" dirty="0">
                <a:sym typeface="Wingdings" panose="05000000000000000000" pitchFamily="2" charset="2"/>
              </a:rPr>
              <a:t> 16#56 ‘V’ (Parameter Code)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Byte[6]  16#00 (Param.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Byte[7]  16#01 (</a:t>
            </a:r>
            <a:r>
              <a:rPr lang="en-US" sz="1000" dirty="0" err="1">
                <a:sym typeface="Wingdings" panose="05000000000000000000" pitchFamily="2" charset="2"/>
              </a:rPr>
              <a:t>Param</a:t>
            </a:r>
            <a:r>
              <a:rPr lang="en-US" sz="1000" dirty="0">
                <a:sym typeface="Wingdings" panose="05000000000000000000" pitchFamily="2" charset="2"/>
              </a:rPr>
              <a:t>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Byte[8]  16#53 ‘Q’ (</a:t>
            </a:r>
            <a:r>
              <a:rPr lang="en-US" sz="1000" dirty="0" err="1">
                <a:sym typeface="Wingdings" panose="05000000000000000000" pitchFamily="2" charset="2"/>
              </a:rPr>
              <a:t>Parame</a:t>
            </a:r>
            <a:r>
              <a:rPr lang="en-US" sz="1000" dirty="0">
                <a:sym typeface="Wingdings" panose="05000000000000000000" pitchFamily="2" charset="2"/>
              </a:rPr>
              <a:t> value)</a:t>
            </a: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46C0121A-059C-4622-A4B5-42BAF01F638F}"/>
              </a:ext>
            </a:extLst>
          </p:cNvPr>
          <p:cNvSpPr txBox="1"/>
          <p:nvPr/>
        </p:nvSpPr>
        <p:spPr>
          <a:xfrm>
            <a:off x="6481322" y="3389325"/>
            <a:ext cx="2555174" cy="1631216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000" dirty="0"/>
              <a:t>Read out parameter QV</a:t>
            </a:r>
          </a:p>
          <a:p>
            <a:r>
              <a:rPr lang="en-US" sz="1000" dirty="0"/>
              <a:t>Byte[0] </a:t>
            </a:r>
            <a:r>
              <a:rPr lang="en-US" sz="1000" dirty="0">
                <a:sym typeface="Wingdings" panose="05000000000000000000" pitchFamily="2" charset="2"/>
              </a:rPr>
              <a:t> 16#BE (command)</a:t>
            </a:r>
          </a:p>
          <a:p>
            <a:r>
              <a:rPr lang="en-US" sz="1000" dirty="0"/>
              <a:t>Byte[1]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Byte[2]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Byte[3] </a:t>
            </a:r>
            <a:r>
              <a:rPr lang="en-US" sz="1000" dirty="0">
                <a:sym typeface="Wingdings" panose="05000000000000000000" pitchFamily="2" charset="2"/>
              </a:rPr>
              <a:t> 16#51 ‘Q’ (System Code)</a:t>
            </a:r>
          </a:p>
          <a:p>
            <a:r>
              <a:rPr lang="en-US" sz="1000" dirty="0"/>
              <a:t>Byte[4] </a:t>
            </a:r>
            <a:r>
              <a:rPr lang="en-US" sz="1000" dirty="0">
                <a:sym typeface="Wingdings" panose="05000000000000000000" pitchFamily="2" charset="2"/>
              </a:rPr>
              <a:t> 16#51 ‘Q’ (Parameter Code)</a:t>
            </a:r>
          </a:p>
          <a:p>
            <a:r>
              <a:rPr lang="en-US" sz="1000" dirty="0"/>
              <a:t>Byte[5] </a:t>
            </a:r>
            <a:r>
              <a:rPr lang="en-US" sz="1000" dirty="0">
                <a:sym typeface="Wingdings" panose="05000000000000000000" pitchFamily="2" charset="2"/>
              </a:rPr>
              <a:t> 16#56 ‘V’ (Parameter Code)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Byte[6]  16#00 (Param.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Byte[7]  16#00 (</a:t>
            </a:r>
            <a:r>
              <a:rPr lang="en-US" sz="1000" dirty="0" err="1">
                <a:sym typeface="Wingdings" panose="05000000000000000000" pitchFamily="2" charset="2"/>
              </a:rPr>
              <a:t>Param</a:t>
            </a:r>
            <a:r>
              <a:rPr lang="en-US" sz="1000" dirty="0">
                <a:sym typeface="Wingdings" panose="05000000000000000000" pitchFamily="2" charset="2"/>
              </a:rPr>
              <a:t>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Byte[8]  16#00 (</a:t>
            </a:r>
            <a:r>
              <a:rPr lang="en-US" sz="1000" dirty="0" err="1">
                <a:sym typeface="Wingdings" panose="05000000000000000000" pitchFamily="2" charset="2"/>
              </a:rPr>
              <a:t>Parame</a:t>
            </a:r>
            <a:r>
              <a:rPr lang="en-US" sz="1000" dirty="0">
                <a:sym typeface="Wingdings" panose="05000000000000000000" pitchFamily="2" charset="2"/>
              </a:rPr>
              <a:t> value)</a:t>
            </a:r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5138C432-6E31-48FF-B3D5-360B2A637AC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3" y="3547264"/>
            <a:ext cx="6301323" cy="29957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1844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5982B61D-7666-4568-9670-E1453B28F3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3789040"/>
            <a:ext cx="6439798" cy="2735914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104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ctrlX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Parameter QW – Definition of used slots: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Defines the used time slots on the air interface which are used for the tag communication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Only relevant for application with several tags inside the detection zone</a:t>
            </a:r>
          </a:p>
          <a:p>
            <a:pPr marL="0" indent="0">
              <a:buNone/>
            </a:pPr>
            <a:r>
              <a:rPr lang="en-US" sz="1100" b="0" dirty="0"/>
              <a:t>	at the same time (</a:t>
            </a:r>
            <a:r>
              <a:rPr lang="en-US" sz="1100" b="0" dirty="0" err="1"/>
              <a:t>MultiFrame</a:t>
            </a:r>
            <a:r>
              <a:rPr lang="en-US" sz="1100" b="0" dirty="0"/>
              <a:t>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0 (16#00) = single tag; 1 (16#01) = dual tag; 2 (16#02) = multi tag; </a:t>
            </a:r>
          </a:p>
          <a:p>
            <a:pPr marL="0" indent="0">
              <a:buNone/>
            </a:pPr>
            <a:r>
              <a:rPr lang="en-US" sz="1100" b="0" dirty="0"/>
              <a:t>	3 (16#03) = very many tag; 4 (16#04) = very </a:t>
            </a:r>
            <a:r>
              <a:rPr lang="en-US" sz="1100" b="0" dirty="0" err="1"/>
              <a:t>very</a:t>
            </a:r>
            <a:r>
              <a:rPr lang="en-US" sz="1100" b="0" dirty="0"/>
              <a:t> many tags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Parameter range: 0…4 (16#00….16#04)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Default setting: 0 (16#00)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Do not change parameter; use default setting</a:t>
            </a:r>
          </a:p>
        </p:txBody>
      </p:sp>
      <p:sp>
        <p:nvSpPr>
          <p:cNvPr id="11" name="Interaktive Schaltfläche: Zur Startseite wechseln 10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A9631D64-BC51-4F98-B9A2-FA930908FB2E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3CC426DA-2851-4BB2-9C33-316AC0507CA8}"/>
              </a:ext>
            </a:extLst>
          </p:cNvPr>
          <p:cNvSpPr txBox="1"/>
          <p:nvPr/>
        </p:nvSpPr>
        <p:spPr>
          <a:xfrm>
            <a:off x="6481322" y="1512000"/>
            <a:ext cx="2555174" cy="1785104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000" dirty="0"/>
              <a:t>Switch parameter QW to 16#00 (Default setting)</a:t>
            </a:r>
          </a:p>
          <a:p>
            <a:r>
              <a:rPr lang="en-US" sz="1000" dirty="0"/>
              <a:t>Byte[0] </a:t>
            </a:r>
            <a:r>
              <a:rPr lang="en-US" sz="1000" dirty="0">
                <a:sym typeface="Wingdings" panose="05000000000000000000" pitchFamily="2" charset="2"/>
              </a:rPr>
              <a:t> 16#BF (command)</a:t>
            </a:r>
          </a:p>
          <a:p>
            <a:r>
              <a:rPr lang="en-US" sz="1000" dirty="0"/>
              <a:t>Byte[1]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Byte[2]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Byte[3] </a:t>
            </a:r>
            <a:r>
              <a:rPr lang="en-US" sz="1000" dirty="0">
                <a:sym typeface="Wingdings" panose="05000000000000000000" pitchFamily="2" charset="2"/>
              </a:rPr>
              <a:t> 16#51 ‘Q’ (System Code)</a:t>
            </a:r>
          </a:p>
          <a:p>
            <a:r>
              <a:rPr lang="en-US" sz="1000" dirty="0"/>
              <a:t>Byte[4] </a:t>
            </a:r>
            <a:r>
              <a:rPr lang="en-US" sz="1000" dirty="0">
                <a:sym typeface="Wingdings" panose="05000000000000000000" pitchFamily="2" charset="2"/>
              </a:rPr>
              <a:t> 16#51 ‘Q’ (Parameter Code)</a:t>
            </a:r>
          </a:p>
          <a:p>
            <a:r>
              <a:rPr lang="en-US" sz="1000" dirty="0"/>
              <a:t>Byte[5] </a:t>
            </a:r>
            <a:r>
              <a:rPr lang="en-US" sz="1000" dirty="0">
                <a:sym typeface="Wingdings" panose="05000000000000000000" pitchFamily="2" charset="2"/>
              </a:rPr>
              <a:t> 16#57 ‘W’ (Parameter Code)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Byte[6]  16#00 (Param.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Byte[7]  16#01 (</a:t>
            </a:r>
            <a:r>
              <a:rPr lang="en-US" sz="1000" dirty="0" err="1">
                <a:sym typeface="Wingdings" panose="05000000000000000000" pitchFamily="2" charset="2"/>
              </a:rPr>
              <a:t>Param</a:t>
            </a:r>
            <a:r>
              <a:rPr lang="en-US" sz="1000" dirty="0">
                <a:sym typeface="Wingdings" panose="05000000000000000000" pitchFamily="2" charset="2"/>
              </a:rPr>
              <a:t>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Byte[8]  16#00 (</a:t>
            </a:r>
            <a:r>
              <a:rPr lang="en-US" sz="1000" dirty="0" err="1">
                <a:sym typeface="Wingdings" panose="05000000000000000000" pitchFamily="2" charset="2"/>
              </a:rPr>
              <a:t>Parame</a:t>
            </a:r>
            <a:r>
              <a:rPr lang="en-US" sz="1000" dirty="0">
                <a:sym typeface="Wingdings" panose="05000000000000000000" pitchFamily="2" charset="2"/>
              </a:rPr>
              <a:t> value)</a:t>
            </a: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46C0121A-059C-4622-A4B5-42BAF01F638F}"/>
              </a:ext>
            </a:extLst>
          </p:cNvPr>
          <p:cNvSpPr txBox="1"/>
          <p:nvPr/>
        </p:nvSpPr>
        <p:spPr>
          <a:xfrm>
            <a:off x="6481322" y="3389325"/>
            <a:ext cx="2555174" cy="1631216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000" dirty="0"/>
              <a:t>Read out parameter QW</a:t>
            </a:r>
          </a:p>
          <a:p>
            <a:r>
              <a:rPr lang="en-US" sz="1000" dirty="0"/>
              <a:t>Byte[0] </a:t>
            </a:r>
            <a:r>
              <a:rPr lang="en-US" sz="1000" dirty="0">
                <a:sym typeface="Wingdings" panose="05000000000000000000" pitchFamily="2" charset="2"/>
              </a:rPr>
              <a:t> 16#BE (command)</a:t>
            </a:r>
          </a:p>
          <a:p>
            <a:r>
              <a:rPr lang="en-US" sz="1000" dirty="0"/>
              <a:t>Byte[1]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Byte[2]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Byte[3] </a:t>
            </a:r>
            <a:r>
              <a:rPr lang="en-US" sz="1000" dirty="0">
                <a:sym typeface="Wingdings" panose="05000000000000000000" pitchFamily="2" charset="2"/>
              </a:rPr>
              <a:t> 16#51 ‘Q’ (System Code)</a:t>
            </a:r>
          </a:p>
          <a:p>
            <a:r>
              <a:rPr lang="en-US" sz="1000" dirty="0"/>
              <a:t>Byte[4] </a:t>
            </a:r>
            <a:r>
              <a:rPr lang="en-US" sz="1000" dirty="0">
                <a:sym typeface="Wingdings" panose="05000000000000000000" pitchFamily="2" charset="2"/>
              </a:rPr>
              <a:t> 16#51 ‘Q’ (Parameter Code)</a:t>
            </a:r>
          </a:p>
          <a:p>
            <a:r>
              <a:rPr lang="en-US" sz="1000" dirty="0"/>
              <a:t>Byte[5] </a:t>
            </a:r>
            <a:r>
              <a:rPr lang="en-US" sz="1000" dirty="0">
                <a:sym typeface="Wingdings" panose="05000000000000000000" pitchFamily="2" charset="2"/>
              </a:rPr>
              <a:t> 16#57 ‘W’ (Parameter Code)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Byte[6]  16#00 (Param.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Byte[7]  16#00 (</a:t>
            </a:r>
            <a:r>
              <a:rPr lang="en-US" sz="1000" dirty="0" err="1">
                <a:sym typeface="Wingdings" panose="05000000000000000000" pitchFamily="2" charset="2"/>
              </a:rPr>
              <a:t>Param</a:t>
            </a:r>
            <a:r>
              <a:rPr lang="en-US" sz="1000" dirty="0">
                <a:sym typeface="Wingdings" panose="05000000000000000000" pitchFamily="2" charset="2"/>
              </a:rPr>
              <a:t>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Byte[8]  16#00 (</a:t>
            </a:r>
            <a:r>
              <a:rPr lang="en-US" sz="1000" dirty="0" err="1">
                <a:sym typeface="Wingdings" panose="05000000000000000000" pitchFamily="2" charset="2"/>
              </a:rPr>
              <a:t>Parame</a:t>
            </a:r>
            <a:r>
              <a:rPr lang="en-US" sz="1000" dirty="0">
                <a:sym typeface="Wingdings" panose="05000000000000000000" pitchFamily="2" charset="2"/>
              </a:rPr>
              <a:t> value)</a:t>
            </a:r>
          </a:p>
        </p:txBody>
      </p:sp>
    </p:spTree>
    <p:extLst>
      <p:ext uri="{BB962C8B-B14F-4D97-AF65-F5344CB8AC3E}">
        <p14:creationId xmlns:p14="http://schemas.microsoft.com/office/powerpoint/2010/main" val="29374368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0C1BB9C5-2D8D-4C5F-BB1B-B8D2EB6499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688" y="3861048"/>
            <a:ext cx="6446398" cy="2691453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105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ctrlX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Parameter TA – Tries allowed: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Defines the number of the allowed read and write attempts for the access of a data carrier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By increasing the parameter value you achieve a more reliable reading and </a:t>
            </a:r>
          </a:p>
          <a:p>
            <a:pPr marL="0" indent="0">
              <a:buNone/>
            </a:pPr>
            <a:r>
              <a:rPr lang="en-US" sz="1100" b="0" dirty="0"/>
              <a:t>	writing process but the response time of the system increase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Parameter range: 1…10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Default value: 2</a:t>
            </a:r>
          </a:p>
        </p:txBody>
      </p:sp>
      <p:sp>
        <p:nvSpPr>
          <p:cNvPr id="11" name="Interaktive Schaltfläche: Zur Startseite wechseln 10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A9631D64-BC51-4F98-B9A2-FA930908FB2E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3CC426DA-2851-4BB2-9C33-316AC0507CA8}"/>
              </a:ext>
            </a:extLst>
          </p:cNvPr>
          <p:cNvSpPr txBox="1"/>
          <p:nvPr/>
        </p:nvSpPr>
        <p:spPr>
          <a:xfrm>
            <a:off x="6481322" y="1512000"/>
            <a:ext cx="2555174" cy="1785104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000" dirty="0"/>
              <a:t>Switch parameter TA to 16#02 (Default setting)</a:t>
            </a:r>
          </a:p>
          <a:p>
            <a:r>
              <a:rPr lang="en-US" sz="1000" dirty="0"/>
              <a:t>Byte[0] </a:t>
            </a:r>
            <a:r>
              <a:rPr lang="en-US" sz="1000" dirty="0">
                <a:sym typeface="Wingdings" panose="05000000000000000000" pitchFamily="2" charset="2"/>
              </a:rPr>
              <a:t> 16#BF (command)</a:t>
            </a:r>
          </a:p>
          <a:p>
            <a:r>
              <a:rPr lang="en-US" sz="1000" dirty="0"/>
              <a:t>Byte[1]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Byte[2]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Byte[3] </a:t>
            </a:r>
            <a:r>
              <a:rPr lang="en-US" sz="1000" dirty="0">
                <a:sym typeface="Wingdings" panose="05000000000000000000" pitchFamily="2" charset="2"/>
              </a:rPr>
              <a:t> 16#51 ‘Q’ (System Code)</a:t>
            </a:r>
          </a:p>
          <a:p>
            <a:r>
              <a:rPr lang="en-US" sz="1000" dirty="0"/>
              <a:t>Byte[4] </a:t>
            </a:r>
            <a:r>
              <a:rPr lang="en-US" sz="1000" dirty="0">
                <a:sym typeface="Wingdings" panose="05000000000000000000" pitchFamily="2" charset="2"/>
              </a:rPr>
              <a:t> 16#54 ‘T’ (Parameter Code)</a:t>
            </a:r>
          </a:p>
          <a:p>
            <a:r>
              <a:rPr lang="en-US" sz="1000" dirty="0"/>
              <a:t>Byte[5] </a:t>
            </a:r>
            <a:r>
              <a:rPr lang="en-US" sz="1000" dirty="0">
                <a:sym typeface="Wingdings" panose="05000000000000000000" pitchFamily="2" charset="2"/>
              </a:rPr>
              <a:t> 16#41 ‘A’ (Parameter Code)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Byte[6]  16#00 (Param.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Byte[7]  16#01 (</a:t>
            </a:r>
            <a:r>
              <a:rPr lang="en-US" sz="1000" dirty="0" err="1">
                <a:sym typeface="Wingdings" panose="05000000000000000000" pitchFamily="2" charset="2"/>
              </a:rPr>
              <a:t>Param</a:t>
            </a:r>
            <a:r>
              <a:rPr lang="en-US" sz="1000" dirty="0">
                <a:sym typeface="Wingdings" panose="05000000000000000000" pitchFamily="2" charset="2"/>
              </a:rPr>
              <a:t>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Byte[8]  16#02 (</a:t>
            </a:r>
            <a:r>
              <a:rPr lang="en-US" sz="1000" dirty="0" err="1">
                <a:sym typeface="Wingdings" panose="05000000000000000000" pitchFamily="2" charset="2"/>
              </a:rPr>
              <a:t>Parame</a:t>
            </a:r>
            <a:r>
              <a:rPr lang="en-US" sz="1000" dirty="0">
                <a:sym typeface="Wingdings" panose="05000000000000000000" pitchFamily="2" charset="2"/>
              </a:rPr>
              <a:t> value)</a:t>
            </a: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46C0121A-059C-4622-A4B5-42BAF01F638F}"/>
              </a:ext>
            </a:extLst>
          </p:cNvPr>
          <p:cNvSpPr txBox="1"/>
          <p:nvPr/>
        </p:nvSpPr>
        <p:spPr>
          <a:xfrm>
            <a:off x="6481322" y="3389325"/>
            <a:ext cx="2555174" cy="1631216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000" dirty="0"/>
              <a:t>Read out parameter TA</a:t>
            </a:r>
          </a:p>
          <a:p>
            <a:r>
              <a:rPr lang="en-US" sz="1000" dirty="0"/>
              <a:t>Byte[0] </a:t>
            </a:r>
            <a:r>
              <a:rPr lang="en-US" sz="1000" dirty="0">
                <a:sym typeface="Wingdings" panose="05000000000000000000" pitchFamily="2" charset="2"/>
              </a:rPr>
              <a:t> 16#BE (command)</a:t>
            </a:r>
          </a:p>
          <a:p>
            <a:r>
              <a:rPr lang="en-US" sz="1000" dirty="0"/>
              <a:t>Byte[1]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Byte[2]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Byte[3] </a:t>
            </a:r>
            <a:r>
              <a:rPr lang="en-US" sz="1000" dirty="0">
                <a:sym typeface="Wingdings" panose="05000000000000000000" pitchFamily="2" charset="2"/>
              </a:rPr>
              <a:t> 16#51 ‘Q’ (System Code)</a:t>
            </a:r>
          </a:p>
          <a:p>
            <a:r>
              <a:rPr lang="en-US" sz="1000" dirty="0"/>
              <a:t>Byte[4] </a:t>
            </a:r>
            <a:r>
              <a:rPr lang="en-US" sz="1000" dirty="0">
                <a:sym typeface="Wingdings" panose="05000000000000000000" pitchFamily="2" charset="2"/>
              </a:rPr>
              <a:t> 16#54 ‘T’ (Parameter Code)</a:t>
            </a:r>
          </a:p>
          <a:p>
            <a:r>
              <a:rPr lang="en-US" sz="1000" dirty="0"/>
              <a:t>Byte[5] </a:t>
            </a:r>
            <a:r>
              <a:rPr lang="en-US" sz="1000" dirty="0">
                <a:sym typeface="Wingdings" panose="05000000000000000000" pitchFamily="2" charset="2"/>
              </a:rPr>
              <a:t> 16#41 ‘A’ (Parameter Code)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Byte[6]  16#00 (Param.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Byte[7]  16#00 (</a:t>
            </a:r>
            <a:r>
              <a:rPr lang="en-US" sz="1000" dirty="0" err="1">
                <a:sym typeface="Wingdings" panose="05000000000000000000" pitchFamily="2" charset="2"/>
              </a:rPr>
              <a:t>Param</a:t>
            </a:r>
            <a:r>
              <a:rPr lang="en-US" sz="1000" dirty="0">
                <a:sym typeface="Wingdings" panose="05000000000000000000" pitchFamily="2" charset="2"/>
              </a:rPr>
              <a:t>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Byte[8]  16#00 (</a:t>
            </a:r>
            <a:r>
              <a:rPr lang="en-US" sz="1000" dirty="0" err="1">
                <a:sym typeface="Wingdings" panose="05000000000000000000" pitchFamily="2" charset="2"/>
              </a:rPr>
              <a:t>Parame</a:t>
            </a:r>
            <a:r>
              <a:rPr lang="en-US" sz="1000" dirty="0">
                <a:sym typeface="Wingdings" panose="05000000000000000000" pitchFamily="2" charset="2"/>
              </a:rPr>
              <a:t> value)</a:t>
            </a:r>
          </a:p>
        </p:txBody>
      </p:sp>
    </p:spTree>
    <p:extLst>
      <p:ext uri="{BB962C8B-B14F-4D97-AF65-F5344CB8AC3E}">
        <p14:creationId xmlns:p14="http://schemas.microsoft.com/office/powerpoint/2010/main" val="4143657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AE116367-1328-4F78-B546-727DF2F30E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3" y="3861048"/>
            <a:ext cx="6340027" cy="2691453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106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ctrlX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Parameter PT – Power transmit (output power):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Set the output power of the system and influence the detection range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Min = 1 (16#0001); Eco = 2 (16#0002); Normal = 3 (16#0003); Power = 4 (16#0004)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Parameter range: 1…4 (16#0001….16#0004)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Default value: 4 (16#0004)</a:t>
            </a:r>
          </a:p>
        </p:txBody>
      </p:sp>
      <p:sp>
        <p:nvSpPr>
          <p:cNvPr id="11" name="Interaktive Schaltfläche: Zur Startseite wechseln 10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A9631D64-BC51-4F98-B9A2-FA930908FB2E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3CC426DA-2851-4BB2-9C33-316AC0507CA8}"/>
              </a:ext>
            </a:extLst>
          </p:cNvPr>
          <p:cNvSpPr txBox="1"/>
          <p:nvPr/>
        </p:nvSpPr>
        <p:spPr>
          <a:xfrm>
            <a:off x="6481322" y="1512000"/>
            <a:ext cx="2555174" cy="1938992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000" dirty="0"/>
              <a:t>Switch parameter PT to 16#0004 (Default setting)</a:t>
            </a:r>
          </a:p>
          <a:p>
            <a:r>
              <a:rPr lang="en-US" sz="1000" dirty="0"/>
              <a:t>Byte[0] </a:t>
            </a:r>
            <a:r>
              <a:rPr lang="en-US" sz="1000" dirty="0">
                <a:sym typeface="Wingdings" panose="05000000000000000000" pitchFamily="2" charset="2"/>
              </a:rPr>
              <a:t> 16#BF (command)</a:t>
            </a:r>
          </a:p>
          <a:p>
            <a:r>
              <a:rPr lang="en-US" sz="1000" dirty="0"/>
              <a:t>Byte[1]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Byte[2]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Byte[3] </a:t>
            </a:r>
            <a:r>
              <a:rPr lang="en-US" sz="1000" dirty="0">
                <a:sym typeface="Wingdings" panose="05000000000000000000" pitchFamily="2" charset="2"/>
              </a:rPr>
              <a:t> 16#51 ‘Q’ (System Code)</a:t>
            </a:r>
          </a:p>
          <a:p>
            <a:r>
              <a:rPr lang="en-US" sz="1000" dirty="0"/>
              <a:t>Byte[4] </a:t>
            </a:r>
            <a:r>
              <a:rPr lang="en-US" sz="1000" dirty="0">
                <a:sym typeface="Wingdings" panose="05000000000000000000" pitchFamily="2" charset="2"/>
              </a:rPr>
              <a:t> 16#50 ‘P’ (Parameter Code)</a:t>
            </a:r>
          </a:p>
          <a:p>
            <a:r>
              <a:rPr lang="en-US" sz="1000" dirty="0"/>
              <a:t>Byte[5] </a:t>
            </a:r>
            <a:r>
              <a:rPr lang="en-US" sz="1000" dirty="0">
                <a:sym typeface="Wingdings" panose="05000000000000000000" pitchFamily="2" charset="2"/>
              </a:rPr>
              <a:t> 16#54 ‘T’ (Parameter Code)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Byte[6]  16#00 (Param.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Byte[7]  16#02 (Param.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Byte[8]  16#00 (</a:t>
            </a:r>
            <a:r>
              <a:rPr lang="en-US" sz="1000" dirty="0" err="1">
                <a:sym typeface="Wingdings" panose="05000000000000000000" pitchFamily="2" charset="2"/>
              </a:rPr>
              <a:t>Parame</a:t>
            </a:r>
            <a:r>
              <a:rPr lang="en-US" sz="1000" dirty="0">
                <a:sym typeface="Wingdings" panose="05000000000000000000" pitchFamily="2" charset="2"/>
              </a:rPr>
              <a:t> value)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Byte[9]  16#04 (</a:t>
            </a:r>
            <a:r>
              <a:rPr lang="en-US" sz="1000" dirty="0" err="1">
                <a:sym typeface="Wingdings" panose="05000000000000000000" pitchFamily="2" charset="2"/>
              </a:rPr>
              <a:t>Parame</a:t>
            </a:r>
            <a:r>
              <a:rPr lang="en-US" sz="1000" dirty="0">
                <a:sym typeface="Wingdings" panose="05000000000000000000" pitchFamily="2" charset="2"/>
              </a:rPr>
              <a:t> value)</a:t>
            </a: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46C0121A-059C-4622-A4B5-42BAF01F638F}"/>
              </a:ext>
            </a:extLst>
          </p:cNvPr>
          <p:cNvSpPr txBox="1"/>
          <p:nvPr/>
        </p:nvSpPr>
        <p:spPr>
          <a:xfrm>
            <a:off x="6481322" y="3511464"/>
            <a:ext cx="2555174" cy="1631216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000" dirty="0"/>
              <a:t>Read out parameter PT</a:t>
            </a:r>
          </a:p>
          <a:p>
            <a:r>
              <a:rPr lang="en-US" sz="1000" dirty="0"/>
              <a:t>Byte[0] </a:t>
            </a:r>
            <a:r>
              <a:rPr lang="en-US" sz="1000" dirty="0">
                <a:sym typeface="Wingdings" panose="05000000000000000000" pitchFamily="2" charset="2"/>
              </a:rPr>
              <a:t> 16#BE (command)</a:t>
            </a:r>
          </a:p>
          <a:p>
            <a:r>
              <a:rPr lang="en-US" sz="1000" dirty="0"/>
              <a:t>Byte[1]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Byte[2]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Byte[3] </a:t>
            </a:r>
            <a:r>
              <a:rPr lang="en-US" sz="1000" dirty="0">
                <a:sym typeface="Wingdings" panose="05000000000000000000" pitchFamily="2" charset="2"/>
              </a:rPr>
              <a:t> 16#51 ‘Q’ (System Code)</a:t>
            </a:r>
          </a:p>
          <a:p>
            <a:r>
              <a:rPr lang="en-US" sz="1000" dirty="0"/>
              <a:t>Byte[4] </a:t>
            </a:r>
            <a:r>
              <a:rPr lang="en-US" sz="1000" dirty="0">
                <a:sym typeface="Wingdings" panose="05000000000000000000" pitchFamily="2" charset="2"/>
              </a:rPr>
              <a:t> 16#50 ‘P’ (Parameter Code)</a:t>
            </a:r>
          </a:p>
          <a:p>
            <a:r>
              <a:rPr lang="en-US" sz="1000" dirty="0"/>
              <a:t>Byte[5] </a:t>
            </a:r>
            <a:r>
              <a:rPr lang="en-US" sz="1000" dirty="0">
                <a:sym typeface="Wingdings" panose="05000000000000000000" pitchFamily="2" charset="2"/>
              </a:rPr>
              <a:t> 16#54 ‘T’ (Parameter Code)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Byte[6]  16#00 (Param.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Byte[7]  16#00 (</a:t>
            </a:r>
            <a:r>
              <a:rPr lang="en-US" sz="1000" dirty="0" err="1">
                <a:sym typeface="Wingdings" panose="05000000000000000000" pitchFamily="2" charset="2"/>
              </a:rPr>
              <a:t>Param</a:t>
            </a:r>
            <a:r>
              <a:rPr lang="en-US" sz="1000" dirty="0">
                <a:sym typeface="Wingdings" panose="05000000000000000000" pitchFamily="2" charset="2"/>
              </a:rPr>
              <a:t>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Byte[8]  16#00 (</a:t>
            </a:r>
            <a:r>
              <a:rPr lang="en-US" sz="1000" dirty="0" err="1">
                <a:sym typeface="Wingdings" panose="05000000000000000000" pitchFamily="2" charset="2"/>
              </a:rPr>
              <a:t>Parame</a:t>
            </a:r>
            <a:r>
              <a:rPr lang="en-US" sz="1000" dirty="0">
                <a:sym typeface="Wingdings" panose="05000000000000000000" pitchFamily="2" charset="2"/>
              </a:rPr>
              <a:t> value)</a:t>
            </a:r>
          </a:p>
        </p:txBody>
      </p:sp>
    </p:spTree>
    <p:extLst>
      <p:ext uri="{BB962C8B-B14F-4D97-AF65-F5344CB8AC3E}">
        <p14:creationId xmlns:p14="http://schemas.microsoft.com/office/powerpoint/2010/main" val="2284914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E0351983-8AA9-4BE9-8D09-2B677816114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414"/>
          <a:stretch/>
        </p:blipFill>
        <p:spPr>
          <a:xfrm>
            <a:off x="98408" y="3861048"/>
            <a:ext cx="6241547" cy="2691452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107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ctrlX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Parameter DR – Data rate for read: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Set the data rate (transmission rate) for the read access of ISO15693-2 X2 tags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Valid for IQC21/33/34/37/39/50 tags for the read access of more than 2 data blocks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Increase the reading speed but also the susceptibility to interferences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Parameter range: 0 (16#00)…1 (16#01);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0 = normal; 1 = fast read mode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Default value: 0 (16#00)</a:t>
            </a:r>
          </a:p>
        </p:txBody>
      </p:sp>
      <p:sp>
        <p:nvSpPr>
          <p:cNvPr id="11" name="Interaktive Schaltfläche: Zur Startseite wechseln 10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A9631D64-BC51-4F98-B9A2-FA930908FB2E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3CC426DA-2851-4BB2-9C33-316AC0507CA8}"/>
              </a:ext>
            </a:extLst>
          </p:cNvPr>
          <p:cNvSpPr txBox="1"/>
          <p:nvPr/>
        </p:nvSpPr>
        <p:spPr>
          <a:xfrm>
            <a:off x="6481322" y="1512000"/>
            <a:ext cx="2555174" cy="1785104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000" dirty="0"/>
              <a:t>Switch parameter DR to 16#00 (Default setting)</a:t>
            </a:r>
          </a:p>
          <a:p>
            <a:r>
              <a:rPr lang="en-US" sz="1000" dirty="0"/>
              <a:t>Byte[0] </a:t>
            </a:r>
            <a:r>
              <a:rPr lang="en-US" sz="1000" dirty="0">
                <a:sym typeface="Wingdings" panose="05000000000000000000" pitchFamily="2" charset="2"/>
              </a:rPr>
              <a:t> 16#BF (command)</a:t>
            </a:r>
          </a:p>
          <a:p>
            <a:r>
              <a:rPr lang="en-US" sz="1000" dirty="0"/>
              <a:t>Byte[1]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Byte[2]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Byte[3] </a:t>
            </a:r>
            <a:r>
              <a:rPr lang="en-US" sz="1000" dirty="0">
                <a:sym typeface="Wingdings" panose="05000000000000000000" pitchFamily="2" charset="2"/>
              </a:rPr>
              <a:t> 16#51 ‘Q’ (System Code)</a:t>
            </a:r>
          </a:p>
          <a:p>
            <a:r>
              <a:rPr lang="en-US" sz="1000" dirty="0"/>
              <a:t>Byte[4] </a:t>
            </a:r>
            <a:r>
              <a:rPr lang="en-US" sz="1000" dirty="0">
                <a:sym typeface="Wingdings" panose="05000000000000000000" pitchFamily="2" charset="2"/>
              </a:rPr>
              <a:t> 16#44 ‘D’ (Parameter Code)</a:t>
            </a:r>
          </a:p>
          <a:p>
            <a:r>
              <a:rPr lang="en-US" sz="1000" dirty="0"/>
              <a:t>Byte[5] </a:t>
            </a:r>
            <a:r>
              <a:rPr lang="en-US" sz="1000" dirty="0">
                <a:sym typeface="Wingdings" panose="05000000000000000000" pitchFamily="2" charset="2"/>
              </a:rPr>
              <a:t> 16#52 ‘R’ (Parameter Code)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Byte[6]  16#00 (Param.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Byte[7]  16#01 (Param.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Byte[8]  16#00 (</a:t>
            </a:r>
            <a:r>
              <a:rPr lang="en-US" sz="1000" dirty="0" err="1">
                <a:sym typeface="Wingdings" panose="05000000000000000000" pitchFamily="2" charset="2"/>
              </a:rPr>
              <a:t>Parame</a:t>
            </a:r>
            <a:r>
              <a:rPr lang="en-US" sz="1000" dirty="0">
                <a:sym typeface="Wingdings" panose="05000000000000000000" pitchFamily="2" charset="2"/>
              </a:rPr>
              <a:t> value)</a:t>
            </a: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46C0121A-059C-4622-A4B5-42BAF01F638F}"/>
              </a:ext>
            </a:extLst>
          </p:cNvPr>
          <p:cNvSpPr txBox="1"/>
          <p:nvPr/>
        </p:nvSpPr>
        <p:spPr>
          <a:xfrm>
            <a:off x="6481322" y="3357576"/>
            <a:ext cx="2555174" cy="1631216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000" dirty="0"/>
              <a:t>Read out parameter DR</a:t>
            </a:r>
          </a:p>
          <a:p>
            <a:r>
              <a:rPr lang="en-US" sz="1000" dirty="0"/>
              <a:t>Byte[0] </a:t>
            </a:r>
            <a:r>
              <a:rPr lang="en-US" sz="1000" dirty="0">
                <a:sym typeface="Wingdings" panose="05000000000000000000" pitchFamily="2" charset="2"/>
              </a:rPr>
              <a:t> 16#BE (command)</a:t>
            </a:r>
          </a:p>
          <a:p>
            <a:r>
              <a:rPr lang="en-US" sz="1000" dirty="0"/>
              <a:t>Byte[1]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Byte[2]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Byte[3] </a:t>
            </a:r>
            <a:r>
              <a:rPr lang="en-US" sz="1000" dirty="0">
                <a:sym typeface="Wingdings" panose="05000000000000000000" pitchFamily="2" charset="2"/>
              </a:rPr>
              <a:t> 16#51 ‘Q’ (System Code)</a:t>
            </a:r>
          </a:p>
          <a:p>
            <a:r>
              <a:rPr lang="en-US" sz="1000" dirty="0"/>
              <a:t>Byte[4] </a:t>
            </a:r>
            <a:r>
              <a:rPr lang="en-US" sz="1000" dirty="0">
                <a:sym typeface="Wingdings" panose="05000000000000000000" pitchFamily="2" charset="2"/>
              </a:rPr>
              <a:t> 16#44 ‘D’ (Parameter Code)</a:t>
            </a:r>
          </a:p>
          <a:p>
            <a:r>
              <a:rPr lang="en-US" sz="1000" dirty="0"/>
              <a:t>Byte[5] </a:t>
            </a:r>
            <a:r>
              <a:rPr lang="en-US" sz="1000" dirty="0">
                <a:sym typeface="Wingdings" panose="05000000000000000000" pitchFamily="2" charset="2"/>
              </a:rPr>
              <a:t> 16#52 ‘R’ (Parameter Code)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Byte[6]  16#00 (Param.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Byte[7]  16#00 (</a:t>
            </a:r>
            <a:r>
              <a:rPr lang="en-US" sz="1000" dirty="0" err="1">
                <a:sym typeface="Wingdings" panose="05000000000000000000" pitchFamily="2" charset="2"/>
              </a:rPr>
              <a:t>Param</a:t>
            </a:r>
            <a:r>
              <a:rPr lang="en-US" sz="1000" dirty="0">
                <a:sym typeface="Wingdings" panose="05000000000000000000" pitchFamily="2" charset="2"/>
              </a:rPr>
              <a:t>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Byte[8]  16#00 (</a:t>
            </a:r>
            <a:r>
              <a:rPr lang="en-US" sz="1000" dirty="0" err="1">
                <a:sym typeface="Wingdings" panose="05000000000000000000" pitchFamily="2" charset="2"/>
              </a:rPr>
              <a:t>Parame</a:t>
            </a:r>
            <a:r>
              <a:rPr lang="en-US" sz="1000" dirty="0">
                <a:sym typeface="Wingdings" panose="05000000000000000000" pitchFamily="2" charset="2"/>
              </a:rPr>
              <a:t> value)</a:t>
            </a:r>
          </a:p>
        </p:txBody>
      </p:sp>
    </p:spTree>
    <p:extLst>
      <p:ext uri="{BB962C8B-B14F-4D97-AF65-F5344CB8AC3E}">
        <p14:creationId xmlns:p14="http://schemas.microsoft.com/office/powerpoint/2010/main" val="3070298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108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ctrlX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Parameter TI – Tag ID filtering on UID: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Set the first part of the UID for filtering on it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Possible to define a specific UID or a leading part of the UID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Configuration of the length of the UID necessary</a:t>
            </a:r>
          </a:p>
        </p:txBody>
      </p:sp>
      <p:sp>
        <p:nvSpPr>
          <p:cNvPr id="11" name="Interaktive Schaltfläche: Zur Startseite wechseln 10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A9631D64-BC51-4F98-B9A2-FA930908FB2E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3CC426DA-2851-4BB2-9C33-316AC0507CA8}"/>
              </a:ext>
            </a:extLst>
          </p:cNvPr>
          <p:cNvSpPr txBox="1"/>
          <p:nvPr/>
        </p:nvSpPr>
        <p:spPr>
          <a:xfrm>
            <a:off x="6481322" y="1512000"/>
            <a:ext cx="2555174" cy="1785104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000" dirty="0"/>
              <a:t>Switch parameter TI to 16#00 (Default setting)</a:t>
            </a:r>
          </a:p>
          <a:p>
            <a:r>
              <a:rPr lang="en-US" sz="1000" dirty="0"/>
              <a:t>Byte[0] </a:t>
            </a:r>
            <a:r>
              <a:rPr lang="en-US" sz="1000" dirty="0">
                <a:sym typeface="Wingdings" panose="05000000000000000000" pitchFamily="2" charset="2"/>
              </a:rPr>
              <a:t> 16#BF (command)</a:t>
            </a:r>
          </a:p>
          <a:p>
            <a:r>
              <a:rPr lang="en-US" sz="1000" dirty="0"/>
              <a:t>Byte[1]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Byte[2]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Byte[3] </a:t>
            </a:r>
            <a:r>
              <a:rPr lang="en-US" sz="1000" dirty="0">
                <a:sym typeface="Wingdings" panose="05000000000000000000" pitchFamily="2" charset="2"/>
              </a:rPr>
              <a:t> 16#51 ‘Q’ (System Code)</a:t>
            </a:r>
          </a:p>
          <a:p>
            <a:r>
              <a:rPr lang="en-US" sz="1000" dirty="0"/>
              <a:t>Byte[4] </a:t>
            </a:r>
            <a:r>
              <a:rPr lang="en-US" sz="1000" dirty="0">
                <a:sym typeface="Wingdings" panose="05000000000000000000" pitchFamily="2" charset="2"/>
              </a:rPr>
              <a:t> 16#54 ‘T’ (Parameter Code)</a:t>
            </a:r>
          </a:p>
          <a:p>
            <a:r>
              <a:rPr lang="en-US" sz="1000" dirty="0"/>
              <a:t>Byte[5] </a:t>
            </a:r>
            <a:r>
              <a:rPr lang="en-US" sz="1000" dirty="0">
                <a:sym typeface="Wingdings" panose="05000000000000000000" pitchFamily="2" charset="2"/>
              </a:rPr>
              <a:t> 16#49 ‘I’ (Parameter Code)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Byte[6]  16#00 (Param.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Byte[7]  16#00 (Param.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Byte[8]  16#00 (</a:t>
            </a:r>
            <a:r>
              <a:rPr lang="en-US" sz="1000" dirty="0" err="1">
                <a:sym typeface="Wingdings" panose="05000000000000000000" pitchFamily="2" charset="2"/>
              </a:rPr>
              <a:t>Parame</a:t>
            </a:r>
            <a:r>
              <a:rPr lang="en-US" sz="1000" dirty="0">
                <a:sym typeface="Wingdings" panose="05000000000000000000" pitchFamily="2" charset="2"/>
              </a:rPr>
              <a:t> value)</a:t>
            </a: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46C0121A-059C-4622-A4B5-42BAF01F638F}"/>
              </a:ext>
            </a:extLst>
          </p:cNvPr>
          <p:cNvSpPr txBox="1"/>
          <p:nvPr/>
        </p:nvSpPr>
        <p:spPr>
          <a:xfrm>
            <a:off x="6481322" y="3357576"/>
            <a:ext cx="2555174" cy="1631216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000" dirty="0"/>
              <a:t>Read out parameter TI</a:t>
            </a:r>
          </a:p>
          <a:p>
            <a:r>
              <a:rPr lang="en-US" sz="1000" dirty="0"/>
              <a:t>Byte[0] </a:t>
            </a:r>
            <a:r>
              <a:rPr lang="en-US" sz="1000" dirty="0">
                <a:sym typeface="Wingdings" panose="05000000000000000000" pitchFamily="2" charset="2"/>
              </a:rPr>
              <a:t> 16#BE (command)</a:t>
            </a:r>
          </a:p>
          <a:p>
            <a:r>
              <a:rPr lang="en-US" sz="1000" dirty="0"/>
              <a:t>Byte[1]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Byte[2]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Byte[3] </a:t>
            </a:r>
            <a:r>
              <a:rPr lang="en-US" sz="1000" dirty="0">
                <a:sym typeface="Wingdings" panose="05000000000000000000" pitchFamily="2" charset="2"/>
              </a:rPr>
              <a:t> 16#51 ‘Q’ (System Code)</a:t>
            </a:r>
          </a:p>
          <a:p>
            <a:r>
              <a:rPr lang="en-US" sz="1000" dirty="0"/>
              <a:t>Byte[4] </a:t>
            </a:r>
            <a:r>
              <a:rPr lang="en-US" sz="1000" dirty="0">
                <a:sym typeface="Wingdings" panose="05000000000000000000" pitchFamily="2" charset="2"/>
              </a:rPr>
              <a:t> 16#54 ‘T’ (Parameter Code)</a:t>
            </a:r>
          </a:p>
          <a:p>
            <a:r>
              <a:rPr lang="en-US" sz="1000" dirty="0"/>
              <a:t>Byte[5] </a:t>
            </a:r>
            <a:r>
              <a:rPr lang="en-US" sz="1000" dirty="0">
                <a:sym typeface="Wingdings" panose="05000000000000000000" pitchFamily="2" charset="2"/>
              </a:rPr>
              <a:t> 16#49 ‘I’ (Parameter Code)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Byte[6]  16#00 (Param.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Byte[7]  16#00 (</a:t>
            </a:r>
            <a:r>
              <a:rPr lang="en-US" sz="1000" dirty="0" err="1">
                <a:sym typeface="Wingdings" panose="05000000000000000000" pitchFamily="2" charset="2"/>
              </a:rPr>
              <a:t>Param</a:t>
            </a:r>
            <a:r>
              <a:rPr lang="en-US" sz="1000" dirty="0">
                <a:sym typeface="Wingdings" panose="05000000000000000000" pitchFamily="2" charset="2"/>
              </a:rPr>
              <a:t>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Byte[8]  16#00 (</a:t>
            </a:r>
            <a:r>
              <a:rPr lang="en-US" sz="1000" dirty="0" err="1">
                <a:sym typeface="Wingdings" panose="05000000000000000000" pitchFamily="2" charset="2"/>
              </a:rPr>
              <a:t>Parame</a:t>
            </a:r>
            <a:r>
              <a:rPr lang="en-US" sz="1000" dirty="0">
                <a:sym typeface="Wingdings" panose="05000000000000000000" pitchFamily="2" charset="2"/>
              </a:rPr>
              <a:t> value)</a:t>
            </a:r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5D3414CA-BFF2-41DA-989F-92049CC1E0B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3" y="3212976"/>
            <a:ext cx="6346862" cy="3322365"/>
          </a:xfrm>
          <a:prstGeom prst="rect">
            <a:avLst/>
          </a:prstGeom>
        </p:spPr>
      </p:pic>
      <p:sp>
        <p:nvSpPr>
          <p:cNvPr id="14" name="Textfeld 13">
            <a:extLst>
              <a:ext uri="{FF2B5EF4-FFF2-40B4-BE49-F238E27FC236}">
                <a16:creationId xmlns:a16="http://schemas.microsoft.com/office/drawing/2014/main" id="{F52E504B-1540-4D38-9FD6-0FABC851D830}"/>
              </a:ext>
            </a:extLst>
          </p:cNvPr>
          <p:cNvSpPr txBox="1"/>
          <p:nvPr/>
        </p:nvSpPr>
        <p:spPr>
          <a:xfrm>
            <a:off x="6481322" y="5046714"/>
            <a:ext cx="2555174" cy="1477328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000" dirty="0"/>
              <a:t>Structure parameter TI</a:t>
            </a:r>
          </a:p>
          <a:p>
            <a:r>
              <a:rPr lang="en-US" sz="1000" dirty="0"/>
              <a:t>TI[0] </a:t>
            </a:r>
            <a:r>
              <a:rPr lang="en-US" sz="1000" dirty="0">
                <a:sym typeface="Wingdings" panose="05000000000000000000" pitchFamily="2" charset="2"/>
              </a:rPr>
              <a:t> Length parameter high Byte</a:t>
            </a:r>
          </a:p>
          <a:p>
            <a:r>
              <a:rPr lang="en-US" sz="1000" dirty="0"/>
              <a:t>TI[1] </a:t>
            </a:r>
            <a:r>
              <a:rPr lang="en-US" sz="1000" dirty="0">
                <a:sym typeface="Wingdings" panose="05000000000000000000" pitchFamily="2" charset="2"/>
              </a:rPr>
              <a:t> Length parameter high Byte</a:t>
            </a:r>
          </a:p>
          <a:p>
            <a:r>
              <a:rPr lang="en-US" sz="1000" dirty="0"/>
              <a:t>TI[2] </a:t>
            </a:r>
            <a:r>
              <a:rPr lang="en-US" sz="1000" dirty="0">
                <a:sym typeface="Wingdings" panose="05000000000000000000" pitchFamily="2" charset="2"/>
              </a:rPr>
              <a:t> UID Byte 1 (16#E0)</a:t>
            </a:r>
          </a:p>
          <a:p>
            <a:r>
              <a:rPr lang="en-US" sz="1000" dirty="0"/>
              <a:t>TI[3] </a:t>
            </a:r>
            <a:r>
              <a:rPr lang="en-US" sz="1000" dirty="0">
                <a:sym typeface="Wingdings" panose="05000000000000000000" pitchFamily="2" charset="2"/>
              </a:rPr>
              <a:t> UID Byte 2 (16#xx)</a:t>
            </a:r>
          </a:p>
          <a:p>
            <a:r>
              <a:rPr lang="en-US" sz="1000" dirty="0"/>
              <a:t>TI[4] </a:t>
            </a:r>
            <a:r>
              <a:rPr lang="en-US" sz="1000" dirty="0">
                <a:sym typeface="Wingdings" panose="05000000000000000000" pitchFamily="2" charset="2"/>
              </a:rPr>
              <a:t> UID Byte 3 (16#xx)</a:t>
            </a:r>
          </a:p>
          <a:p>
            <a:r>
              <a:rPr lang="en-US" sz="1000" dirty="0"/>
              <a:t>TI[5] </a:t>
            </a:r>
            <a:r>
              <a:rPr lang="en-US" sz="1000" dirty="0">
                <a:sym typeface="Wingdings" panose="05000000000000000000" pitchFamily="2" charset="2"/>
              </a:rPr>
              <a:t> UID Byte 4 (16#xx)</a:t>
            </a:r>
          </a:p>
          <a:p>
            <a:r>
              <a:rPr lang="en-US" sz="1000" dirty="0"/>
              <a:t>TI[6] </a:t>
            </a:r>
            <a:r>
              <a:rPr lang="en-US" sz="1000" dirty="0">
                <a:sym typeface="Wingdings" panose="05000000000000000000" pitchFamily="2" charset="2"/>
              </a:rPr>
              <a:t> UID Byte 5 (16#xx)</a:t>
            </a:r>
          </a:p>
          <a:p>
            <a:r>
              <a:rPr lang="en-US" sz="1000" dirty="0"/>
              <a:t>TI[7] </a:t>
            </a:r>
            <a:r>
              <a:rPr lang="en-US" sz="1000" dirty="0">
                <a:sym typeface="Wingdings" panose="05000000000000000000" pitchFamily="2" charset="2"/>
              </a:rPr>
              <a:t> UID Byte 6 (16#xx)</a:t>
            </a:r>
          </a:p>
        </p:txBody>
      </p:sp>
    </p:spTree>
    <p:extLst>
      <p:ext uri="{BB962C8B-B14F-4D97-AF65-F5344CB8AC3E}">
        <p14:creationId xmlns:p14="http://schemas.microsoft.com/office/powerpoint/2010/main" val="3610676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109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ctrlX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Parameter TO – Over temperature handling: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Define the behavior of the system if there is an overtemperature situation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Parameter range: 0…2 (0 = Switched off; 1 = reduce power; 2 = reduce duty cycle)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Default value: 0</a:t>
            </a:r>
          </a:p>
        </p:txBody>
      </p:sp>
      <p:sp>
        <p:nvSpPr>
          <p:cNvPr id="11" name="Interaktive Schaltfläche: Zur Startseite wechseln 10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A9631D64-BC51-4F98-B9A2-FA930908FB2E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3CC426DA-2851-4BB2-9C33-316AC0507CA8}"/>
              </a:ext>
            </a:extLst>
          </p:cNvPr>
          <p:cNvSpPr txBox="1"/>
          <p:nvPr/>
        </p:nvSpPr>
        <p:spPr>
          <a:xfrm>
            <a:off x="6481322" y="1512000"/>
            <a:ext cx="2555174" cy="1785104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000" dirty="0"/>
              <a:t>Switch parameter TO </a:t>
            </a:r>
            <a:r>
              <a:rPr lang="en-US" sz="1000" dirty="0" err="1"/>
              <a:t>to</a:t>
            </a:r>
            <a:r>
              <a:rPr lang="en-US" sz="1000" dirty="0"/>
              <a:t> 16#00 (Default setting)</a:t>
            </a:r>
          </a:p>
          <a:p>
            <a:r>
              <a:rPr lang="en-US" sz="1000" dirty="0"/>
              <a:t>Byte[0] </a:t>
            </a:r>
            <a:r>
              <a:rPr lang="en-US" sz="1000" dirty="0">
                <a:sym typeface="Wingdings" panose="05000000000000000000" pitchFamily="2" charset="2"/>
              </a:rPr>
              <a:t> 16#BF (command)</a:t>
            </a:r>
          </a:p>
          <a:p>
            <a:r>
              <a:rPr lang="en-US" sz="1000" dirty="0"/>
              <a:t>Byte[1]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Byte[2]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Byte[3] </a:t>
            </a:r>
            <a:r>
              <a:rPr lang="en-US" sz="1000" dirty="0">
                <a:sym typeface="Wingdings" panose="05000000000000000000" pitchFamily="2" charset="2"/>
              </a:rPr>
              <a:t> 16#51 ‘Q’ (System Code)</a:t>
            </a:r>
          </a:p>
          <a:p>
            <a:r>
              <a:rPr lang="en-US" sz="1000" dirty="0"/>
              <a:t>Byte[4] </a:t>
            </a:r>
            <a:r>
              <a:rPr lang="en-US" sz="1000" dirty="0">
                <a:sym typeface="Wingdings" panose="05000000000000000000" pitchFamily="2" charset="2"/>
              </a:rPr>
              <a:t> 16#54 ‘T’ (Parameter Code)</a:t>
            </a:r>
          </a:p>
          <a:p>
            <a:r>
              <a:rPr lang="en-US" sz="1000" dirty="0"/>
              <a:t>Byte[5] </a:t>
            </a:r>
            <a:r>
              <a:rPr lang="en-US" sz="1000" dirty="0">
                <a:sym typeface="Wingdings" panose="05000000000000000000" pitchFamily="2" charset="2"/>
              </a:rPr>
              <a:t> 16#4F ‘O’ (Parameter Code)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Byte[6]  16#00 (Param.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Byte[7]  16#01 (Param.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Byte[8]  16#00 (</a:t>
            </a:r>
            <a:r>
              <a:rPr lang="en-US" sz="1000" dirty="0" err="1">
                <a:sym typeface="Wingdings" panose="05000000000000000000" pitchFamily="2" charset="2"/>
              </a:rPr>
              <a:t>Parame</a:t>
            </a:r>
            <a:r>
              <a:rPr lang="en-US" sz="1000" dirty="0">
                <a:sym typeface="Wingdings" panose="05000000000000000000" pitchFamily="2" charset="2"/>
              </a:rPr>
              <a:t> value)</a:t>
            </a: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46C0121A-059C-4622-A4B5-42BAF01F638F}"/>
              </a:ext>
            </a:extLst>
          </p:cNvPr>
          <p:cNvSpPr txBox="1"/>
          <p:nvPr/>
        </p:nvSpPr>
        <p:spPr>
          <a:xfrm>
            <a:off x="6481322" y="3357576"/>
            <a:ext cx="2555174" cy="1631216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000" dirty="0"/>
              <a:t>Read out parameter TO</a:t>
            </a:r>
          </a:p>
          <a:p>
            <a:r>
              <a:rPr lang="en-US" sz="1000" dirty="0"/>
              <a:t>Byte[0] </a:t>
            </a:r>
            <a:r>
              <a:rPr lang="en-US" sz="1000" dirty="0">
                <a:sym typeface="Wingdings" panose="05000000000000000000" pitchFamily="2" charset="2"/>
              </a:rPr>
              <a:t> 16#BE (command)</a:t>
            </a:r>
          </a:p>
          <a:p>
            <a:r>
              <a:rPr lang="en-US" sz="1000" dirty="0"/>
              <a:t>Byte[1]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Byte[2]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Byte[3] </a:t>
            </a:r>
            <a:r>
              <a:rPr lang="en-US" sz="1000" dirty="0">
                <a:sym typeface="Wingdings" panose="05000000000000000000" pitchFamily="2" charset="2"/>
              </a:rPr>
              <a:t> 16#51 ‘Q’ (System Code)</a:t>
            </a:r>
          </a:p>
          <a:p>
            <a:r>
              <a:rPr lang="en-US" sz="1000" dirty="0"/>
              <a:t>Byte[4] </a:t>
            </a:r>
            <a:r>
              <a:rPr lang="en-US" sz="1000" dirty="0">
                <a:sym typeface="Wingdings" panose="05000000000000000000" pitchFamily="2" charset="2"/>
              </a:rPr>
              <a:t> 16#54 ‘T’ (Parameter Code)</a:t>
            </a:r>
          </a:p>
          <a:p>
            <a:r>
              <a:rPr lang="en-US" sz="1000" dirty="0"/>
              <a:t>Byte[5] </a:t>
            </a:r>
            <a:r>
              <a:rPr lang="en-US" sz="1000" dirty="0">
                <a:sym typeface="Wingdings" panose="05000000000000000000" pitchFamily="2" charset="2"/>
              </a:rPr>
              <a:t> 16#4F ‘O’ (Parameter Code)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Byte[6]  16#00 (Param.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Byte[7]  16#00 (</a:t>
            </a:r>
            <a:r>
              <a:rPr lang="en-US" sz="1000" dirty="0" err="1">
                <a:sym typeface="Wingdings" panose="05000000000000000000" pitchFamily="2" charset="2"/>
              </a:rPr>
              <a:t>Param</a:t>
            </a:r>
            <a:r>
              <a:rPr lang="en-US" sz="1000" dirty="0">
                <a:sym typeface="Wingdings" panose="05000000000000000000" pitchFamily="2" charset="2"/>
              </a:rPr>
              <a:t>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Byte[8]  16#00 (</a:t>
            </a:r>
            <a:r>
              <a:rPr lang="en-US" sz="1000" dirty="0" err="1">
                <a:sym typeface="Wingdings" panose="05000000000000000000" pitchFamily="2" charset="2"/>
              </a:rPr>
              <a:t>Parame</a:t>
            </a:r>
            <a:r>
              <a:rPr lang="en-US" sz="1000" dirty="0">
                <a:sym typeface="Wingdings" panose="05000000000000000000" pitchFamily="2" charset="2"/>
              </a:rPr>
              <a:t> value)</a:t>
            </a:r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780D97C2-D538-4BC5-82DC-E4BBEFF1066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3" y="3357576"/>
            <a:ext cx="6299942" cy="31968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7492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fik 10">
            <a:extLst>
              <a:ext uri="{FF2B5EF4-FFF2-40B4-BE49-F238E27FC236}">
                <a16:creationId xmlns:a16="http://schemas.microsoft.com/office/drawing/2014/main" id="{617EB971-3522-44A7-AE5F-7D0945A59B2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242"/>
          <a:stretch/>
        </p:blipFill>
        <p:spPr>
          <a:xfrm>
            <a:off x="107504" y="4423026"/>
            <a:ext cx="8928992" cy="2164607"/>
          </a:xfrm>
          <a:prstGeom prst="rect">
            <a:avLst/>
          </a:prstGeom>
        </p:spPr>
      </p:pic>
      <p:pic>
        <p:nvPicPr>
          <p:cNvPr id="14" name="Grafik 13">
            <a:extLst>
              <a:ext uri="{FF2B5EF4-FFF2-40B4-BE49-F238E27FC236}">
                <a16:creationId xmlns:a16="http://schemas.microsoft.com/office/drawing/2014/main" id="{1982AC42-2EE9-446D-A8C2-5689D22324F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6850"/>
          <a:stretch/>
        </p:blipFill>
        <p:spPr>
          <a:xfrm>
            <a:off x="4300166" y="1872567"/>
            <a:ext cx="4736330" cy="2164607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11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ctrlX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>
          <a:xfrm>
            <a:off x="180000" y="1512000"/>
            <a:ext cx="8784000" cy="1700976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Link process data fields – ctrlX PLC Engineering</a:t>
            </a:r>
          </a:p>
        </p:txBody>
      </p:sp>
      <p:sp>
        <p:nvSpPr>
          <p:cNvPr id="7" name="Interaktive Schaltfläche: Zur Startseite wechseln 6">
            <a:hlinkClick r:id="rId4" action="ppaction://hlinksldjump" highlightClick="1"/>
            <a:extLst>
              <a:ext uri="{FF2B5EF4-FFF2-40B4-BE49-F238E27FC236}">
                <a16:creationId xmlns:a16="http://schemas.microsoft.com/office/drawing/2014/main" id="{1B9FAED0-4D72-4AAC-8CC0-9AECE1E2D0CF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hteck 28">
            <a:extLst>
              <a:ext uri="{FF2B5EF4-FFF2-40B4-BE49-F238E27FC236}">
                <a16:creationId xmlns:a16="http://schemas.microsoft.com/office/drawing/2014/main" id="{AA3DE4DA-C561-4841-8307-79B4C8AB0726}"/>
              </a:ext>
            </a:extLst>
          </p:cNvPr>
          <p:cNvSpPr/>
          <p:nvPr/>
        </p:nvSpPr>
        <p:spPr>
          <a:xfrm>
            <a:off x="3568976" y="5638176"/>
            <a:ext cx="5467520" cy="94945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276427EF-0644-4860-8B9C-1843A3C07C80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484"/>
          <a:stretch/>
        </p:blipFill>
        <p:spPr>
          <a:xfrm>
            <a:off x="107504" y="1872567"/>
            <a:ext cx="4032448" cy="1060157"/>
          </a:xfrm>
          <a:prstGeom prst="rect">
            <a:avLst/>
          </a:prstGeom>
        </p:spPr>
      </p:pic>
      <p:cxnSp>
        <p:nvCxnSpPr>
          <p:cNvPr id="21" name="Gerade Verbindung mit Pfeil 20">
            <a:extLst>
              <a:ext uri="{FF2B5EF4-FFF2-40B4-BE49-F238E27FC236}">
                <a16:creationId xmlns:a16="http://schemas.microsoft.com/office/drawing/2014/main" id="{4BAB50C0-C0B6-41DB-B5B1-18CCF1A36F66}"/>
              </a:ext>
            </a:extLst>
          </p:cNvPr>
          <p:cNvCxnSpPr>
            <a:cxnSpLocks/>
          </p:cNvCxnSpPr>
          <p:nvPr/>
        </p:nvCxnSpPr>
        <p:spPr>
          <a:xfrm flipH="1" flipV="1">
            <a:off x="2095160" y="2594831"/>
            <a:ext cx="288032" cy="360039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Gerade Verbindung mit Pfeil 22">
            <a:extLst>
              <a:ext uri="{FF2B5EF4-FFF2-40B4-BE49-F238E27FC236}">
                <a16:creationId xmlns:a16="http://schemas.microsoft.com/office/drawing/2014/main" id="{985C4E9C-4FB0-4503-815B-AFCD80238A57}"/>
              </a:ext>
            </a:extLst>
          </p:cNvPr>
          <p:cNvCxnSpPr>
            <a:cxnSpLocks/>
          </p:cNvCxnSpPr>
          <p:nvPr/>
        </p:nvCxnSpPr>
        <p:spPr>
          <a:xfrm flipH="1" flipV="1">
            <a:off x="7524328" y="3200528"/>
            <a:ext cx="288032" cy="360039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775432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110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ctrlX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Parameter CT – Tag Type: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Read out the actual configured Tag Type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Only read access implemented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Tag Type is configured by the command “Change Tag”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Parameter range: 20…50 (dec)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Default value: 20 (auto detect)</a:t>
            </a:r>
          </a:p>
        </p:txBody>
      </p:sp>
      <p:sp>
        <p:nvSpPr>
          <p:cNvPr id="11" name="Interaktive Schaltfläche: Zur Startseite wechseln 10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A9631D64-BC51-4F98-B9A2-FA930908FB2E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46C0121A-059C-4622-A4B5-42BAF01F638F}"/>
              </a:ext>
            </a:extLst>
          </p:cNvPr>
          <p:cNvSpPr txBox="1"/>
          <p:nvPr/>
        </p:nvSpPr>
        <p:spPr>
          <a:xfrm>
            <a:off x="6481322" y="1512000"/>
            <a:ext cx="2555174" cy="1631216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000" dirty="0"/>
              <a:t>Read out parameter CT</a:t>
            </a:r>
          </a:p>
          <a:p>
            <a:r>
              <a:rPr lang="en-US" sz="1000" dirty="0"/>
              <a:t>Byte[0] </a:t>
            </a:r>
            <a:r>
              <a:rPr lang="en-US" sz="1000" dirty="0">
                <a:sym typeface="Wingdings" panose="05000000000000000000" pitchFamily="2" charset="2"/>
              </a:rPr>
              <a:t> 16#BE (command)</a:t>
            </a:r>
          </a:p>
          <a:p>
            <a:r>
              <a:rPr lang="en-US" sz="1000" dirty="0"/>
              <a:t>Byte[1]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Byte[2]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Byte[3] </a:t>
            </a:r>
            <a:r>
              <a:rPr lang="en-US" sz="1000" dirty="0">
                <a:sym typeface="Wingdings" panose="05000000000000000000" pitchFamily="2" charset="2"/>
              </a:rPr>
              <a:t> 16#51 ‘Q’ (System Code)</a:t>
            </a:r>
          </a:p>
          <a:p>
            <a:r>
              <a:rPr lang="en-US" sz="1000" dirty="0"/>
              <a:t>Byte[4] </a:t>
            </a:r>
            <a:r>
              <a:rPr lang="en-US" sz="1000" dirty="0">
                <a:sym typeface="Wingdings" panose="05000000000000000000" pitchFamily="2" charset="2"/>
              </a:rPr>
              <a:t> 16#43 ‘C’ (Parameter Code)</a:t>
            </a:r>
          </a:p>
          <a:p>
            <a:r>
              <a:rPr lang="en-US" sz="1000" dirty="0"/>
              <a:t>Byte[5] </a:t>
            </a:r>
            <a:r>
              <a:rPr lang="en-US" sz="1000" dirty="0">
                <a:sym typeface="Wingdings" panose="05000000000000000000" pitchFamily="2" charset="2"/>
              </a:rPr>
              <a:t> 16#54 ‘T’ (Parameter Code)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Byte[6]  16#00 (Param.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Byte[7]  16#00 (</a:t>
            </a:r>
            <a:r>
              <a:rPr lang="en-US" sz="1000" dirty="0" err="1">
                <a:sym typeface="Wingdings" panose="05000000000000000000" pitchFamily="2" charset="2"/>
              </a:rPr>
              <a:t>Param</a:t>
            </a:r>
            <a:r>
              <a:rPr lang="en-US" sz="1000" dirty="0">
                <a:sym typeface="Wingdings" panose="05000000000000000000" pitchFamily="2" charset="2"/>
              </a:rPr>
              <a:t>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Byte[8]  16#00 (</a:t>
            </a:r>
            <a:r>
              <a:rPr lang="en-US" sz="1000" dirty="0" err="1">
                <a:sym typeface="Wingdings" panose="05000000000000000000" pitchFamily="2" charset="2"/>
              </a:rPr>
              <a:t>Parame</a:t>
            </a:r>
            <a:r>
              <a:rPr lang="en-US" sz="1000" dirty="0">
                <a:sym typeface="Wingdings" panose="05000000000000000000" pitchFamily="2" charset="2"/>
              </a:rPr>
              <a:t> value)</a:t>
            </a:r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D114DB66-6767-4840-A089-7F6A475CCC3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3" y="4509120"/>
            <a:ext cx="8729031" cy="20158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0003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111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ctrlX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Parameter OH – operating time: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Read out operating time in hours for system uptime and carrier uptime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32 bit unsigned value for both time values</a:t>
            </a:r>
          </a:p>
        </p:txBody>
      </p:sp>
      <p:sp>
        <p:nvSpPr>
          <p:cNvPr id="11" name="Interaktive Schaltfläche: Zur Startseite wechseln 10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A9631D64-BC51-4F98-B9A2-FA930908FB2E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46C0121A-059C-4622-A4B5-42BAF01F638F}"/>
              </a:ext>
            </a:extLst>
          </p:cNvPr>
          <p:cNvSpPr txBox="1"/>
          <p:nvPr/>
        </p:nvSpPr>
        <p:spPr>
          <a:xfrm>
            <a:off x="6481322" y="1512000"/>
            <a:ext cx="2555174" cy="1631216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000" dirty="0"/>
              <a:t>Read out parameter OH</a:t>
            </a:r>
          </a:p>
          <a:p>
            <a:r>
              <a:rPr lang="en-US" sz="1000" dirty="0"/>
              <a:t>Byte[0] </a:t>
            </a:r>
            <a:r>
              <a:rPr lang="en-US" sz="1000" dirty="0">
                <a:sym typeface="Wingdings" panose="05000000000000000000" pitchFamily="2" charset="2"/>
              </a:rPr>
              <a:t> 16#BE (command)</a:t>
            </a:r>
          </a:p>
          <a:p>
            <a:r>
              <a:rPr lang="en-US" sz="1000" dirty="0"/>
              <a:t>Byte[1]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Byte[2]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Byte[3] </a:t>
            </a:r>
            <a:r>
              <a:rPr lang="en-US" sz="1000" dirty="0">
                <a:sym typeface="Wingdings" panose="05000000000000000000" pitchFamily="2" charset="2"/>
              </a:rPr>
              <a:t> 16#51 ‘Q’ (System Code)</a:t>
            </a:r>
          </a:p>
          <a:p>
            <a:r>
              <a:rPr lang="en-US" sz="1000" dirty="0"/>
              <a:t>Byte[4] </a:t>
            </a:r>
            <a:r>
              <a:rPr lang="en-US" sz="1000" dirty="0">
                <a:sym typeface="Wingdings" panose="05000000000000000000" pitchFamily="2" charset="2"/>
              </a:rPr>
              <a:t> 16#4F ‘O’ (Parameter Code)</a:t>
            </a:r>
          </a:p>
          <a:p>
            <a:r>
              <a:rPr lang="en-US" sz="1000" dirty="0"/>
              <a:t>Byte[5] </a:t>
            </a:r>
            <a:r>
              <a:rPr lang="en-US" sz="1000" dirty="0">
                <a:sym typeface="Wingdings" panose="05000000000000000000" pitchFamily="2" charset="2"/>
              </a:rPr>
              <a:t> 16#48 ‘H’ (Parameter Code)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Byte[6]  16#00 (Param.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Byte[7]  16#00 (</a:t>
            </a:r>
            <a:r>
              <a:rPr lang="en-US" sz="1000" dirty="0" err="1">
                <a:sym typeface="Wingdings" panose="05000000000000000000" pitchFamily="2" charset="2"/>
              </a:rPr>
              <a:t>Param</a:t>
            </a:r>
            <a:r>
              <a:rPr lang="en-US" sz="1000" dirty="0">
                <a:sym typeface="Wingdings" panose="05000000000000000000" pitchFamily="2" charset="2"/>
              </a:rPr>
              <a:t>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Byte[8]  16#00 (</a:t>
            </a:r>
            <a:r>
              <a:rPr lang="en-US" sz="1000" dirty="0" err="1">
                <a:sym typeface="Wingdings" panose="05000000000000000000" pitchFamily="2" charset="2"/>
              </a:rPr>
              <a:t>Parame</a:t>
            </a:r>
            <a:r>
              <a:rPr lang="en-US" sz="1000" dirty="0">
                <a:sym typeface="Wingdings" panose="05000000000000000000" pitchFamily="2" charset="2"/>
              </a:rPr>
              <a:t> value)</a:t>
            </a:r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CE520680-EC46-42BB-AC1E-D4AC583C54A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2" y="4149080"/>
            <a:ext cx="7959178" cy="2375874"/>
          </a:xfrm>
          <a:prstGeom prst="rect">
            <a:avLst/>
          </a:prstGeom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FEC7181C-B37D-4396-AF15-4B102989882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3" y="2357946"/>
            <a:ext cx="3311785" cy="1638087"/>
          </a:xfrm>
          <a:prstGeom prst="rect">
            <a:avLst/>
          </a:prstGeom>
        </p:spPr>
      </p:pic>
      <p:sp>
        <p:nvSpPr>
          <p:cNvPr id="12" name="Textfeld 11">
            <a:extLst>
              <a:ext uri="{FF2B5EF4-FFF2-40B4-BE49-F238E27FC236}">
                <a16:creationId xmlns:a16="http://schemas.microsoft.com/office/drawing/2014/main" id="{9E82A1CF-80A7-4A04-ABE7-1D69D197062E}"/>
              </a:ext>
            </a:extLst>
          </p:cNvPr>
          <p:cNvSpPr txBox="1"/>
          <p:nvPr/>
        </p:nvSpPr>
        <p:spPr>
          <a:xfrm>
            <a:off x="3535136" y="2329111"/>
            <a:ext cx="2873690" cy="1169551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000" dirty="0"/>
              <a:t>Structure parameter OH</a:t>
            </a:r>
          </a:p>
          <a:p>
            <a:r>
              <a:rPr lang="en-US" sz="1000" dirty="0"/>
              <a:t>OH[0] </a:t>
            </a:r>
            <a:r>
              <a:rPr lang="en-US" sz="1000" dirty="0">
                <a:sym typeface="Wingdings" panose="05000000000000000000" pitchFamily="2" charset="2"/>
              </a:rPr>
              <a:t> Operating time device in hours</a:t>
            </a:r>
          </a:p>
          <a:p>
            <a:r>
              <a:rPr lang="en-US" sz="1000" dirty="0"/>
              <a:t>OH[1] </a:t>
            </a:r>
            <a:r>
              <a:rPr lang="en-US" sz="1000" dirty="0">
                <a:sym typeface="Wingdings" panose="05000000000000000000" pitchFamily="2" charset="2"/>
              </a:rPr>
              <a:t> time of active radio interface in hours</a:t>
            </a:r>
          </a:p>
          <a:p>
            <a:r>
              <a:rPr lang="en-US" sz="1000" dirty="0"/>
              <a:t>OH[2] </a:t>
            </a:r>
            <a:r>
              <a:rPr lang="en-US" sz="1000" dirty="0">
                <a:sym typeface="Wingdings" panose="05000000000000000000" pitchFamily="2" charset="2"/>
              </a:rPr>
              <a:t> Operating time device in days</a:t>
            </a:r>
          </a:p>
          <a:p>
            <a:r>
              <a:rPr lang="en-US" sz="1000" dirty="0"/>
              <a:t>OH[3] </a:t>
            </a:r>
            <a:r>
              <a:rPr lang="en-US" sz="1000" dirty="0">
                <a:sym typeface="Wingdings" panose="05000000000000000000" pitchFamily="2" charset="2"/>
              </a:rPr>
              <a:t> time of active radio interface in days</a:t>
            </a:r>
          </a:p>
          <a:p>
            <a:r>
              <a:rPr lang="en-US" sz="1000" dirty="0"/>
              <a:t>OH[4] </a:t>
            </a:r>
            <a:r>
              <a:rPr lang="en-US" sz="1000" dirty="0">
                <a:sym typeface="Wingdings" panose="05000000000000000000" pitchFamily="2" charset="2"/>
              </a:rPr>
              <a:t> Operating time device in weeks</a:t>
            </a:r>
          </a:p>
          <a:p>
            <a:r>
              <a:rPr lang="en-US" sz="1000" dirty="0"/>
              <a:t>OH[5] </a:t>
            </a:r>
            <a:r>
              <a:rPr lang="en-US" sz="1000" dirty="0">
                <a:sym typeface="Wingdings" panose="05000000000000000000" pitchFamily="2" charset="2"/>
              </a:rPr>
              <a:t> time of active radio interface in weeks</a:t>
            </a:r>
          </a:p>
        </p:txBody>
      </p:sp>
    </p:spTree>
    <p:extLst>
      <p:ext uri="{BB962C8B-B14F-4D97-AF65-F5344CB8AC3E}">
        <p14:creationId xmlns:p14="http://schemas.microsoft.com/office/powerpoint/2010/main" val="3383191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112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ctrlX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Parameter TE – Temperatures: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Read out actual temperatures in °C for PA and </a:t>
            </a:r>
            <a:r>
              <a:rPr lang="en-US" sz="1100" b="0" dirty="0" err="1"/>
              <a:t>uC</a:t>
            </a:r>
            <a:endParaRPr lang="en-US" sz="1100" b="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8 bit signed value for both temperature values</a:t>
            </a:r>
          </a:p>
        </p:txBody>
      </p:sp>
      <p:sp>
        <p:nvSpPr>
          <p:cNvPr id="11" name="Interaktive Schaltfläche: Zur Startseite wechseln 10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A9631D64-BC51-4F98-B9A2-FA930908FB2E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46C0121A-059C-4622-A4B5-42BAF01F638F}"/>
              </a:ext>
            </a:extLst>
          </p:cNvPr>
          <p:cNvSpPr txBox="1"/>
          <p:nvPr/>
        </p:nvSpPr>
        <p:spPr>
          <a:xfrm>
            <a:off x="6481322" y="1512000"/>
            <a:ext cx="2555174" cy="1631216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000" dirty="0"/>
              <a:t>Read out parameter TE</a:t>
            </a:r>
          </a:p>
          <a:p>
            <a:r>
              <a:rPr lang="en-US" sz="1000" dirty="0"/>
              <a:t>Byte[0] </a:t>
            </a:r>
            <a:r>
              <a:rPr lang="en-US" sz="1000" dirty="0">
                <a:sym typeface="Wingdings" panose="05000000000000000000" pitchFamily="2" charset="2"/>
              </a:rPr>
              <a:t> 16#BE (command)</a:t>
            </a:r>
          </a:p>
          <a:p>
            <a:r>
              <a:rPr lang="en-US" sz="1000" dirty="0"/>
              <a:t>Byte[1]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Byte[2]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Byte[3] </a:t>
            </a:r>
            <a:r>
              <a:rPr lang="en-US" sz="1000" dirty="0">
                <a:sym typeface="Wingdings" panose="05000000000000000000" pitchFamily="2" charset="2"/>
              </a:rPr>
              <a:t> 16#51 ‘Q’ (System Code)</a:t>
            </a:r>
          </a:p>
          <a:p>
            <a:r>
              <a:rPr lang="en-US" sz="1000" dirty="0"/>
              <a:t>Byte[4] </a:t>
            </a:r>
            <a:r>
              <a:rPr lang="en-US" sz="1000" dirty="0">
                <a:sym typeface="Wingdings" panose="05000000000000000000" pitchFamily="2" charset="2"/>
              </a:rPr>
              <a:t> 16#54 ‘T’ (Parameter Code)</a:t>
            </a:r>
          </a:p>
          <a:p>
            <a:r>
              <a:rPr lang="en-US" sz="1000" dirty="0"/>
              <a:t>Byte[5] </a:t>
            </a:r>
            <a:r>
              <a:rPr lang="en-US" sz="1000" dirty="0">
                <a:sym typeface="Wingdings" panose="05000000000000000000" pitchFamily="2" charset="2"/>
              </a:rPr>
              <a:t> 16#45 ‘E’ (Parameter Code)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Byte[6]  16#00 (Param.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Byte[7]  16#00 (</a:t>
            </a:r>
            <a:r>
              <a:rPr lang="en-US" sz="1000" dirty="0" err="1">
                <a:sym typeface="Wingdings" panose="05000000000000000000" pitchFamily="2" charset="2"/>
              </a:rPr>
              <a:t>Param</a:t>
            </a:r>
            <a:r>
              <a:rPr lang="en-US" sz="1000" dirty="0">
                <a:sym typeface="Wingdings" panose="05000000000000000000" pitchFamily="2" charset="2"/>
              </a:rPr>
              <a:t>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Byte[8]  16#00 (</a:t>
            </a:r>
            <a:r>
              <a:rPr lang="en-US" sz="1000" dirty="0" err="1">
                <a:sym typeface="Wingdings" panose="05000000000000000000" pitchFamily="2" charset="2"/>
              </a:rPr>
              <a:t>Parame</a:t>
            </a:r>
            <a:r>
              <a:rPr lang="en-US" sz="1000" dirty="0">
                <a:sym typeface="Wingdings" panose="05000000000000000000" pitchFamily="2" charset="2"/>
              </a:rPr>
              <a:t> value)</a:t>
            </a:r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B72465A8-657C-4727-BEE5-FD84DDBA22A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4084467"/>
            <a:ext cx="8208912" cy="2440487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80E29D15-87C3-45C1-81D5-950A16061E3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2367894"/>
            <a:ext cx="2930682" cy="701065"/>
          </a:xfrm>
          <a:prstGeom prst="rect">
            <a:avLst/>
          </a:prstGeom>
        </p:spPr>
      </p:pic>
      <p:sp>
        <p:nvSpPr>
          <p:cNvPr id="12" name="Textfeld 11">
            <a:extLst>
              <a:ext uri="{FF2B5EF4-FFF2-40B4-BE49-F238E27FC236}">
                <a16:creationId xmlns:a16="http://schemas.microsoft.com/office/drawing/2014/main" id="{AF981EFC-0C4E-49DF-B0C4-6BDEFBCDFBA3}"/>
              </a:ext>
            </a:extLst>
          </p:cNvPr>
          <p:cNvSpPr txBox="1"/>
          <p:nvPr/>
        </p:nvSpPr>
        <p:spPr>
          <a:xfrm>
            <a:off x="3203848" y="2327608"/>
            <a:ext cx="2873690" cy="553998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000" dirty="0"/>
              <a:t>Structure parameter TE</a:t>
            </a:r>
          </a:p>
          <a:p>
            <a:r>
              <a:rPr lang="en-US" sz="1000" dirty="0"/>
              <a:t>TE[0] </a:t>
            </a:r>
            <a:r>
              <a:rPr lang="en-US" sz="1000" dirty="0">
                <a:sym typeface="Wingdings" panose="05000000000000000000" pitchFamily="2" charset="2"/>
              </a:rPr>
              <a:t> Temperature in °C at power amplifier</a:t>
            </a:r>
          </a:p>
          <a:p>
            <a:r>
              <a:rPr lang="en-US" sz="1000" dirty="0"/>
              <a:t>TE[1] </a:t>
            </a:r>
            <a:r>
              <a:rPr lang="en-US" sz="1000" dirty="0">
                <a:sym typeface="Wingdings" panose="05000000000000000000" pitchFamily="2" charset="2"/>
              </a:rPr>
              <a:t> Temperature in °C at u controller</a:t>
            </a:r>
          </a:p>
        </p:txBody>
      </p:sp>
    </p:spTree>
    <p:extLst>
      <p:ext uri="{BB962C8B-B14F-4D97-AF65-F5344CB8AC3E}">
        <p14:creationId xmlns:p14="http://schemas.microsoft.com/office/powerpoint/2010/main" val="4060415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113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ctrlX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Parameter VO – Voltages and currents: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Read out actual voltages and currents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Voltages in mV and currents in mA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16 bit unsigned value for all values</a:t>
            </a:r>
          </a:p>
        </p:txBody>
      </p:sp>
      <p:sp>
        <p:nvSpPr>
          <p:cNvPr id="11" name="Interaktive Schaltfläche: Zur Startseite wechseln 10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A9631D64-BC51-4F98-B9A2-FA930908FB2E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46C0121A-059C-4622-A4B5-42BAF01F638F}"/>
              </a:ext>
            </a:extLst>
          </p:cNvPr>
          <p:cNvSpPr txBox="1"/>
          <p:nvPr/>
        </p:nvSpPr>
        <p:spPr>
          <a:xfrm>
            <a:off x="6481322" y="1512000"/>
            <a:ext cx="2555174" cy="1631216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000" dirty="0"/>
              <a:t>Read out parameter VO</a:t>
            </a:r>
          </a:p>
          <a:p>
            <a:r>
              <a:rPr lang="en-US" sz="1000" dirty="0"/>
              <a:t>Byte[0] </a:t>
            </a:r>
            <a:r>
              <a:rPr lang="en-US" sz="1000" dirty="0">
                <a:sym typeface="Wingdings" panose="05000000000000000000" pitchFamily="2" charset="2"/>
              </a:rPr>
              <a:t> 16#BE (command)</a:t>
            </a:r>
          </a:p>
          <a:p>
            <a:r>
              <a:rPr lang="en-US" sz="1000" dirty="0"/>
              <a:t>Byte[1]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Byte[2]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Byte[3] </a:t>
            </a:r>
            <a:r>
              <a:rPr lang="en-US" sz="1000" dirty="0">
                <a:sym typeface="Wingdings" panose="05000000000000000000" pitchFamily="2" charset="2"/>
              </a:rPr>
              <a:t> 16#51 ‘Q’ (System Code)</a:t>
            </a:r>
          </a:p>
          <a:p>
            <a:r>
              <a:rPr lang="en-US" sz="1000" dirty="0"/>
              <a:t>Byte[4] </a:t>
            </a:r>
            <a:r>
              <a:rPr lang="en-US" sz="1000" dirty="0">
                <a:sym typeface="Wingdings" panose="05000000000000000000" pitchFamily="2" charset="2"/>
              </a:rPr>
              <a:t> 16#56 ‘V’ (Parameter Code)</a:t>
            </a:r>
          </a:p>
          <a:p>
            <a:r>
              <a:rPr lang="en-US" sz="1000" dirty="0"/>
              <a:t>Byte[5] </a:t>
            </a:r>
            <a:r>
              <a:rPr lang="en-US" sz="1000" dirty="0">
                <a:sym typeface="Wingdings" panose="05000000000000000000" pitchFamily="2" charset="2"/>
              </a:rPr>
              <a:t> 16#4F ‘O’ (Parameter Code)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Byte[6]  16#00 (Param.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Byte[7]  16#00 (</a:t>
            </a:r>
            <a:r>
              <a:rPr lang="en-US" sz="1000" dirty="0" err="1">
                <a:sym typeface="Wingdings" panose="05000000000000000000" pitchFamily="2" charset="2"/>
              </a:rPr>
              <a:t>Param</a:t>
            </a:r>
            <a:r>
              <a:rPr lang="en-US" sz="1000" dirty="0">
                <a:sym typeface="Wingdings" panose="05000000000000000000" pitchFamily="2" charset="2"/>
              </a:rPr>
              <a:t>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Byte[8]  16#00 (</a:t>
            </a:r>
            <a:r>
              <a:rPr lang="en-US" sz="1000" dirty="0" err="1">
                <a:sym typeface="Wingdings" panose="05000000000000000000" pitchFamily="2" charset="2"/>
              </a:rPr>
              <a:t>Parame</a:t>
            </a:r>
            <a:r>
              <a:rPr lang="en-US" sz="1000" dirty="0">
                <a:sym typeface="Wingdings" panose="05000000000000000000" pitchFamily="2" charset="2"/>
              </a:rPr>
              <a:t> value)</a:t>
            </a:r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7288BF2E-D907-4FEA-9BE9-7DC16FFF72E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52" y="4149080"/>
            <a:ext cx="7915600" cy="2375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9835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114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ctrlX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Parameter FR – sequence mode: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Define the command sequence if a write command is executed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Parameter range: 1…3 (1 = write after read; 2 = always write; 3 = read after write after read)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Default value: 1</a:t>
            </a:r>
          </a:p>
        </p:txBody>
      </p:sp>
      <p:sp>
        <p:nvSpPr>
          <p:cNvPr id="11" name="Interaktive Schaltfläche: Zur Startseite wechseln 10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A9631D64-BC51-4F98-B9A2-FA930908FB2E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46C0121A-059C-4622-A4B5-42BAF01F638F}"/>
              </a:ext>
            </a:extLst>
          </p:cNvPr>
          <p:cNvSpPr txBox="1"/>
          <p:nvPr/>
        </p:nvSpPr>
        <p:spPr>
          <a:xfrm>
            <a:off x="6481322" y="1512000"/>
            <a:ext cx="2555174" cy="1631216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000" dirty="0"/>
              <a:t>Read out parameter FR</a:t>
            </a:r>
          </a:p>
          <a:p>
            <a:r>
              <a:rPr lang="en-US" sz="1000" dirty="0"/>
              <a:t>Byte[0] </a:t>
            </a:r>
            <a:r>
              <a:rPr lang="en-US" sz="1000" dirty="0">
                <a:sym typeface="Wingdings" panose="05000000000000000000" pitchFamily="2" charset="2"/>
              </a:rPr>
              <a:t> 16#BE (command)</a:t>
            </a:r>
          </a:p>
          <a:p>
            <a:r>
              <a:rPr lang="en-US" sz="1000" dirty="0"/>
              <a:t>Byte[1]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Byte[2]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Byte[3] </a:t>
            </a:r>
            <a:r>
              <a:rPr lang="en-US" sz="1000" dirty="0">
                <a:sym typeface="Wingdings" panose="05000000000000000000" pitchFamily="2" charset="2"/>
              </a:rPr>
              <a:t> 16#51 ‘Q’ (System Code)</a:t>
            </a:r>
          </a:p>
          <a:p>
            <a:r>
              <a:rPr lang="en-US" sz="1000" dirty="0"/>
              <a:t>Byte[4] </a:t>
            </a:r>
            <a:r>
              <a:rPr lang="en-US" sz="1000" dirty="0">
                <a:sym typeface="Wingdings" panose="05000000000000000000" pitchFamily="2" charset="2"/>
              </a:rPr>
              <a:t> 16#46 ‘F’ (Parameter Code)</a:t>
            </a:r>
          </a:p>
          <a:p>
            <a:r>
              <a:rPr lang="en-US" sz="1000" dirty="0"/>
              <a:t>Byte[5] </a:t>
            </a:r>
            <a:r>
              <a:rPr lang="en-US" sz="1000" dirty="0">
                <a:sym typeface="Wingdings" panose="05000000000000000000" pitchFamily="2" charset="2"/>
              </a:rPr>
              <a:t> 16#52 ‘R’ (Parameter Code)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Byte[6]  16#00 (Param.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Byte[7]  16#00 (</a:t>
            </a:r>
            <a:r>
              <a:rPr lang="en-US" sz="1000" dirty="0" err="1">
                <a:sym typeface="Wingdings" panose="05000000000000000000" pitchFamily="2" charset="2"/>
              </a:rPr>
              <a:t>Param</a:t>
            </a:r>
            <a:r>
              <a:rPr lang="en-US" sz="1000" dirty="0">
                <a:sym typeface="Wingdings" panose="05000000000000000000" pitchFamily="2" charset="2"/>
              </a:rPr>
              <a:t>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Byte[8]  16#00 (</a:t>
            </a:r>
            <a:r>
              <a:rPr lang="en-US" sz="1000" dirty="0" err="1">
                <a:sym typeface="Wingdings" panose="05000000000000000000" pitchFamily="2" charset="2"/>
              </a:rPr>
              <a:t>Parame</a:t>
            </a:r>
            <a:r>
              <a:rPr lang="en-US" sz="1000" dirty="0">
                <a:sym typeface="Wingdings" panose="05000000000000000000" pitchFamily="2" charset="2"/>
              </a:rPr>
              <a:t> value)</a:t>
            </a:r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BE30983C-3ABA-40AC-8A71-CF8593EB87C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3409248"/>
            <a:ext cx="6373818" cy="3143253"/>
          </a:xfrm>
          <a:prstGeom prst="rect">
            <a:avLst/>
          </a:prstGeom>
        </p:spPr>
      </p:pic>
      <p:sp>
        <p:nvSpPr>
          <p:cNvPr id="12" name="Textfeld 11">
            <a:extLst>
              <a:ext uri="{FF2B5EF4-FFF2-40B4-BE49-F238E27FC236}">
                <a16:creationId xmlns:a16="http://schemas.microsoft.com/office/drawing/2014/main" id="{9FA78BBA-E4AC-40F7-9639-8DBFD0742098}"/>
              </a:ext>
            </a:extLst>
          </p:cNvPr>
          <p:cNvSpPr txBox="1"/>
          <p:nvPr/>
        </p:nvSpPr>
        <p:spPr>
          <a:xfrm>
            <a:off x="6481322" y="3221072"/>
            <a:ext cx="2555174" cy="1785104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000" dirty="0"/>
              <a:t>Switch parameter FR to 16#01 (Default setting)</a:t>
            </a:r>
          </a:p>
          <a:p>
            <a:r>
              <a:rPr lang="en-US" sz="1000" dirty="0"/>
              <a:t>Byte[0] </a:t>
            </a:r>
            <a:r>
              <a:rPr lang="en-US" sz="1000" dirty="0">
                <a:sym typeface="Wingdings" panose="05000000000000000000" pitchFamily="2" charset="2"/>
              </a:rPr>
              <a:t> 16#BF (command)</a:t>
            </a:r>
          </a:p>
          <a:p>
            <a:r>
              <a:rPr lang="en-US" sz="1000" dirty="0"/>
              <a:t>Byte[1]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Byte[2]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Byte[3] </a:t>
            </a:r>
            <a:r>
              <a:rPr lang="en-US" sz="1000" dirty="0">
                <a:sym typeface="Wingdings" panose="05000000000000000000" pitchFamily="2" charset="2"/>
              </a:rPr>
              <a:t> 16#51 ‘Q’ (System Code)</a:t>
            </a:r>
          </a:p>
          <a:p>
            <a:r>
              <a:rPr lang="en-US" sz="1000" dirty="0"/>
              <a:t>Byte[4] </a:t>
            </a:r>
            <a:r>
              <a:rPr lang="en-US" sz="1000" dirty="0">
                <a:sym typeface="Wingdings" panose="05000000000000000000" pitchFamily="2" charset="2"/>
              </a:rPr>
              <a:t> 16#46 ‘F’ (Parameter Code)</a:t>
            </a:r>
          </a:p>
          <a:p>
            <a:r>
              <a:rPr lang="en-US" sz="1000" dirty="0"/>
              <a:t>Byte[5] </a:t>
            </a:r>
            <a:r>
              <a:rPr lang="en-US" sz="1000" dirty="0">
                <a:sym typeface="Wingdings" panose="05000000000000000000" pitchFamily="2" charset="2"/>
              </a:rPr>
              <a:t> 16#52 ‘R’ (Parameter Code)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Byte[6]  16#00 (Param.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Byte[7]  16#01 (Param.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Byte[8]  16#01 (</a:t>
            </a:r>
            <a:r>
              <a:rPr lang="en-US" sz="1000" dirty="0" err="1">
                <a:sym typeface="Wingdings" panose="05000000000000000000" pitchFamily="2" charset="2"/>
              </a:rPr>
              <a:t>Parame</a:t>
            </a:r>
            <a:r>
              <a:rPr lang="en-US" sz="1000" dirty="0">
                <a:sym typeface="Wingdings" panose="05000000000000000000" pitchFamily="2" charset="2"/>
              </a:rPr>
              <a:t> value)</a:t>
            </a:r>
          </a:p>
        </p:txBody>
      </p:sp>
    </p:spTree>
    <p:extLst>
      <p:ext uri="{BB962C8B-B14F-4D97-AF65-F5344CB8AC3E}">
        <p14:creationId xmlns:p14="http://schemas.microsoft.com/office/powerpoint/2010/main" val="2992384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115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ctrlX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Parameter RV – Revision GIT: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Read out the revision of the GIT</a:t>
            </a:r>
          </a:p>
        </p:txBody>
      </p:sp>
      <p:sp>
        <p:nvSpPr>
          <p:cNvPr id="11" name="Interaktive Schaltfläche: Zur Startseite wechseln 10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A9631D64-BC51-4F98-B9A2-FA930908FB2E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46C0121A-059C-4622-A4B5-42BAF01F638F}"/>
              </a:ext>
            </a:extLst>
          </p:cNvPr>
          <p:cNvSpPr txBox="1"/>
          <p:nvPr/>
        </p:nvSpPr>
        <p:spPr>
          <a:xfrm>
            <a:off x="6481322" y="1512000"/>
            <a:ext cx="2555174" cy="1631216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000" dirty="0"/>
              <a:t>Read out parameter RV</a:t>
            </a:r>
          </a:p>
          <a:p>
            <a:r>
              <a:rPr lang="en-US" sz="1000" dirty="0"/>
              <a:t>Byte[0] </a:t>
            </a:r>
            <a:r>
              <a:rPr lang="en-US" sz="1000" dirty="0">
                <a:sym typeface="Wingdings" panose="05000000000000000000" pitchFamily="2" charset="2"/>
              </a:rPr>
              <a:t> 16#BE (command)</a:t>
            </a:r>
          </a:p>
          <a:p>
            <a:r>
              <a:rPr lang="en-US" sz="1000" dirty="0"/>
              <a:t>Byte[1]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Byte[2]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Byte[3] </a:t>
            </a:r>
            <a:r>
              <a:rPr lang="en-US" sz="1000" dirty="0">
                <a:sym typeface="Wingdings" panose="05000000000000000000" pitchFamily="2" charset="2"/>
              </a:rPr>
              <a:t> 16#51 ‘Q’ (System Code)</a:t>
            </a:r>
          </a:p>
          <a:p>
            <a:r>
              <a:rPr lang="en-US" sz="1000" dirty="0"/>
              <a:t>Byte[4] </a:t>
            </a:r>
            <a:r>
              <a:rPr lang="en-US" sz="1000" dirty="0">
                <a:sym typeface="Wingdings" panose="05000000000000000000" pitchFamily="2" charset="2"/>
              </a:rPr>
              <a:t> 16#52 ‘R’ (Parameter Code)</a:t>
            </a:r>
          </a:p>
          <a:p>
            <a:r>
              <a:rPr lang="en-US" sz="1000" dirty="0"/>
              <a:t>Byte[5] </a:t>
            </a:r>
            <a:r>
              <a:rPr lang="en-US" sz="1000" dirty="0">
                <a:sym typeface="Wingdings" panose="05000000000000000000" pitchFamily="2" charset="2"/>
              </a:rPr>
              <a:t> 16#56 ‘V’ (Parameter Code)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Byte[6]  16#00 (Param.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Byte[7]  16#00 (</a:t>
            </a:r>
            <a:r>
              <a:rPr lang="en-US" sz="1000" dirty="0" err="1">
                <a:sym typeface="Wingdings" panose="05000000000000000000" pitchFamily="2" charset="2"/>
              </a:rPr>
              <a:t>Param</a:t>
            </a:r>
            <a:r>
              <a:rPr lang="en-US" sz="1000" dirty="0">
                <a:sym typeface="Wingdings" panose="05000000000000000000" pitchFamily="2" charset="2"/>
              </a:rPr>
              <a:t>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Byte[8]  16#00 (</a:t>
            </a:r>
            <a:r>
              <a:rPr lang="en-US" sz="1000" dirty="0" err="1">
                <a:sym typeface="Wingdings" panose="05000000000000000000" pitchFamily="2" charset="2"/>
              </a:rPr>
              <a:t>Parame</a:t>
            </a:r>
            <a:r>
              <a:rPr lang="en-US" sz="1000" dirty="0">
                <a:sym typeface="Wingdings" panose="05000000000000000000" pitchFamily="2" charset="2"/>
              </a:rPr>
              <a:t> value)</a:t>
            </a:r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8AD57DCF-DACD-4A07-9C52-54B8C2704E7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839" y="4365104"/>
            <a:ext cx="7773267" cy="2159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5523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116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ctrlX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Parameter SN – Serial number of </a:t>
            </a:r>
            <a:r>
              <a:rPr lang="en-US" dirty="0" err="1"/>
              <a:t>uC</a:t>
            </a:r>
            <a:r>
              <a:rPr lang="en-US" dirty="0"/>
              <a:t>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Read out the serial number of the internal </a:t>
            </a:r>
            <a:r>
              <a:rPr lang="en-US" sz="1100" b="0" dirty="0" err="1"/>
              <a:t>uC</a:t>
            </a:r>
            <a:r>
              <a:rPr lang="en-US" sz="1100" b="0" dirty="0"/>
              <a:t> STM32</a:t>
            </a:r>
          </a:p>
        </p:txBody>
      </p:sp>
      <p:sp>
        <p:nvSpPr>
          <p:cNvPr id="11" name="Interaktive Schaltfläche: Zur Startseite wechseln 10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A9631D64-BC51-4F98-B9A2-FA930908FB2E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46C0121A-059C-4622-A4B5-42BAF01F638F}"/>
              </a:ext>
            </a:extLst>
          </p:cNvPr>
          <p:cNvSpPr txBox="1"/>
          <p:nvPr/>
        </p:nvSpPr>
        <p:spPr>
          <a:xfrm>
            <a:off x="6481322" y="1512000"/>
            <a:ext cx="2555174" cy="1631216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000" dirty="0"/>
              <a:t>Read out parameter SN</a:t>
            </a:r>
          </a:p>
          <a:p>
            <a:r>
              <a:rPr lang="en-US" sz="1000" dirty="0"/>
              <a:t>Byte[0] </a:t>
            </a:r>
            <a:r>
              <a:rPr lang="en-US" sz="1000" dirty="0">
                <a:sym typeface="Wingdings" panose="05000000000000000000" pitchFamily="2" charset="2"/>
              </a:rPr>
              <a:t> 16#BE (command)</a:t>
            </a:r>
          </a:p>
          <a:p>
            <a:r>
              <a:rPr lang="en-US" sz="1000" dirty="0"/>
              <a:t>Byte[1]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Byte[2]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Byte[3] </a:t>
            </a:r>
            <a:r>
              <a:rPr lang="en-US" sz="1000" dirty="0">
                <a:sym typeface="Wingdings" panose="05000000000000000000" pitchFamily="2" charset="2"/>
              </a:rPr>
              <a:t> 16#51 ‘Q’ (System Code)</a:t>
            </a:r>
          </a:p>
          <a:p>
            <a:r>
              <a:rPr lang="en-US" sz="1000" dirty="0"/>
              <a:t>Byte[4] </a:t>
            </a:r>
            <a:r>
              <a:rPr lang="en-US" sz="1000" dirty="0">
                <a:sym typeface="Wingdings" panose="05000000000000000000" pitchFamily="2" charset="2"/>
              </a:rPr>
              <a:t> 16#53 ‘S’ (Parameter Code)</a:t>
            </a:r>
          </a:p>
          <a:p>
            <a:r>
              <a:rPr lang="en-US" sz="1000" dirty="0"/>
              <a:t>Byte[5] </a:t>
            </a:r>
            <a:r>
              <a:rPr lang="en-US" sz="1000" dirty="0">
                <a:sym typeface="Wingdings" panose="05000000000000000000" pitchFamily="2" charset="2"/>
              </a:rPr>
              <a:t> 16#4E ‘N’ (Parameter Code)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Byte[6]  16#00 (Param.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Byte[7]  16#00 (</a:t>
            </a:r>
            <a:r>
              <a:rPr lang="en-US" sz="1000" dirty="0" err="1">
                <a:sym typeface="Wingdings" panose="05000000000000000000" pitchFamily="2" charset="2"/>
              </a:rPr>
              <a:t>Param</a:t>
            </a:r>
            <a:r>
              <a:rPr lang="en-US" sz="1000" dirty="0">
                <a:sym typeface="Wingdings" panose="05000000000000000000" pitchFamily="2" charset="2"/>
              </a:rPr>
              <a:t>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Byte[8]  16#00 (</a:t>
            </a:r>
            <a:r>
              <a:rPr lang="en-US" sz="1000" dirty="0" err="1">
                <a:sym typeface="Wingdings" panose="05000000000000000000" pitchFamily="2" charset="2"/>
              </a:rPr>
              <a:t>Parame</a:t>
            </a:r>
            <a:r>
              <a:rPr lang="en-US" sz="1000" dirty="0">
                <a:sym typeface="Wingdings" panose="05000000000000000000" pitchFamily="2" charset="2"/>
              </a:rPr>
              <a:t> value)</a:t>
            </a:r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8CA9CA19-C524-49FF-9385-CDDBE299AB5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3" y="4221088"/>
            <a:ext cx="7821625" cy="23038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1218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117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ctrlX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Parameter MM – Multiplex Mode: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Read out the status of the Multiplex Mode configuration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Only read access to this parameter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Multiplex Mode need to be activated by the command “MM” over the IDENTControl unit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Necessary if active heads close to each other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Time multiplexing of several heads</a:t>
            </a:r>
          </a:p>
        </p:txBody>
      </p:sp>
      <p:sp>
        <p:nvSpPr>
          <p:cNvPr id="11" name="Interaktive Schaltfläche: Zur Startseite wechseln 10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A9631D64-BC51-4F98-B9A2-FA930908FB2E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46C0121A-059C-4622-A4B5-42BAF01F638F}"/>
              </a:ext>
            </a:extLst>
          </p:cNvPr>
          <p:cNvSpPr txBox="1"/>
          <p:nvPr/>
        </p:nvSpPr>
        <p:spPr>
          <a:xfrm>
            <a:off x="6481322" y="1512000"/>
            <a:ext cx="2555174" cy="1631216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000" dirty="0"/>
              <a:t>Read out parameter MM</a:t>
            </a:r>
          </a:p>
          <a:p>
            <a:r>
              <a:rPr lang="en-US" sz="1000" dirty="0"/>
              <a:t>Byte[0] </a:t>
            </a:r>
            <a:r>
              <a:rPr lang="en-US" sz="1000" dirty="0">
                <a:sym typeface="Wingdings" panose="05000000000000000000" pitchFamily="2" charset="2"/>
              </a:rPr>
              <a:t> 16#BE (command)</a:t>
            </a:r>
          </a:p>
          <a:p>
            <a:r>
              <a:rPr lang="en-US" sz="1000" dirty="0"/>
              <a:t>Byte[1]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Byte[2]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Byte[3] </a:t>
            </a:r>
            <a:r>
              <a:rPr lang="en-US" sz="1000" dirty="0">
                <a:sym typeface="Wingdings" panose="05000000000000000000" pitchFamily="2" charset="2"/>
              </a:rPr>
              <a:t> 16#51 ‘Q’ (System Code)</a:t>
            </a:r>
          </a:p>
          <a:p>
            <a:r>
              <a:rPr lang="en-US" sz="1000" dirty="0"/>
              <a:t>Byte[4] </a:t>
            </a:r>
            <a:r>
              <a:rPr lang="en-US" sz="1000" dirty="0">
                <a:sym typeface="Wingdings" panose="05000000000000000000" pitchFamily="2" charset="2"/>
              </a:rPr>
              <a:t> 16#4D ‘M’ (Parameter Code)</a:t>
            </a:r>
          </a:p>
          <a:p>
            <a:r>
              <a:rPr lang="en-US" sz="1000" dirty="0"/>
              <a:t>Byte[5] </a:t>
            </a:r>
            <a:r>
              <a:rPr lang="en-US" sz="1000" dirty="0">
                <a:sym typeface="Wingdings" panose="05000000000000000000" pitchFamily="2" charset="2"/>
              </a:rPr>
              <a:t> 16#4D ‘M’ (Parameter Code)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Byte[6]  16#00 (Param.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Byte[7]  16#00 (</a:t>
            </a:r>
            <a:r>
              <a:rPr lang="en-US" sz="1000" dirty="0" err="1">
                <a:sym typeface="Wingdings" panose="05000000000000000000" pitchFamily="2" charset="2"/>
              </a:rPr>
              <a:t>Param</a:t>
            </a:r>
            <a:r>
              <a:rPr lang="en-US" sz="1000" dirty="0">
                <a:sym typeface="Wingdings" panose="05000000000000000000" pitchFamily="2" charset="2"/>
              </a:rPr>
              <a:t>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Byte[8]  16#00 (</a:t>
            </a:r>
            <a:r>
              <a:rPr lang="en-US" sz="1000" dirty="0" err="1">
                <a:sym typeface="Wingdings" panose="05000000000000000000" pitchFamily="2" charset="2"/>
              </a:rPr>
              <a:t>Parame</a:t>
            </a:r>
            <a:r>
              <a:rPr lang="en-US" sz="1000" dirty="0">
                <a:sym typeface="Wingdings" panose="05000000000000000000" pitchFamily="2" charset="2"/>
              </a:rPr>
              <a:t> value)</a:t>
            </a:r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5781A2E2-366B-4626-BE14-4794680F9FD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272" y="4077072"/>
            <a:ext cx="8126968" cy="2447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0096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118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ctrlX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Parameter ST – Status of front end: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Read out the status of the front end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Only read access to this parameter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Shows the actual status and the latched status</a:t>
            </a:r>
          </a:p>
        </p:txBody>
      </p:sp>
      <p:sp>
        <p:nvSpPr>
          <p:cNvPr id="11" name="Interaktive Schaltfläche: Zur Startseite wechseln 10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A9631D64-BC51-4F98-B9A2-FA930908FB2E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46C0121A-059C-4622-A4B5-42BAF01F638F}"/>
              </a:ext>
            </a:extLst>
          </p:cNvPr>
          <p:cNvSpPr txBox="1"/>
          <p:nvPr/>
        </p:nvSpPr>
        <p:spPr>
          <a:xfrm>
            <a:off x="6481322" y="1512000"/>
            <a:ext cx="2555174" cy="1631216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000" dirty="0"/>
              <a:t>Read out parameter ST</a:t>
            </a:r>
          </a:p>
          <a:p>
            <a:r>
              <a:rPr lang="en-US" sz="1000" dirty="0"/>
              <a:t>Byte[0] </a:t>
            </a:r>
            <a:r>
              <a:rPr lang="en-US" sz="1000" dirty="0">
                <a:sym typeface="Wingdings" panose="05000000000000000000" pitchFamily="2" charset="2"/>
              </a:rPr>
              <a:t> 16#BE (command)</a:t>
            </a:r>
          </a:p>
          <a:p>
            <a:r>
              <a:rPr lang="en-US" sz="1000" dirty="0"/>
              <a:t>Byte[1]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Byte[2]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Byte[3] </a:t>
            </a:r>
            <a:r>
              <a:rPr lang="en-US" sz="1000" dirty="0">
                <a:sym typeface="Wingdings" panose="05000000000000000000" pitchFamily="2" charset="2"/>
              </a:rPr>
              <a:t> 16#51 ‘Q’ (System Code)</a:t>
            </a:r>
          </a:p>
          <a:p>
            <a:r>
              <a:rPr lang="en-US" sz="1000" dirty="0"/>
              <a:t>Byte[4] </a:t>
            </a:r>
            <a:r>
              <a:rPr lang="en-US" sz="1000" dirty="0">
                <a:sym typeface="Wingdings" panose="05000000000000000000" pitchFamily="2" charset="2"/>
              </a:rPr>
              <a:t> 16#53 ‘S’ (Parameter Code)</a:t>
            </a:r>
          </a:p>
          <a:p>
            <a:r>
              <a:rPr lang="en-US" sz="1000" dirty="0"/>
              <a:t>Byte[5] </a:t>
            </a:r>
            <a:r>
              <a:rPr lang="en-US" sz="1000" dirty="0">
                <a:sym typeface="Wingdings" panose="05000000000000000000" pitchFamily="2" charset="2"/>
              </a:rPr>
              <a:t> 16#54 ‘T’ (Parameter Code)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Byte[6]  16#00 (Param.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Byte[7]  16#00 (</a:t>
            </a:r>
            <a:r>
              <a:rPr lang="en-US" sz="1000" dirty="0" err="1">
                <a:sym typeface="Wingdings" panose="05000000000000000000" pitchFamily="2" charset="2"/>
              </a:rPr>
              <a:t>Param</a:t>
            </a:r>
            <a:r>
              <a:rPr lang="en-US" sz="1000" dirty="0">
                <a:sym typeface="Wingdings" panose="05000000000000000000" pitchFamily="2" charset="2"/>
              </a:rPr>
              <a:t>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Byte[8]  16#00 (</a:t>
            </a:r>
            <a:r>
              <a:rPr lang="en-US" sz="1000" dirty="0" err="1">
                <a:sym typeface="Wingdings" panose="05000000000000000000" pitchFamily="2" charset="2"/>
              </a:rPr>
              <a:t>Parame</a:t>
            </a:r>
            <a:r>
              <a:rPr lang="en-US" sz="1000" dirty="0">
                <a:sym typeface="Wingdings" panose="05000000000000000000" pitchFamily="2" charset="2"/>
              </a:rPr>
              <a:t> value)</a:t>
            </a:r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E310AC1E-57FA-4151-A10C-F76CD2C20BB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3" y="4221088"/>
            <a:ext cx="7683393" cy="23038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14712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119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ctrlX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Parameter ND – Noise Detection Level: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Define the noise level indicated by the red LED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Value corresponded with the expected read range in %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Default setting: 16#32 (range reduction of 50%)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Value range: 16#00….16#64 (0%...100%); 16#FF (red LED switched off)</a:t>
            </a:r>
          </a:p>
        </p:txBody>
      </p:sp>
      <p:sp>
        <p:nvSpPr>
          <p:cNvPr id="11" name="Interaktive Schaltfläche: Zur Startseite wechseln 10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A9631D64-BC51-4F98-B9A2-FA930908FB2E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5A356E22-DCCA-4214-999A-DED2B498712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3" y="3789040"/>
            <a:ext cx="7667867" cy="2726353"/>
          </a:xfrm>
          <a:prstGeom prst="rect">
            <a:avLst/>
          </a:prstGeom>
        </p:spPr>
      </p:pic>
      <p:sp>
        <p:nvSpPr>
          <p:cNvPr id="12" name="Textfeld 11">
            <a:extLst>
              <a:ext uri="{FF2B5EF4-FFF2-40B4-BE49-F238E27FC236}">
                <a16:creationId xmlns:a16="http://schemas.microsoft.com/office/drawing/2014/main" id="{D610FE04-095E-4409-BC51-AB2C0261EF89}"/>
              </a:ext>
            </a:extLst>
          </p:cNvPr>
          <p:cNvSpPr txBox="1"/>
          <p:nvPr/>
        </p:nvSpPr>
        <p:spPr>
          <a:xfrm>
            <a:off x="6481322" y="1512000"/>
            <a:ext cx="2555174" cy="1785104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000" dirty="0"/>
              <a:t>Switch parameter ND to 16#32 (Default setting)</a:t>
            </a:r>
          </a:p>
          <a:p>
            <a:r>
              <a:rPr lang="en-US" sz="1000" dirty="0"/>
              <a:t>Byte[0] </a:t>
            </a:r>
            <a:r>
              <a:rPr lang="en-US" sz="1000" dirty="0">
                <a:sym typeface="Wingdings" panose="05000000000000000000" pitchFamily="2" charset="2"/>
              </a:rPr>
              <a:t> 16#BF (command)</a:t>
            </a:r>
          </a:p>
          <a:p>
            <a:r>
              <a:rPr lang="en-US" sz="1000" dirty="0"/>
              <a:t>Byte[1]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Byte[2]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Byte[3] </a:t>
            </a:r>
            <a:r>
              <a:rPr lang="en-US" sz="1000" dirty="0">
                <a:sym typeface="Wingdings" panose="05000000000000000000" pitchFamily="2" charset="2"/>
              </a:rPr>
              <a:t> 16#51 ‘Q’ (System Code)</a:t>
            </a:r>
          </a:p>
          <a:p>
            <a:r>
              <a:rPr lang="en-US" sz="1000" dirty="0"/>
              <a:t>Byte[4] </a:t>
            </a:r>
            <a:r>
              <a:rPr lang="en-US" sz="1000" dirty="0">
                <a:sym typeface="Wingdings" panose="05000000000000000000" pitchFamily="2" charset="2"/>
              </a:rPr>
              <a:t> 16#4E ‘N’ (Parameter Code)</a:t>
            </a:r>
          </a:p>
          <a:p>
            <a:r>
              <a:rPr lang="en-US" sz="1000" dirty="0"/>
              <a:t>Byte[5] </a:t>
            </a:r>
            <a:r>
              <a:rPr lang="en-US" sz="1000" dirty="0">
                <a:sym typeface="Wingdings" panose="05000000000000000000" pitchFamily="2" charset="2"/>
              </a:rPr>
              <a:t> 16#44 ‘D’ (Parameter Code)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Byte[6]  16#00 (Param.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Byte[7]  16#01 (Param.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Byte[8]  16#32 (Param. value)</a:t>
            </a:r>
          </a:p>
        </p:txBody>
      </p:sp>
      <p:sp>
        <p:nvSpPr>
          <p:cNvPr id="14" name="Textfeld 13">
            <a:extLst>
              <a:ext uri="{FF2B5EF4-FFF2-40B4-BE49-F238E27FC236}">
                <a16:creationId xmlns:a16="http://schemas.microsoft.com/office/drawing/2014/main" id="{49D74937-71D9-468B-8219-E593378B4CFA}"/>
              </a:ext>
            </a:extLst>
          </p:cNvPr>
          <p:cNvSpPr txBox="1"/>
          <p:nvPr/>
        </p:nvSpPr>
        <p:spPr>
          <a:xfrm>
            <a:off x="6481322" y="4932155"/>
            <a:ext cx="2555174" cy="1631216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000" dirty="0"/>
              <a:t>Read out parameter ND</a:t>
            </a:r>
          </a:p>
          <a:p>
            <a:r>
              <a:rPr lang="en-US" sz="1000" dirty="0"/>
              <a:t>Byte[0] </a:t>
            </a:r>
            <a:r>
              <a:rPr lang="en-US" sz="1000" dirty="0">
                <a:sym typeface="Wingdings" panose="05000000000000000000" pitchFamily="2" charset="2"/>
              </a:rPr>
              <a:t> 16#BE (command)</a:t>
            </a:r>
          </a:p>
          <a:p>
            <a:r>
              <a:rPr lang="en-US" sz="1000" dirty="0"/>
              <a:t>Byte[1]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Byte[2]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Byte[3] </a:t>
            </a:r>
            <a:r>
              <a:rPr lang="en-US" sz="1000" dirty="0">
                <a:sym typeface="Wingdings" panose="05000000000000000000" pitchFamily="2" charset="2"/>
              </a:rPr>
              <a:t> 16#51 ‘Q’ (System Code)</a:t>
            </a:r>
          </a:p>
          <a:p>
            <a:r>
              <a:rPr lang="en-US" sz="1000" dirty="0"/>
              <a:t>Byte[4] </a:t>
            </a:r>
            <a:r>
              <a:rPr lang="en-US" sz="1000" dirty="0">
                <a:sym typeface="Wingdings" panose="05000000000000000000" pitchFamily="2" charset="2"/>
              </a:rPr>
              <a:t> 16#4E ‘N’ (Parameter Code)</a:t>
            </a:r>
          </a:p>
          <a:p>
            <a:r>
              <a:rPr lang="en-US" sz="1000" dirty="0"/>
              <a:t>Byte[5] </a:t>
            </a:r>
            <a:r>
              <a:rPr lang="en-US" sz="1000" dirty="0">
                <a:sym typeface="Wingdings" panose="05000000000000000000" pitchFamily="2" charset="2"/>
              </a:rPr>
              <a:t> 16#44 ‘D’ (Parameter Code)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Byte[6]  16#00 (Param.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Byte[7]  16#00 (</a:t>
            </a:r>
            <a:r>
              <a:rPr lang="en-US" sz="1000" dirty="0" err="1">
                <a:sym typeface="Wingdings" panose="05000000000000000000" pitchFamily="2" charset="2"/>
              </a:rPr>
              <a:t>Param</a:t>
            </a:r>
            <a:r>
              <a:rPr lang="en-US" sz="1000" dirty="0">
                <a:sym typeface="Wingdings" panose="05000000000000000000" pitchFamily="2" charset="2"/>
              </a:rPr>
              <a:t>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Byte[8]  16#00 (</a:t>
            </a:r>
            <a:r>
              <a:rPr lang="en-US" sz="1000" dirty="0" err="1">
                <a:sym typeface="Wingdings" panose="05000000000000000000" pitchFamily="2" charset="2"/>
              </a:rPr>
              <a:t>Parame</a:t>
            </a:r>
            <a:r>
              <a:rPr lang="en-US" sz="1000" dirty="0">
                <a:sym typeface="Wingdings" panose="05000000000000000000" pitchFamily="2" charset="2"/>
              </a:rPr>
              <a:t> value)</a:t>
            </a:r>
          </a:p>
        </p:txBody>
      </p:sp>
    </p:spTree>
    <p:extLst>
      <p:ext uri="{BB962C8B-B14F-4D97-AF65-F5344CB8AC3E}">
        <p14:creationId xmlns:p14="http://schemas.microsoft.com/office/powerpoint/2010/main" val="529312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12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ctrlX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>
          <a:xfrm>
            <a:off x="180000" y="1512000"/>
            <a:ext cx="8784000" cy="1700976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Configuration of process data fields – ctrlX PLC Engineering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Definition as global variables (GVL)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BUS_OUTPUT_Channel_1/2 = Output data field channel 1 and 2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BUS_INPUT_Channel_1/2 = Input data field channel 1 and 2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Arrays with a length of 254 bytes</a:t>
            </a:r>
            <a:endParaRPr lang="de-DE" sz="1400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7" name="Interaktive Schaltfläche: Zur Startseite wechseln 6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1B9FAED0-4D72-4AAC-8CC0-9AECE1E2D0CF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Grafik 12">
            <a:extLst>
              <a:ext uri="{FF2B5EF4-FFF2-40B4-BE49-F238E27FC236}">
                <a16:creationId xmlns:a16="http://schemas.microsoft.com/office/drawing/2014/main" id="{7E9E4907-58B0-465B-B5F9-6808A38B057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3" y="4315994"/>
            <a:ext cx="5668727" cy="2253768"/>
          </a:xfrm>
          <a:prstGeom prst="rect">
            <a:avLst/>
          </a:prstGeom>
        </p:spPr>
      </p:pic>
      <p:pic>
        <p:nvPicPr>
          <p:cNvPr id="16" name="Grafik 15">
            <a:extLst>
              <a:ext uri="{FF2B5EF4-FFF2-40B4-BE49-F238E27FC236}">
                <a16:creationId xmlns:a16="http://schemas.microsoft.com/office/drawing/2014/main" id="{54B42B29-5661-4532-8F5F-03F744AECD7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21" b="75963"/>
          <a:stretch/>
        </p:blipFill>
        <p:spPr>
          <a:xfrm>
            <a:off x="5792778" y="1930686"/>
            <a:ext cx="3194414" cy="1133302"/>
          </a:xfrm>
          <a:prstGeom prst="rect">
            <a:avLst/>
          </a:prstGeom>
        </p:spPr>
      </p:pic>
      <p:pic>
        <p:nvPicPr>
          <p:cNvPr id="18" name="Grafik 17">
            <a:extLst>
              <a:ext uri="{FF2B5EF4-FFF2-40B4-BE49-F238E27FC236}">
                <a16:creationId xmlns:a16="http://schemas.microsoft.com/office/drawing/2014/main" id="{6CEC4570-DBB4-403E-9C23-01AEC8A40598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42" b="75963"/>
          <a:stretch/>
        </p:blipFill>
        <p:spPr>
          <a:xfrm>
            <a:off x="5792778" y="3182692"/>
            <a:ext cx="3194414" cy="1133302"/>
          </a:xfrm>
          <a:prstGeom prst="rect">
            <a:avLst/>
          </a:prstGeom>
        </p:spPr>
      </p:pic>
      <p:sp>
        <p:nvSpPr>
          <p:cNvPr id="22" name="Rechteck 21">
            <a:extLst>
              <a:ext uri="{FF2B5EF4-FFF2-40B4-BE49-F238E27FC236}">
                <a16:creationId xmlns:a16="http://schemas.microsoft.com/office/drawing/2014/main" id="{D612196E-4ACC-449A-9CFE-B7B0C8379638}"/>
              </a:ext>
            </a:extLst>
          </p:cNvPr>
          <p:cNvSpPr/>
          <p:nvPr/>
        </p:nvSpPr>
        <p:spPr>
          <a:xfrm>
            <a:off x="5776230" y="1930686"/>
            <a:ext cx="3229218" cy="85024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4" name="Rechteck 23">
            <a:extLst>
              <a:ext uri="{FF2B5EF4-FFF2-40B4-BE49-F238E27FC236}">
                <a16:creationId xmlns:a16="http://schemas.microsoft.com/office/drawing/2014/main" id="{CB6DBA25-494D-4561-9EE6-C8B2EAE8A46C}"/>
              </a:ext>
            </a:extLst>
          </p:cNvPr>
          <p:cNvSpPr/>
          <p:nvPr/>
        </p:nvSpPr>
        <p:spPr>
          <a:xfrm>
            <a:off x="5775376" y="3182692"/>
            <a:ext cx="3229218" cy="85024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5" name="Rechteck 24">
            <a:extLst>
              <a:ext uri="{FF2B5EF4-FFF2-40B4-BE49-F238E27FC236}">
                <a16:creationId xmlns:a16="http://schemas.microsoft.com/office/drawing/2014/main" id="{68B59D9A-6B24-4D26-B16B-16095AC11225}"/>
              </a:ext>
            </a:extLst>
          </p:cNvPr>
          <p:cNvSpPr/>
          <p:nvPr/>
        </p:nvSpPr>
        <p:spPr>
          <a:xfrm>
            <a:off x="2267744" y="4315994"/>
            <a:ext cx="3507632" cy="81995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47579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120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ctrlX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Parameter T2 – Application specific tag: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Define a user specific text or information inside the RFID device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Space for a test of 32 characters/signs (32 bytes long)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Default:		'Your automation, our passion.'</a:t>
            </a:r>
          </a:p>
        </p:txBody>
      </p:sp>
      <p:sp>
        <p:nvSpPr>
          <p:cNvPr id="11" name="Interaktive Schaltfläche: Zur Startseite wechseln 10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A9631D64-BC51-4F98-B9A2-FA930908FB2E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E62B6FE7-786B-4E2D-9670-F8E312E41267}"/>
              </a:ext>
            </a:extLst>
          </p:cNvPr>
          <p:cNvSpPr txBox="1"/>
          <p:nvPr/>
        </p:nvSpPr>
        <p:spPr>
          <a:xfrm>
            <a:off x="6481322" y="3253119"/>
            <a:ext cx="2555174" cy="2092881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000" dirty="0"/>
              <a:t>Switch parameter T2 to ‘1234’</a:t>
            </a:r>
          </a:p>
          <a:p>
            <a:r>
              <a:rPr lang="en-US" sz="1000" dirty="0"/>
              <a:t>Byte[0] </a:t>
            </a:r>
            <a:r>
              <a:rPr lang="en-US" sz="1000" dirty="0">
                <a:sym typeface="Wingdings" panose="05000000000000000000" pitchFamily="2" charset="2"/>
              </a:rPr>
              <a:t> 16#BF (command)</a:t>
            </a:r>
          </a:p>
          <a:p>
            <a:r>
              <a:rPr lang="en-US" sz="1000" dirty="0"/>
              <a:t>Byte[1]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Byte[2]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Byte[3] </a:t>
            </a:r>
            <a:r>
              <a:rPr lang="en-US" sz="1000" dirty="0">
                <a:sym typeface="Wingdings" panose="05000000000000000000" pitchFamily="2" charset="2"/>
              </a:rPr>
              <a:t> 16#51 ‘Q’ (System Code)</a:t>
            </a:r>
          </a:p>
          <a:p>
            <a:r>
              <a:rPr lang="en-US" sz="1000" dirty="0"/>
              <a:t>Byte[4] </a:t>
            </a:r>
            <a:r>
              <a:rPr lang="en-US" sz="1000" dirty="0">
                <a:sym typeface="Wingdings" panose="05000000000000000000" pitchFamily="2" charset="2"/>
              </a:rPr>
              <a:t> 16#54 ‘T’ (Parameter Code)</a:t>
            </a:r>
          </a:p>
          <a:p>
            <a:r>
              <a:rPr lang="en-US" sz="1000" dirty="0"/>
              <a:t>Byte[5] </a:t>
            </a:r>
            <a:r>
              <a:rPr lang="en-US" sz="1000" dirty="0">
                <a:sym typeface="Wingdings" panose="05000000000000000000" pitchFamily="2" charset="2"/>
              </a:rPr>
              <a:t> 16#32 ‘2’ (Parameter Code)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Byte[6]  16#00 (Param.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Byte[7]  16#04 (Param.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Byte[8]  16#31 (Param. value)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Byte[9]  16#32 (Param. value)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Byte[10]  16#33 (Param. value)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Byte[11]  16#34 (Param. value)</a:t>
            </a:r>
          </a:p>
        </p:txBody>
      </p:sp>
      <p:sp>
        <p:nvSpPr>
          <p:cNvPr id="15" name="Textfeld 14">
            <a:extLst>
              <a:ext uri="{FF2B5EF4-FFF2-40B4-BE49-F238E27FC236}">
                <a16:creationId xmlns:a16="http://schemas.microsoft.com/office/drawing/2014/main" id="{B82B1538-2AC3-4AF4-9FF1-26C3059EF87C}"/>
              </a:ext>
            </a:extLst>
          </p:cNvPr>
          <p:cNvSpPr txBox="1"/>
          <p:nvPr/>
        </p:nvSpPr>
        <p:spPr>
          <a:xfrm>
            <a:off x="6481322" y="1509807"/>
            <a:ext cx="2555174" cy="1631216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000" dirty="0"/>
              <a:t>Read out parameter T2</a:t>
            </a:r>
          </a:p>
          <a:p>
            <a:r>
              <a:rPr lang="en-US" sz="1000" dirty="0"/>
              <a:t>Byte[0] </a:t>
            </a:r>
            <a:r>
              <a:rPr lang="en-US" sz="1000" dirty="0">
                <a:sym typeface="Wingdings" panose="05000000000000000000" pitchFamily="2" charset="2"/>
              </a:rPr>
              <a:t> 16#BE (command)</a:t>
            </a:r>
          </a:p>
          <a:p>
            <a:r>
              <a:rPr lang="en-US" sz="1000" dirty="0"/>
              <a:t>Byte[1]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Byte[2]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Byte[3] </a:t>
            </a:r>
            <a:r>
              <a:rPr lang="en-US" sz="1000" dirty="0">
                <a:sym typeface="Wingdings" panose="05000000000000000000" pitchFamily="2" charset="2"/>
              </a:rPr>
              <a:t> 16#51 ‘Q’ (System Code)</a:t>
            </a:r>
          </a:p>
          <a:p>
            <a:r>
              <a:rPr lang="en-US" sz="1000" dirty="0"/>
              <a:t>Byte[4] </a:t>
            </a:r>
            <a:r>
              <a:rPr lang="en-US" sz="1000" dirty="0">
                <a:sym typeface="Wingdings" panose="05000000000000000000" pitchFamily="2" charset="2"/>
              </a:rPr>
              <a:t> 16#54 ‘T’ (Parameter Code)</a:t>
            </a:r>
          </a:p>
          <a:p>
            <a:r>
              <a:rPr lang="en-US" sz="1000" dirty="0"/>
              <a:t>Byte[5] </a:t>
            </a:r>
            <a:r>
              <a:rPr lang="en-US" sz="1000" dirty="0">
                <a:sym typeface="Wingdings" panose="05000000000000000000" pitchFamily="2" charset="2"/>
              </a:rPr>
              <a:t> 16#32 ‘2’ (Parameter Code)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Byte[6]  16#00 (Param.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Byte[7]  16#00 (</a:t>
            </a:r>
            <a:r>
              <a:rPr lang="en-US" sz="1000" dirty="0" err="1">
                <a:sym typeface="Wingdings" panose="05000000000000000000" pitchFamily="2" charset="2"/>
              </a:rPr>
              <a:t>Param</a:t>
            </a:r>
            <a:r>
              <a:rPr lang="en-US" sz="1000" dirty="0">
                <a:sym typeface="Wingdings" panose="05000000000000000000" pitchFamily="2" charset="2"/>
              </a:rPr>
              <a:t>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Byte[8]  16#00 (</a:t>
            </a:r>
            <a:r>
              <a:rPr lang="en-US" sz="1000" dirty="0" err="1">
                <a:sym typeface="Wingdings" panose="05000000000000000000" pitchFamily="2" charset="2"/>
              </a:rPr>
              <a:t>Parame</a:t>
            </a:r>
            <a:r>
              <a:rPr lang="en-US" sz="1000" dirty="0">
                <a:sym typeface="Wingdings" panose="05000000000000000000" pitchFamily="2" charset="2"/>
              </a:rPr>
              <a:t> value)</a:t>
            </a:r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2AB3DAFD-B875-4F08-BA2B-377CEF9068C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2590101"/>
            <a:ext cx="6057900" cy="396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8158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121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ctrlX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Parameter T3 – Function tag: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Define a user specific text or information inside the RFID device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Space for a test of 32 characters/signs (32 bytes long)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Default:		‘***'</a:t>
            </a:r>
          </a:p>
        </p:txBody>
      </p:sp>
      <p:sp>
        <p:nvSpPr>
          <p:cNvPr id="11" name="Interaktive Schaltfläche: Zur Startseite wechseln 10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A9631D64-BC51-4F98-B9A2-FA930908FB2E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AC92E51E-A78D-4A23-B734-F650CC7AFFBD}"/>
              </a:ext>
            </a:extLst>
          </p:cNvPr>
          <p:cNvSpPr txBox="1"/>
          <p:nvPr/>
        </p:nvSpPr>
        <p:spPr>
          <a:xfrm>
            <a:off x="6481322" y="3253119"/>
            <a:ext cx="2555174" cy="2092881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000" dirty="0"/>
              <a:t>Switch parameter T3 to ‘1234’</a:t>
            </a:r>
          </a:p>
          <a:p>
            <a:r>
              <a:rPr lang="en-US" sz="1000" dirty="0"/>
              <a:t>Byte[0] </a:t>
            </a:r>
            <a:r>
              <a:rPr lang="en-US" sz="1000" dirty="0">
                <a:sym typeface="Wingdings" panose="05000000000000000000" pitchFamily="2" charset="2"/>
              </a:rPr>
              <a:t> 16#BF (command)</a:t>
            </a:r>
          </a:p>
          <a:p>
            <a:r>
              <a:rPr lang="en-US" sz="1000" dirty="0"/>
              <a:t>Byte[1]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Byte[2]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Byte[3] </a:t>
            </a:r>
            <a:r>
              <a:rPr lang="en-US" sz="1000" dirty="0">
                <a:sym typeface="Wingdings" panose="05000000000000000000" pitchFamily="2" charset="2"/>
              </a:rPr>
              <a:t> 16#51 ‘Q’ (System Code)</a:t>
            </a:r>
          </a:p>
          <a:p>
            <a:r>
              <a:rPr lang="en-US" sz="1000" dirty="0"/>
              <a:t>Byte[4] </a:t>
            </a:r>
            <a:r>
              <a:rPr lang="en-US" sz="1000" dirty="0">
                <a:sym typeface="Wingdings" panose="05000000000000000000" pitchFamily="2" charset="2"/>
              </a:rPr>
              <a:t> 16#54 ‘T’ (Parameter Code)</a:t>
            </a:r>
          </a:p>
          <a:p>
            <a:r>
              <a:rPr lang="en-US" sz="1000" dirty="0"/>
              <a:t>Byte[5] </a:t>
            </a:r>
            <a:r>
              <a:rPr lang="en-US" sz="1000" dirty="0">
                <a:sym typeface="Wingdings" panose="05000000000000000000" pitchFamily="2" charset="2"/>
              </a:rPr>
              <a:t> 16#33 ‘3’ (Parameter Code)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Byte[6]  16#00 (Param.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Byte[7]  16#04 (Param.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Byte[8]  16#31 (Param. value)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Byte[9]  16#32 (Param. value)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Byte[10]  16#33 (Param. value)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Byte[11]  16#34 (Param. value)</a:t>
            </a:r>
          </a:p>
        </p:txBody>
      </p:sp>
      <p:sp>
        <p:nvSpPr>
          <p:cNvPr id="14" name="Textfeld 13">
            <a:extLst>
              <a:ext uri="{FF2B5EF4-FFF2-40B4-BE49-F238E27FC236}">
                <a16:creationId xmlns:a16="http://schemas.microsoft.com/office/drawing/2014/main" id="{5AC2084E-9A99-4650-9633-715EB7FCEB9C}"/>
              </a:ext>
            </a:extLst>
          </p:cNvPr>
          <p:cNvSpPr txBox="1"/>
          <p:nvPr/>
        </p:nvSpPr>
        <p:spPr>
          <a:xfrm>
            <a:off x="6481322" y="1509807"/>
            <a:ext cx="2555174" cy="1631216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000" dirty="0"/>
              <a:t>Read out parameter T3</a:t>
            </a:r>
          </a:p>
          <a:p>
            <a:r>
              <a:rPr lang="en-US" sz="1000" dirty="0"/>
              <a:t>Byte[0] </a:t>
            </a:r>
            <a:r>
              <a:rPr lang="en-US" sz="1000" dirty="0">
                <a:sym typeface="Wingdings" panose="05000000000000000000" pitchFamily="2" charset="2"/>
              </a:rPr>
              <a:t> 16#BE (command)</a:t>
            </a:r>
          </a:p>
          <a:p>
            <a:r>
              <a:rPr lang="en-US" sz="1000" dirty="0"/>
              <a:t>Byte[1]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Byte[2]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Byte[3] </a:t>
            </a:r>
            <a:r>
              <a:rPr lang="en-US" sz="1000" dirty="0">
                <a:sym typeface="Wingdings" panose="05000000000000000000" pitchFamily="2" charset="2"/>
              </a:rPr>
              <a:t> 16#51 ‘Q’ (System Code)</a:t>
            </a:r>
          </a:p>
          <a:p>
            <a:r>
              <a:rPr lang="en-US" sz="1000" dirty="0"/>
              <a:t>Byte[4] </a:t>
            </a:r>
            <a:r>
              <a:rPr lang="en-US" sz="1000" dirty="0">
                <a:sym typeface="Wingdings" panose="05000000000000000000" pitchFamily="2" charset="2"/>
              </a:rPr>
              <a:t> 16#54 ‘T’ (Parameter Code)</a:t>
            </a:r>
          </a:p>
          <a:p>
            <a:r>
              <a:rPr lang="en-US" sz="1000" dirty="0"/>
              <a:t>Byte[5] </a:t>
            </a:r>
            <a:r>
              <a:rPr lang="en-US" sz="1000" dirty="0">
                <a:sym typeface="Wingdings" panose="05000000000000000000" pitchFamily="2" charset="2"/>
              </a:rPr>
              <a:t> 16#33 ‘3’ (Parameter Code)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Byte[6]  16#00 (Param.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Byte[7]  16#00 (</a:t>
            </a:r>
            <a:r>
              <a:rPr lang="en-US" sz="1000" dirty="0" err="1">
                <a:sym typeface="Wingdings" panose="05000000000000000000" pitchFamily="2" charset="2"/>
              </a:rPr>
              <a:t>Param</a:t>
            </a:r>
            <a:r>
              <a:rPr lang="en-US" sz="1000" dirty="0">
                <a:sym typeface="Wingdings" panose="05000000000000000000" pitchFamily="2" charset="2"/>
              </a:rPr>
              <a:t>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Byte[8]  16#00 (</a:t>
            </a:r>
            <a:r>
              <a:rPr lang="en-US" sz="1000" dirty="0" err="1">
                <a:sym typeface="Wingdings" panose="05000000000000000000" pitchFamily="2" charset="2"/>
              </a:rPr>
              <a:t>Parame</a:t>
            </a:r>
            <a:r>
              <a:rPr lang="en-US" sz="1000" dirty="0">
                <a:sym typeface="Wingdings" panose="05000000000000000000" pitchFamily="2" charset="2"/>
              </a:rPr>
              <a:t> value)</a:t>
            </a:r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A518CFC6-CDEA-4E30-8472-124903BCB47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2590101"/>
            <a:ext cx="6057900" cy="396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3657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122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ctrlX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Parameter T4 – Location tag: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Define a user specific text or information inside the RFID device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Space for a test of 32 characters/signs (32 bytes long)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Default:		‘***'</a:t>
            </a:r>
          </a:p>
        </p:txBody>
      </p:sp>
      <p:sp>
        <p:nvSpPr>
          <p:cNvPr id="11" name="Interaktive Schaltfläche: Zur Startseite wechseln 10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A9631D64-BC51-4F98-B9A2-FA930908FB2E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F580BE3F-8CB6-4FBC-9AB1-AC7073C258BC}"/>
              </a:ext>
            </a:extLst>
          </p:cNvPr>
          <p:cNvSpPr txBox="1"/>
          <p:nvPr/>
        </p:nvSpPr>
        <p:spPr>
          <a:xfrm>
            <a:off x="6481322" y="3253119"/>
            <a:ext cx="2555174" cy="2092881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000" dirty="0"/>
              <a:t>Switch parameter T4 to ‘1234’</a:t>
            </a:r>
          </a:p>
          <a:p>
            <a:r>
              <a:rPr lang="en-US" sz="1000" dirty="0"/>
              <a:t>Byte[0] </a:t>
            </a:r>
            <a:r>
              <a:rPr lang="en-US" sz="1000" dirty="0">
                <a:sym typeface="Wingdings" panose="05000000000000000000" pitchFamily="2" charset="2"/>
              </a:rPr>
              <a:t> 16#BF (command)</a:t>
            </a:r>
          </a:p>
          <a:p>
            <a:r>
              <a:rPr lang="en-US" sz="1000" dirty="0"/>
              <a:t>Byte[1]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Byte[2]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Byte[3] </a:t>
            </a:r>
            <a:r>
              <a:rPr lang="en-US" sz="1000" dirty="0">
                <a:sym typeface="Wingdings" panose="05000000000000000000" pitchFamily="2" charset="2"/>
              </a:rPr>
              <a:t> 16#51 ‘Q’ (System Code)</a:t>
            </a:r>
          </a:p>
          <a:p>
            <a:r>
              <a:rPr lang="en-US" sz="1000" dirty="0"/>
              <a:t>Byte[4] </a:t>
            </a:r>
            <a:r>
              <a:rPr lang="en-US" sz="1000" dirty="0">
                <a:sym typeface="Wingdings" panose="05000000000000000000" pitchFamily="2" charset="2"/>
              </a:rPr>
              <a:t> 16#54 ‘T’ (Parameter Code)</a:t>
            </a:r>
          </a:p>
          <a:p>
            <a:r>
              <a:rPr lang="en-US" sz="1000" dirty="0"/>
              <a:t>Byte[5] </a:t>
            </a:r>
            <a:r>
              <a:rPr lang="en-US" sz="1000" dirty="0">
                <a:sym typeface="Wingdings" panose="05000000000000000000" pitchFamily="2" charset="2"/>
              </a:rPr>
              <a:t> 16#34 ‘4’ (Parameter Code)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Byte[6]  16#00 (Param.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Byte[7]  16#04 (Param.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Byte[8]  16#31 (Param. value)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Byte[9]  16#32 (Param. value)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Byte[10]  16#33 (Param. value)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Byte[11]  16#34 (Param. value)</a:t>
            </a:r>
          </a:p>
        </p:txBody>
      </p:sp>
      <p:sp>
        <p:nvSpPr>
          <p:cNvPr id="15" name="Textfeld 14">
            <a:extLst>
              <a:ext uri="{FF2B5EF4-FFF2-40B4-BE49-F238E27FC236}">
                <a16:creationId xmlns:a16="http://schemas.microsoft.com/office/drawing/2014/main" id="{47A7E6F0-E69C-403B-9178-DC746D2D4AE0}"/>
              </a:ext>
            </a:extLst>
          </p:cNvPr>
          <p:cNvSpPr txBox="1"/>
          <p:nvPr/>
        </p:nvSpPr>
        <p:spPr>
          <a:xfrm>
            <a:off x="6481322" y="1509807"/>
            <a:ext cx="2555174" cy="1631216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000" dirty="0"/>
              <a:t>Read out parameter T4</a:t>
            </a:r>
          </a:p>
          <a:p>
            <a:r>
              <a:rPr lang="en-US" sz="1000" dirty="0"/>
              <a:t>Byte[0] </a:t>
            </a:r>
            <a:r>
              <a:rPr lang="en-US" sz="1000" dirty="0">
                <a:sym typeface="Wingdings" panose="05000000000000000000" pitchFamily="2" charset="2"/>
              </a:rPr>
              <a:t> 16#BE (command)</a:t>
            </a:r>
          </a:p>
          <a:p>
            <a:r>
              <a:rPr lang="en-US" sz="1000" dirty="0"/>
              <a:t>Byte[1]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Byte[2]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Byte[3] </a:t>
            </a:r>
            <a:r>
              <a:rPr lang="en-US" sz="1000" dirty="0">
                <a:sym typeface="Wingdings" panose="05000000000000000000" pitchFamily="2" charset="2"/>
              </a:rPr>
              <a:t> 16#51 ‘Q’ (System Code)</a:t>
            </a:r>
          </a:p>
          <a:p>
            <a:r>
              <a:rPr lang="en-US" sz="1000" dirty="0"/>
              <a:t>Byte[4] </a:t>
            </a:r>
            <a:r>
              <a:rPr lang="en-US" sz="1000" dirty="0">
                <a:sym typeface="Wingdings" panose="05000000000000000000" pitchFamily="2" charset="2"/>
              </a:rPr>
              <a:t> 16#54 ‘T’ (Parameter Code)</a:t>
            </a:r>
          </a:p>
          <a:p>
            <a:r>
              <a:rPr lang="en-US" sz="1000" dirty="0"/>
              <a:t>Byte[5] </a:t>
            </a:r>
            <a:r>
              <a:rPr lang="en-US" sz="1000" dirty="0">
                <a:sym typeface="Wingdings" panose="05000000000000000000" pitchFamily="2" charset="2"/>
              </a:rPr>
              <a:t> 16#34 ‘4’ (Parameter Code)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Byte[6]  16#00 (Param.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Byte[7]  16#00 (</a:t>
            </a:r>
            <a:r>
              <a:rPr lang="en-US" sz="1000" dirty="0" err="1">
                <a:sym typeface="Wingdings" panose="05000000000000000000" pitchFamily="2" charset="2"/>
              </a:rPr>
              <a:t>Param</a:t>
            </a:r>
            <a:r>
              <a:rPr lang="en-US" sz="1000" dirty="0">
                <a:sym typeface="Wingdings" panose="05000000000000000000" pitchFamily="2" charset="2"/>
              </a:rPr>
              <a:t>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Byte[8]  16#00 (</a:t>
            </a:r>
            <a:r>
              <a:rPr lang="en-US" sz="1000" dirty="0" err="1">
                <a:sym typeface="Wingdings" panose="05000000000000000000" pitchFamily="2" charset="2"/>
              </a:rPr>
              <a:t>Parame</a:t>
            </a:r>
            <a:r>
              <a:rPr lang="en-US" sz="1000" dirty="0">
                <a:sym typeface="Wingdings" panose="05000000000000000000" pitchFamily="2" charset="2"/>
              </a:rPr>
              <a:t> value)</a:t>
            </a:r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CEA65776-5851-43FC-A266-8FEC0668D4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17" y="2562554"/>
            <a:ext cx="6057900" cy="396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156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123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ctrlX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Parameter T5 – Installation tag: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Define a user specific text or information inside the RFID device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Space for a test of 32 characters/signs (32 bytes long)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Default:		‘***'</a:t>
            </a:r>
          </a:p>
        </p:txBody>
      </p:sp>
      <p:sp>
        <p:nvSpPr>
          <p:cNvPr id="11" name="Interaktive Schaltfläche: Zur Startseite wechseln 10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A9631D64-BC51-4F98-B9A2-FA930908FB2E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CEE88381-1C77-4067-AAB7-5CE829274386}"/>
              </a:ext>
            </a:extLst>
          </p:cNvPr>
          <p:cNvSpPr txBox="1"/>
          <p:nvPr/>
        </p:nvSpPr>
        <p:spPr>
          <a:xfrm>
            <a:off x="6481322" y="3253119"/>
            <a:ext cx="2555174" cy="2092881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000" dirty="0"/>
              <a:t>Switch parameter T5 to ‘1234’</a:t>
            </a:r>
          </a:p>
          <a:p>
            <a:r>
              <a:rPr lang="en-US" sz="1000" dirty="0"/>
              <a:t>Byte[0] </a:t>
            </a:r>
            <a:r>
              <a:rPr lang="en-US" sz="1000" dirty="0">
                <a:sym typeface="Wingdings" panose="05000000000000000000" pitchFamily="2" charset="2"/>
              </a:rPr>
              <a:t> 16#BF (command)</a:t>
            </a:r>
          </a:p>
          <a:p>
            <a:r>
              <a:rPr lang="en-US" sz="1000" dirty="0"/>
              <a:t>Byte[1]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Byte[2]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Byte[3] </a:t>
            </a:r>
            <a:r>
              <a:rPr lang="en-US" sz="1000" dirty="0">
                <a:sym typeface="Wingdings" panose="05000000000000000000" pitchFamily="2" charset="2"/>
              </a:rPr>
              <a:t> 16#51 ‘Q’ (System Code)</a:t>
            </a:r>
          </a:p>
          <a:p>
            <a:r>
              <a:rPr lang="en-US" sz="1000" dirty="0"/>
              <a:t>Byte[4] </a:t>
            </a:r>
            <a:r>
              <a:rPr lang="en-US" sz="1000" dirty="0">
                <a:sym typeface="Wingdings" panose="05000000000000000000" pitchFamily="2" charset="2"/>
              </a:rPr>
              <a:t> 16#54 ‘T’ (Parameter Code)</a:t>
            </a:r>
          </a:p>
          <a:p>
            <a:r>
              <a:rPr lang="en-US" sz="1000" dirty="0"/>
              <a:t>Byte[5] </a:t>
            </a:r>
            <a:r>
              <a:rPr lang="en-US" sz="1000" dirty="0">
                <a:sym typeface="Wingdings" panose="05000000000000000000" pitchFamily="2" charset="2"/>
              </a:rPr>
              <a:t> 16#35 ‘5’ (Parameter Code)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Byte[6]  16#00 (Param.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Byte[7]  16#04 (Param.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Byte[8]  16#31 (Param. value)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Byte[9]  16#32 (Param. value)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Byte[10]  16#33 (Param. value)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Byte[11]  16#34 (Param. value)</a:t>
            </a:r>
          </a:p>
        </p:txBody>
      </p:sp>
      <p:sp>
        <p:nvSpPr>
          <p:cNvPr id="14" name="Textfeld 13">
            <a:extLst>
              <a:ext uri="{FF2B5EF4-FFF2-40B4-BE49-F238E27FC236}">
                <a16:creationId xmlns:a16="http://schemas.microsoft.com/office/drawing/2014/main" id="{A9AEA53F-F4BC-4165-A462-5E2EE43FD0D5}"/>
              </a:ext>
            </a:extLst>
          </p:cNvPr>
          <p:cNvSpPr txBox="1"/>
          <p:nvPr/>
        </p:nvSpPr>
        <p:spPr>
          <a:xfrm>
            <a:off x="6481322" y="1509807"/>
            <a:ext cx="2555174" cy="1631216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000" dirty="0"/>
              <a:t>Read out parameter T5</a:t>
            </a:r>
          </a:p>
          <a:p>
            <a:r>
              <a:rPr lang="en-US" sz="1000" dirty="0"/>
              <a:t>Byte[0] </a:t>
            </a:r>
            <a:r>
              <a:rPr lang="en-US" sz="1000" dirty="0">
                <a:sym typeface="Wingdings" panose="05000000000000000000" pitchFamily="2" charset="2"/>
              </a:rPr>
              <a:t> 16#BE (command)</a:t>
            </a:r>
          </a:p>
          <a:p>
            <a:r>
              <a:rPr lang="en-US" sz="1000" dirty="0"/>
              <a:t>Byte[1]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Byte[2]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Byte[3] </a:t>
            </a:r>
            <a:r>
              <a:rPr lang="en-US" sz="1000" dirty="0">
                <a:sym typeface="Wingdings" panose="05000000000000000000" pitchFamily="2" charset="2"/>
              </a:rPr>
              <a:t> 16#51 ‘Q’ (System Code)</a:t>
            </a:r>
          </a:p>
          <a:p>
            <a:r>
              <a:rPr lang="en-US" sz="1000" dirty="0"/>
              <a:t>Byte[4] </a:t>
            </a:r>
            <a:r>
              <a:rPr lang="en-US" sz="1000" dirty="0">
                <a:sym typeface="Wingdings" panose="05000000000000000000" pitchFamily="2" charset="2"/>
              </a:rPr>
              <a:t> 16#54 ‘T’ (Parameter Code)</a:t>
            </a:r>
          </a:p>
          <a:p>
            <a:r>
              <a:rPr lang="en-US" sz="1000" dirty="0"/>
              <a:t>Byte[5] </a:t>
            </a:r>
            <a:r>
              <a:rPr lang="en-US" sz="1000" dirty="0">
                <a:sym typeface="Wingdings" panose="05000000000000000000" pitchFamily="2" charset="2"/>
              </a:rPr>
              <a:t> 16#35 ‘5’ (Parameter Code)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Byte[6]  16#00 (Param.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Byte[7]  16#00 (</a:t>
            </a:r>
            <a:r>
              <a:rPr lang="en-US" sz="1000" dirty="0" err="1">
                <a:sym typeface="Wingdings" panose="05000000000000000000" pitchFamily="2" charset="2"/>
              </a:rPr>
              <a:t>Param</a:t>
            </a:r>
            <a:r>
              <a:rPr lang="en-US" sz="1000" dirty="0">
                <a:sym typeface="Wingdings" panose="05000000000000000000" pitchFamily="2" charset="2"/>
              </a:rPr>
              <a:t>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Byte[8]  16#00 (</a:t>
            </a:r>
            <a:r>
              <a:rPr lang="en-US" sz="1000" dirty="0" err="1">
                <a:sym typeface="Wingdings" panose="05000000000000000000" pitchFamily="2" charset="2"/>
              </a:rPr>
              <a:t>Parame</a:t>
            </a:r>
            <a:r>
              <a:rPr lang="en-US" sz="1000" dirty="0">
                <a:sym typeface="Wingdings" panose="05000000000000000000" pitchFamily="2" charset="2"/>
              </a:rPr>
              <a:t> value)</a:t>
            </a:r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C6A515B1-EEA8-49EC-A948-F82C32E7636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2599626"/>
            <a:ext cx="6038850" cy="3952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7397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124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ctrlX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Parameter DN – Device serial number: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Read out the device serial number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14 digits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Visible on the label on the device</a:t>
            </a:r>
          </a:p>
        </p:txBody>
      </p:sp>
      <p:sp>
        <p:nvSpPr>
          <p:cNvPr id="11" name="Interaktive Schaltfläche: Zur Startseite wechseln 10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A9631D64-BC51-4F98-B9A2-FA930908FB2E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4439F398-D233-4DB9-8E03-843B734DBE0A}"/>
              </a:ext>
            </a:extLst>
          </p:cNvPr>
          <p:cNvSpPr txBox="1"/>
          <p:nvPr/>
        </p:nvSpPr>
        <p:spPr>
          <a:xfrm>
            <a:off x="6481322" y="1509807"/>
            <a:ext cx="2555174" cy="1631216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000" dirty="0"/>
              <a:t>Read out parameter DN</a:t>
            </a:r>
          </a:p>
          <a:p>
            <a:r>
              <a:rPr lang="en-US" sz="1000" dirty="0"/>
              <a:t>Byte[0] </a:t>
            </a:r>
            <a:r>
              <a:rPr lang="en-US" sz="1000" dirty="0">
                <a:sym typeface="Wingdings" panose="05000000000000000000" pitchFamily="2" charset="2"/>
              </a:rPr>
              <a:t> 16#BE (command)</a:t>
            </a:r>
          </a:p>
          <a:p>
            <a:r>
              <a:rPr lang="en-US" sz="1000" dirty="0"/>
              <a:t>Byte[1]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Byte[2]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Byte[3] </a:t>
            </a:r>
            <a:r>
              <a:rPr lang="en-US" sz="1000" dirty="0">
                <a:sym typeface="Wingdings" panose="05000000000000000000" pitchFamily="2" charset="2"/>
              </a:rPr>
              <a:t> 16#51 ‘Q’ (System Code)</a:t>
            </a:r>
          </a:p>
          <a:p>
            <a:r>
              <a:rPr lang="en-US" sz="1000" dirty="0"/>
              <a:t>Byte[4] </a:t>
            </a:r>
            <a:r>
              <a:rPr lang="en-US" sz="1000" dirty="0">
                <a:sym typeface="Wingdings" panose="05000000000000000000" pitchFamily="2" charset="2"/>
              </a:rPr>
              <a:t> 16#44 ‘D’ (Parameter Code)</a:t>
            </a:r>
          </a:p>
          <a:p>
            <a:r>
              <a:rPr lang="en-US" sz="1000" dirty="0"/>
              <a:t>Byte[5] </a:t>
            </a:r>
            <a:r>
              <a:rPr lang="en-US" sz="1000" dirty="0">
                <a:sym typeface="Wingdings" panose="05000000000000000000" pitchFamily="2" charset="2"/>
              </a:rPr>
              <a:t> 16#4E ‘N’ (Parameter Code)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Byte[6]  16#00 (Param.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Byte[7]  16#00 (</a:t>
            </a:r>
            <a:r>
              <a:rPr lang="en-US" sz="1000" dirty="0" err="1">
                <a:sym typeface="Wingdings" panose="05000000000000000000" pitchFamily="2" charset="2"/>
              </a:rPr>
              <a:t>Param</a:t>
            </a:r>
            <a:r>
              <a:rPr lang="en-US" sz="1000" dirty="0">
                <a:sym typeface="Wingdings" panose="05000000000000000000" pitchFamily="2" charset="2"/>
              </a:rPr>
              <a:t>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Byte[8]  16#00 (</a:t>
            </a:r>
            <a:r>
              <a:rPr lang="en-US" sz="1000" dirty="0" err="1">
                <a:sym typeface="Wingdings" panose="05000000000000000000" pitchFamily="2" charset="2"/>
              </a:rPr>
              <a:t>Parame</a:t>
            </a:r>
            <a:r>
              <a:rPr lang="en-US" sz="1000" dirty="0">
                <a:sym typeface="Wingdings" panose="05000000000000000000" pitchFamily="2" charset="2"/>
              </a:rPr>
              <a:t> value)</a:t>
            </a:r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12931D6C-CEE2-486D-B1A8-323757F4F8B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4343729"/>
            <a:ext cx="6048375" cy="2181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0334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lvl="0"/>
            <a:r>
              <a:rPr lang="en-US" dirty="0"/>
              <a:t>Contact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80000" y="4176000"/>
            <a:ext cx="8784000" cy="1773280"/>
          </a:xfrm>
        </p:spPr>
        <p:txBody>
          <a:bodyPr/>
          <a:lstStyle/>
          <a:p>
            <a:pPr lvl="0"/>
            <a:r>
              <a:rPr lang="de-DE" dirty="0"/>
              <a:t>Karsten Reinhardt</a:t>
            </a:r>
          </a:p>
          <a:p>
            <a:pPr lvl="0"/>
            <a:r>
              <a:rPr lang="de-DE" dirty="0">
                <a:hlinkClick r:id="rId3"/>
              </a:rPr>
              <a:t>kreinhardt@de.pepperl-fuchs.com</a:t>
            </a:r>
            <a:endParaRPr lang="de-DE" dirty="0"/>
          </a:p>
          <a:p>
            <a:pPr lvl="0"/>
            <a:r>
              <a:rPr lang="de-DE" dirty="0"/>
              <a:t>+49 (0) 621 776 1736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125</a:t>
            </a:fld>
            <a:endParaRPr lang="de-DE" dirty="0"/>
          </a:p>
        </p:txBody>
      </p:sp>
      <p:pic>
        <p:nvPicPr>
          <p:cNvPr id="7" name="Grafik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354" y="836712"/>
            <a:ext cx="9151353" cy="2631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1772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126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ctrlX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Version history:</a:t>
            </a:r>
          </a:p>
          <a:p>
            <a:pPr marL="0" indent="0">
              <a:buNone/>
            </a:pPr>
            <a:endParaRPr lang="en-US" sz="1200" b="0" dirty="0"/>
          </a:p>
          <a:p>
            <a:pPr marL="0" indent="0">
              <a:buNone/>
            </a:pPr>
            <a:r>
              <a:rPr lang="en-US" sz="1200" b="0" dirty="0"/>
              <a:t>V1.0	27.03.2025</a:t>
            </a:r>
          </a:p>
          <a:p>
            <a:pPr marL="171450" indent="-171450">
              <a:buFontTx/>
              <a:buChar char="-"/>
            </a:pPr>
            <a:r>
              <a:rPr lang="en-US" sz="1200" b="0" dirty="0"/>
              <a:t>Initial Version</a:t>
            </a:r>
          </a:p>
          <a:p>
            <a:pPr marL="171450" indent="-171450">
              <a:buFontTx/>
              <a:buChar char="-"/>
            </a:pPr>
            <a:r>
              <a:rPr lang="en-US" sz="1200" b="0" dirty="0"/>
              <a:t>Based on the version for commissioning with Beckhoff </a:t>
            </a:r>
            <a:r>
              <a:rPr lang="en-US" sz="1200" b="0" dirty="0" err="1"/>
              <a:t>TwinCAT</a:t>
            </a:r>
            <a:r>
              <a:rPr lang="en-US" sz="1200" b="0" dirty="0"/>
              <a:t> 3</a:t>
            </a:r>
          </a:p>
          <a:p>
            <a:pPr marL="171450" indent="-171450">
              <a:buFontTx/>
              <a:buChar char="-"/>
            </a:pPr>
            <a:r>
              <a:rPr lang="en-US" sz="1200" b="0" dirty="0"/>
              <a:t>Add parameter ND, DN, T2…T5</a:t>
            </a:r>
          </a:p>
          <a:p>
            <a:pPr marL="171450" indent="-171450">
              <a:buFontTx/>
              <a:buChar char="-"/>
            </a:pPr>
            <a:r>
              <a:rPr lang="en-US" sz="1200" b="0" dirty="0"/>
              <a:t>Adopt pictures commissioning device from TC3 to ctrlX</a:t>
            </a:r>
          </a:p>
          <a:p>
            <a:pPr marL="171450" indent="-171450">
              <a:buFontTx/>
              <a:buChar char="-"/>
            </a:pPr>
            <a:r>
              <a:rPr lang="en-US" sz="1200" b="0" dirty="0"/>
              <a:t>Add data carrier types 50 and 51</a:t>
            </a:r>
          </a:p>
          <a:p>
            <a:pPr marL="0" indent="0">
              <a:buNone/>
            </a:pPr>
            <a:endParaRPr lang="de-DE" sz="1200" b="0" dirty="0"/>
          </a:p>
          <a:p>
            <a:pPr marL="0" indent="0">
              <a:buNone/>
            </a:pPr>
            <a:endParaRPr lang="de-DE" dirty="0"/>
          </a:p>
        </p:txBody>
      </p:sp>
      <p:sp>
        <p:nvSpPr>
          <p:cNvPr id="7" name="Interaktive Schaltfläche: Zur Startseite wechseln 6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E017AAB4-4EB7-4420-8B44-77FC3A69C0CA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5146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13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ctrlX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Inputs and outputs function block:</a:t>
            </a:r>
          </a:p>
        </p:txBody>
      </p:sp>
      <p:sp>
        <p:nvSpPr>
          <p:cNvPr id="9" name="Interaktive Schaltfläche: Zur Startseite wechseln 8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5F7F2230-713C-419E-B3D6-B59F214C0355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592550E1-89DF-4572-B819-DBFC625D85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847119"/>
            <a:ext cx="3409950" cy="4714875"/>
          </a:xfrm>
          <a:prstGeom prst="rect">
            <a:avLst/>
          </a:prstGeom>
        </p:spPr>
      </p:pic>
      <p:pic>
        <p:nvPicPr>
          <p:cNvPr id="12" name="Grafik 11">
            <a:extLst>
              <a:ext uri="{FF2B5EF4-FFF2-40B4-BE49-F238E27FC236}">
                <a16:creationId xmlns:a16="http://schemas.microsoft.com/office/drawing/2014/main" id="{B601757F-719B-4B31-A2E1-2A8C91CE31A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8568" y="1847118"/>
            <a:ext cx="3429000" cy="471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3819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14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ctrlX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Inputs and outputs function block:</a:t>
            </a:r>
          </a:p>
        </p:txBody>
      </p:sp>
      <p:graphicFrame>
        <p:nvGraphicFramePr>
          <p:cNvPr id="9" name="Tabelle 8">
            <a:extLst>
              <a:ext uri="{FF2B5EF4-FFF2-40B4-BE49-F238E27FC236}">
                <a16:creationId xmlns:a16="http://schemas.microsoft.com/office/drawing/2014/main" id="{1D8BAF53-5D69-4A0E-9745-CFA0E12ABA3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2616100"/>
              </p:ext>
            </p:extLst>
          </p:nvPr>
        </p:nvGraphicFramePr>
        <p:xfrm>
          <a:off x="4270278" y="1844823"/>
          <a:ext cx="4766217" cy="421132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11590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763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93084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sz="900" noProof="0">
                          <a:latin typeface="+mn-lt"/>
                        </a:rPr>
                        <a:t>Name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 noProof="0">
                          <a:latin typeface="+mn-lt"/>
                        </a:rPr>
                        <a:t>Typ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 noProof="0" dirty="0">
                          <a:latin typeface="+mn-lt"/>
                        </a:rPr>
                        <a:t>Meaning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sz="900" noProof="0">
                          <a:latin typeface="+mn-lt"/>
                        </a:rPr>
                        <a:t>pADR_IN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 noProof="0" dirty="0">
                          <a:latin typeface="+mn-lt"/>
                        </a:rPr>
                        <a:t>Pointer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801472" rtl="0" eaLnBrk="1" latinLnBrk="0" hangingPunct="1"/>
                      <a:r>
                        <a:rPr lang="en-US" sz="900" kern="1200" noProof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Address Input data field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sz="900" noProof="0">
                          <a:latin typeface="+mn-lt"/>
                        </a:rPr>
                        <a:t>cbSIZE_IN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 noProof="0" dirty="0">
                          <a:latin typeface="+mn-lt"/>
                        </a:rPr>
                        <a:t>DWORD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801472" rtl="0" eaLnBrk="1" latinLnBrk="0" hangingPunct="1"/>
                      <a:r>
                        <a:rPr lang="en-US" sz="900" kern="1200" noProof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Length Input data field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sz="900" noProof="0">
                          <a:latin typeface="+mn-lt"/>
                        </a:rPr>
                        <a:t>pADR_OUT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 noProof="0" dirty="0">
                          <a:latin typeface="+mn-lt"/>
                        </a:rPr>
                        <a:t>Pointer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801472" rtl="0" eaLnBrk="1" latinLnBrk="0" hangingPunct="1"/>
                      <a:r>
                        <a:rPr lang="en-US" sz="900" kern="1200" noProof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Address Output data field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sz="900" noProof="0">
                          <a:latin typeface="+mn-lt"/>
                        </a:rPr>
                        <a:t>cbSIZE_OUT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 noProof="0">
                          <a:latin typeface="+mn-lt"/>
                        </a:rPr>
                        <a:t>DWORD</a:t>
                      </a:r>
                      <a:endParaRPr lang="en-US" sz="900" noProof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801472" rtl="0" eaLnBrk="1" latinLnBrk="0" hangingPunct="1"/>
                      <a:r>
                        <a:rPr lang="en-US" sz="900" kern="1200" noProof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Length Output data field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sz="900" noProof="0">
                          <a:latin typeface="+mn-lt"/>
                        </a:rPr>
                        <a:t>I_T_Timeout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 noProof="0">
                          <a:latin typeface="+mn-lt"/>
                        </a:rPr>
                        <a:t>TIME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801472" rtl="0" eaLnBrk="1" latinLnBrk="0" hangingPunct="1"/>
                      <a:r>
                        <a:rPr lang="en-US" sz="900" kern="1200" noProof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Timer for monitoring communication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sz="900" noProof="0">
                          <a:latin typeface="+mn-lt"/>
                        </a:rPr>
                        <a:t>I_b_StartRead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 noProof="0">
                          <a:latin typeface="+mn-lt"/>
                        </a:rPr>
                        <a:t>BOOL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801472" rtl="0" eaLnBrk="1" latinLnBrk="0" hangingPunct="1"/>
                      <a:r>
                        <a:rPr lang="en-US" sz="900" kern="1200" noProof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TRUE (positive edge) = Start execution of read command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sz="900" noProof="0">
                          <a:latin typeface="+mn-lt"/>
                        </a:rPr>
                        <a:t>I_b_StartWrite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 noProof="0">
                          <a:latin typeface="+mn-lt"/>
                        </a:rPr>
                        <a:t>BOOL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801472" rtl="0" eaLnBrk="1" latinLnBrk="0" hangingPunct="1"/>
                      <a:r>
                        <a:rPr lang="en-US" sz="900" kern="1200" noProof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TRUE (positive edge) = Start execution of write command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7907136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sz="900" noProof="0">
                          <a:latin typeface="+mn-lt"/>
                        </a:rPr>
                        <a:t>I_b_StartSpecialCommand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 noProof="0">
                          <a:latin typeface="+mn-lt"/>
                        </a:rPr>
                        <a:t>BOOL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kern="1200" noProof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TRUE (positive edge) = Start execution of special command (freely definable command)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8042697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sz="900" noProof="0">
                          <a:latin typeface="+mn-lt"/>
                        </a:rPr>
                        <a:t>I_b_UserMemory_UID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 noProof="0">
                          <a:latin typeface="+mn-lt"/>
                        </a:rPr>
                        <a:t>BOOL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801472" rtl="0" eaLnBrk="1" latinLnBrk="0" hangingPunct="1"/>
                      <a:r>
                        <a:rPr lang="en-US" sz="900" kern="1200" noProof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FALSE = Access to user data area (user memory)</a:t>
                      </a:r>
                    </a:p>
                    <a:p>
                      <a:pPr marL="0" algn="l" defTabSz="801472" rtl="0" eaLnBrk="1" latinLnBrk="0" hangingPunct="1"/>
                      <a:r>
                        <a:rPr lang="en-US" sz="900" kern="1200" noProof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TRUE = Access to Fixcode (UID)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7927473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sz="900" noProof="0">
                          <a:latin typeface="+mn-lt"/>
                        </a:rPr>
                        <a:t>I_b_EPC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 noProof="0" dirty="0">
                          <a:latin typeface="+mn-lt"/>
                        </a:rPr>
                        <a:t>BOOL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801472" rtl="0" eaLnBrk="1" latinLnBrk="0" hangingPunct="1"/>
                      <a:r>
                        <a:rPr lang="en-US" sz="900" kern="1200" noProof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FALSE = no meaning; specified by I_b_UserMemory_UID</a:t>
                      </a:r>
                    </a:p>
                    <a:p>
                      <a:pPr marL="0" algn="l" defTabSz="801472" rtl="0" eaLnBrk="1" latinLnBrk="0" hangingPunct="1"/>
                      <a:r>
                        <a:rPr lang="en-US" sz="900" kern="1200" noProof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TRUE = Access to EPC/UII area (UHF only)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67177607"/>
                  </a:ext>
                </a:extLst>
              </a:tr>
            </a:tbl>
          </a:graphicData>
        </a:graphic>
      </p:graphicFrame>
      <p:sp>
        <p:nvSpPr>
          <p:cNvPr id="11" name="Interaktive Schaltfläche: Zur Startseite wechseln 10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FB70D1B0-D563-4239-B9EB-BF5BE6992874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2EBD24D7-166B-40F8-89FA-FE7D421ECE3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173" y="1844823"/>
            <a:ext cx="3409950" cy="471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5513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15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ctrlX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Inputs and outputs function block:</a:t>
            </a:r>
          </a:p>
        </p:txBody>
      </p:sp>
      <p:graphicFrame>
        <p:nvGraphicFramePr>
          <p:cNvPr id="9" name="Tabelle 8">
            <a:extLst>
              <a:ext uri="{FF2B5EF4-FFF2-40B4-BE49-F238E27FC236}">
                <a16:creationId xmlns:a16="http://schemas.microsoft.com/office/drawing/2014/main" id="{1D8BAF53-5D69-4A0E-9745-CFA0E12ABA3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4121277"/>
              </p:ext>
            </p:extLst>
          </p:nvPr>
        </p:nvGraphicFramePr>
        <p:xfrm>
          <a:off x="4270278" y="1844823"/>
          <a:ext cx="4766217" cy="441452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11590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763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93084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de-DE" sz="900" dirty="0">
                          <a:latin typeface="+mn-lt"/>
                        </a:rPr>
                        <a:t>Name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900" dirty="0">
                          <a:latin typeface="+mn-lt"/>
                        </a:rPr>
                        <a:t>Typ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900" dirty="0">
                          <a:latin typeface="+mn-lt"/>
                        </a:rPr>
                        <a:t>Bedeutung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de-DE" sz="900" dirty="0">
                          <a:latin typeface="+mn-lt"/>
                        </a:rPr>
                        <a:t>I_b_SingleEnhanced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900" dirty="0">
                          <a:latin typeface="+mn-lt"/>
                        </a:rPr>
                        <a:t>Bool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 noProof="0" dirty="0">
                          <a:latin typeface="+mn-lt"/>
                        </a:rPr>
                        <a:t>FALSE = Execution Single command (one-time execution)</a:t>
                      </a:r>
                    </a:p>
                    <a:p>
                      <a:pPr algn="l"/>
                      <a:r>
                        <a:rPr lang="en-US" sz="900" noProof="0" dirty="0">
                          <a:latin typeface="+mn-lt"/>
                        </a:rPr>
                        <a:t>TRUE = Execution Enhanced command (permanent execution)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de-DE" sz="900" dirty="0">
                          <a:latin typeface="+mn-lt"/>
                        </a:rPr>
                        <a:t>I_b_Quit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900" dirty="0">
                          <a:latin typeface="+mn-lt"/>
                        </a:rPr>
                        <a:t>Bool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noProof="0" dirty="0">
                          <a:latin typeface="+mn-lt"/>
                        </a:rPr>
                        <a:t>TRUE (positive edge) = Start execution of Quit command; abort of running Enhanced command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de-DE" sz="900" dirty="0" err="1">
                          <a:latin typeface="+mn-lt"/>
                        </a:rPr>
                        <a:t>I_w_StartAddress</a:t>
                      </a:r>
                      <a:endParaRPr lang="de-DE" sz="9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900" dirty="0">
                          <a:latin typeface="+mn-lt"/>
                        </a:rPr>
                        <a:t>Word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noProof="0" dirty="0">
                          <a:latin typeface="+mn-lt"/>
                        </a:rPr>
                        <a:t>Start address on data carrier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de-DE" sz="900" dirty="0" err="1">
                          <a:latin typeface="+mn-lt"/>
                        </a:rPr>
                        <a:t>I_i_WordNumber</a:t>
                      </a:r>
                      <a:endParaRPr lang="de-DE" sz="9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900" dirty="0">
                          <a:latin typeface="+mn-lt"/>
                        </a:rPr>
                        <a:t>Integer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 noProof="0" dirty="0">
                          <a:latin typeface="+mn-lt"/>
                        </a:rPr>
                        <a:t>Number of addressed data blocks of 4 bytes each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de-DE" sz="900" dirty="0" err="1">
                          <a:latin typeface="+mn-lt"/>
                        </a:rPr>
                        <a:t>I_w_TagType</a:t>
                      </a:r>
                      <a:endParaRPr lang="de-DE" sz="9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900" dirty="0">
                          <a:latin typeface="+mn-lt"/>
                        </a:rPr>
                        <a:t>Word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 noProof="0" dirty="0">
                          <a:latin typeface="+mn-lt"/>
                        </a:rPr>
                        <a:t>Data carrier type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de-DE" sz="900" dirty="0" err="1">
                          <a:latin typeface="+mn-lt"/>
                        </a:rPr>
                        <a:t>I_b_WriteParameter</a:t>
                      </a:r>
                      <a:endParaRPr lang="de-DE" sz="9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900" dirty="0">
                          <a:latin typeface="+mn-lt"/>
                        </a:rPr>
                        <a:t>Bool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 noProof="0" dirty="0">
                          <a:latin typeface="+mn-lt"/>
                        </a:rPr>
                        <a:t>FALSE = Command is still active or not yet completed; data carrier outside detection zone</a:t>
                      </a:r>
                    </a:p>
                    <a:p>
                      <a:pPr algn="l"/>
                      <a:r>
                        <a:rPr lang="en-US" sz="900" noProof="0" dirty="0">
                          <a:latin typeface="+mn-lt"/>
                        </a:rPr>
                        <a:t>TRUE = Command completed; data carrier within detection zone (Enhanced)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667279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de-DE" sz="900" dirty="0">
                          <a:latin typeface="+mn-lt"/>
                        </a:rPr>
                        <a:t>O_b_Done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900" dirty="0">
                          <a:latin typeface="+mn-lt"/>
                        </a:rPr>
                        <a:t>Bool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 noProof="0" dirty="0">
                          <a:latin typeface="+mn-lt"/>
                        </a:rPr>
                        <a:t>FALSE = Data carrier within detection zone (Enhanced)</a:t>
                      </a:r>
                    </a:p>
                    <a:p>
                      <a:pPr algn="l"/>
                      <a:r>
                        <a:rPr lang="en-US" sz="900" noProof="0" dirty="0">
                          <a:latin typeface="+mn-lt"/>
                        </a:rPr>
                        <a:t>TRUE = Data carrier outside detection zone (Single and Enhanced)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de-DE" sz="900" dirty="0">
                          <a:latin typeface="+mn-lt"/>
                        </a:rPr>
                        <a:t>O_b_NoDataCarrier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900" dirty="0">
                          <a:latin typeface="+mn-lt"/>
                        </a:rPr>
                        <a:t>Bool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 noProof="0" dirty="0">
                          <a:latin typeface="+mn-lt"/>
                        </a:rPr>
                        <a:t>FALSE = Execution Single command (one-time execution)</a:t>
                      </a:r>
                    </a:p>
                    <a:p>
                      <a:pPr algn="l"/>
                      <a:r>
                        <a:rPr lang="en-US" sz="900" noProof="0" dirty="0">
                          <a:latin typeface="+mn-lt"/>
                        </a:rPr>
                        <a:t>TRUE = Execution Enhanced command (permanent execution)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79071369"/>
                  </a:ext>
                </a:extLst>
              </a:tr>
            </a:tbl>
          </a:graphicData>
        </a:graphic>
      </p:graphicFrame>
      <p:sp>
        <p:nvSpPr>
          <p:cNvPr id="11" name="Interaktive Schaltfläche: Zur Startseite wechseln 10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7D56BACF-A509-44B6-B5B7-62A170A7864A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853397F8-138C-41B3-B426-71B7C6C26D4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5" y="1844823"/>
            <a:ext cx="3409950" cy="471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8962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16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ctrlX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Inputs and outputs function block:</a:t>
            </a:r>
          </a:p>
        </p:txBody>
      </p:sp>
      <p:graphicFrame>
        <p:nvGraphicFramePr>
          <p:cNvPr id="9" name="Tabelle 8">
            <a:extLst>
              <a:ext uri="{FF2B5EF4-FFF2-40B4-BE49-F238E27FC236}">
                <a16:creationId xmlns:a16="http://schemas.microsoft.com/office/drawing/2014/main" id="{1D8BAF53-5D69-4A0E-9745-CFA0E12ABA3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773067"/>
              </p:ext>
            </p:extLst>
          </p:nvPr>
        </p:nvGraphicFramePr>
        <p:xfrm>
          <a:off x="4270278" y="1844823"/>
          <a:ext cx="4766217" cy="434340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11590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763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93084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de-DE" sz="900" dirty="0">
                          <a:latin typeface="+mn-lt"/>
                        </a:rPr>
                        <a:t>Name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900" dirty="0">
                          <a:latin typeface="+mn-lt"/>
                        </a:rPr>
                        <a:t>Typ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900" dirty="0">
                          <a:latin typeface="+mn-lt"/>
                        </a:rPr>
                        <a:t>Bedeutung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de-DE" sz="900" dirty="0">
                          <a:latin typeface="+mn-lt"/>
                        </a:rPr>
                        <a:t>O_b_Busy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900" dirty="0">
                          <a:latin typeface="+mn-lt"/>
                        </a:rPr>
                        <a:t>Bool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 noProof="0" dirty="0">
                          <a:latin typeface="+mn-lt"/>
                        </a:rPr>
                        <a:t>FALSE = no command active; negative edge = command ended</a:t>
                      </a:r>
                    </a:p>
                    <a:p>
                      <a:pPr algn="l"/>
                      <a:r>
                        <a:rPr lang="en-US" sz="900" noProof="0" dirty="0">
                          <a:latin typeface="+mn-lt"/>
                        </a:rPr>
                        <a:t>TRUE = Command active or currently being executed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de-DE" sz="900" dirty="0">
                          <a:latin typeface="+mn-lt"/>
                        </a:rPr>
                        <a:t>O_b_Finish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900" dirty="0">
                          <a:latin typeface="+mn-lt"/>
                        </a:rPr>
                        <a:t>Bool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 noProof="0" dirty="0">
                          <a:latin typeface="+mn-lt"/>
                        </a:rPr>
                        <a:t>FALSE = Command is still active or not yet completed;</a:t>
                      </a:r>
                    </a:p>
                    <a:p>
                      <a:pPr algn="l"/>
                      <a:r>
                        <a:rPr lang="en-US" sz="900" noProof="0" dirty="0">
                          <a:latin typeface="+mn-lt"/>
                        </a:rPr>
                        <a:t>TRUE = command completed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de-DE" sz="900" dirty="0">
                          <a:latin typeface="+mn-lt"/>
                        </a:rPr>
                        <a:t>O_b_Error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900" dirty="0">
                          <a:latin typeface="+mn-lt"/>
                        </a:rPr>
                        <a:t>Bool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 noProof="0" dirty="0">
                          <a:latin typeface="+mn-lt"/>
                        </a:rPr>
                        <a:t>FALSE = no error status</a:t>
                      </a:r>
                    </a:p>
                    <a:p>
                      <a:pPr algn="l"/>
                      <a:r>
                        <a:rPr lang="en-US" sz="900" noProof="0" dirty="0">
                          <a:latin typeface="+mn-lt"/>
                        </a:rPr>
                        <a:t>TRUE = error status; error status on O_B_Status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de-DE" sz="900" dirty="0">
                          <a:latin typeface="+mn-lt"/>
                        </a:rPr>
                        <a:t>O_B_Status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900" dirty="0">
                          <a:latin typeface="+mn-lt"/>
                        </a:rPr>
                        <a:t>Byte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noProof="0" dirty="0">
                          <a:latin typeface="+mn-lt"/>
                        </a:rPr>
                        <a:t>Status value of the command execution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de-DE" sz="900" dirty="0" err="1">
                          <a:latin typeface="+mn-lt"/>
                        </a:rPr>
                        <a:t>O_B_ReplyCounter</a:t>
                      </a:r>
                      <a:endParaRPr lang="de-DE" sz="9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900" dirty="0">
                          <a:latin typeface="+mn-lt"/>
                        </a:rPr>
                        <a:t>Byte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noProof="0" dirty="0">
                          <a:latin typeface="+mn-lt"/>
                        </a:rPr>
                        <a:t>Response counter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de-DE" sz="900" dirty="0" err="1">
                          <a:latin typeface="+mn-lt"/>
                        </a:rPr>
                        <a:t>O_b_EndConfig</a:t>
                      </a:r>
                      <a:endParaRPr lang="de-DE" sz="9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900" dirty="0">
                          <a:latin typeface="+mn-lt"/>
                        </a:rPr>
                        <a:t>Bool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noProof="0" dirty="0">
                          <a:latin typeface="+mn-lt"/>
                        </a:rPr>
                        <a:t>TRUE = Parameter access finished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7373501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de-DE" sz="900" dirty="0">
                          <a:latin typeface="+mn-lt"/>
                        </a:rPr>
                        <a:t>IO_b_SetRestart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900" dirty="0">
                          <a:latin typeface="+mn-lt"/>
                        </a:rPr>
                        <a:t>Bool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noProof="0" dirty="0">
                          <a:latin typeface="+mn-lt"/>
                        </a:rPr>
                        <a:t>TRUE (positive edge) = Start execution of initialization routine; set input back to False after one cycle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de-DE" sz="900" dirty="0">
                          <a:latin typeface="+mn-lt"/>
                        </a:rPr>
                        <a:t>IO_b_InitFinish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900" dirty="0">
                          <a:latin typeface="+mn-lt"/>
                        </a:rPr>
                        <a:t>Bool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noProof="0" dirty="0">
                          <a:latin typeface="+mn-lt"/>
                        </a:rPr>
                        <a:t>TRUE = Initialization completed successfully; function module ready for operation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7907136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de-DE" sz="900" dirty="0" err="1">
                          <a:latin typeface="+mn-lt"/>
                        </a:rPr>
                        <a:t>IO_b_StartConfig</a:t>
                      </a:r>
                      <a:endParaRPr lang="de-DE" sz="9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900" dirty="0">
                          <a:latin typeface="+mn-lt"/>
                        </a:rPr>
                        <a:t>Bool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noProof="0" dirty="0">
                          <a:latin typeface="+mn-lt"/>
                        </a:rPr>
                        <a:t>TRUE = Start parameter access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59798736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de-DE" sz="900" dirty="0" err="1">
                          <a:latin typeface="+mn-lt"/>
                        </a:rPr>
                        <a:t>UserDataGlobal</a:t>
                      </a:r>
                      <a:endParaRPr lang="de-DE" sz="9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900" dirty="0">
                          <a:latin typeface="+mn-lt"/>
                        </a:rPr>
                        <a:t>Data block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noProof="0" dirty="0">
                          <a:latin typeface="+mn-lt"/>
                        </a:rPr>
                        <a:t>Data block for read and write data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43059749"/>
                  </a:ext>
                </a:extLst>
              </a:tr>
            </a:tbl>
          </a:graphicData>
        </a:graphic>
      </p:graphicFrame>
      <p:sp>
        <p:nvSpPr>
          <p:cNvPr id="11" name="Interaktive Schaltfläche: Zur Startseite wechseln 10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53B8DC21-F82A-44AE-B81B-AA66B73A92E0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1AB30ACF-B784-4D98-9D8B-555DC6C46B5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5" y="1844823"/>
            <a:ext cx="3409950" cy="471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7023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D0B557B3-95FB-4381-88D9-4B0B9FBF1D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1" y="2996952"/>
            <a:ext cx="7416336" cy="3562177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17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ctrlX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>
          <a:xfrm>
            <a:off x="180000" y="1512000"/>
            <a:ext cx="8784000" cy="1700976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Declaration of function and data block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IC_KP2_2HB21_IQH3_SF_Head1 </a:t>
            </a:r>
            <a:r>
              <a:rPr lang="en-US" sz="1400" b="0" dirty="0">
                <a:sym typeface="Wingdings" panose="05000000000000000000" pitchFamily="2" charset="2"/>
              </a:rPr>
              <a:t> Function block for channel 1 (Type IC_KP2_2HB21_IQH3_SF)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IC_KP2_2HB21_IQH3_SF_Head2 </a:t>
            </a:r>
            <a:r>
              <a:rPr lang="en-US" sz="1400" b="0" dirty="0">
                <a:sym typeface="Wingdings" panose="05000000000000000000" pitchFamily="2" charset="2"/>
              </a:rPr>
              <a:t> Function block for channel 2 (Type IC_KP2_2HB21_IQH3_SF)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Head1Data </a:t>
            </a:r>
            <a:r>
              <a:rPr lang="en-US" sz="1400" b="0" dirty="0">
                <a:sym typeface="Wingdings" panose="05000000000000000000" pitchFamily="2" charset="2"/>
              </a:rPr>
              <a:t> Data block for channel 1 (Type IDENTControl_UserData)</a:t>
            </a:r>
            <a:endParaRPr lang="en-US" sz="1400" b="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Head2Data </a:t>
            </a:r>
            <a:r>
              <a:rPr lang="en-US" sz="1400" b="0" dirty="0">
                <a:sym typeface="Wingdings" panose="05000000000000000000" pitchFamily="2" charset="2"/>
              </a:rPr>
              <a:t> Data block for channel 2 (Type IDENTControl_UserData)</a:t>
            </a:r>
            <a:endParaRPr lang="en-US" sz="1400" b="0" dirty="0"/>
          </a:p>
          <a:p>
            <a:pPr marL="0" indent="0">
              <a:buNone/>
            </a:pPr>
            <a:endParaRPr lang="de-DE" dirty="0"/>
          </a:p>
        </p:txBody>
      </p:sp>
      <p:sp>
        <p:nvSpPr>
          <p:cNvPr id="7" name="Interaktive Schaltfläche: Zur Startseite wechseln 6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1B9FAED0-4D72-4AAC-8CC0-9AECE1E2D0CF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hteck 19">
            <a:extLst>
              <a:ext uri="{FF2B5EF4-FFF2-40B4-BE49-F238E27FC236}">
                <a16:creationId xmlns:a16="http://schemas.microsoft.com/office/drawing/2014/main" id="{75EBBF0A-5AB7-4A66-90BE-07F1B1A21F3F}"/>
              </a:ext>
            </a:extLst>
          </p:cNvPr>
          <p:cNvSpPr/>
          <p:nvPr/>
        </p:nvSpPr>
        <p:spPr>
          <a:xfrm>
            <a:off x="3635896" y="2996952"/>
            <a:ext cx="3960441" cy="122413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437111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48AE03D7-9AF5-4A62-8E4E-15B7EE16E75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3248941"/>
            <a:ext cx="6408712" cy="3291472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18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ctrlX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>
          <a:xfrm>
            <a:off x="180000" y="1512000"/>
            <a:ext cx="8784000" cy="1814200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Structure of data block IDENTControl_UserData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DUT IDENTControl_UserData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ReadData </a:t>
            </a:r>
            <a:r>
              <a:rPr lang="en-US" sz="1400" b="0" dirty="0">
                <a:sym typeface="Wingdings" panose="05000000000000000000" pitchFamily="2" charset="2"/>
              </a:rPr>
              <a:t> contains read in data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>
                <a:sym typeface="Wingdings" panose="05000000000000000000" pitchFamily="2" charset="2"/>
              </a:rPr>
              <a:t>WriteData  contains write data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>
                <a:sym typeface="Wingdings" panose="05000000000000000000" pitchFamily="2" charset="2"/>
              </a:rPr>
              <a:t>SpecialCommand  Data field for the freely definable command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>
                <a:sym typeface="Wingdings" panose="05000000000000000000" pitchFamily="2" charset="2"/>
              </a:rPr>
              <a:t>ReadParam_XX  current parameter value; </a:t>
            </a:r>
            <a:r>
              <a:rPr lang="en-US" sz="1400" b="0" dirty="0" err="1">
                <a:sym typeface="Wingdings" panose="05000000000000000000" pitchFamily="2" charset="2"/>
              </a:rPr>
              <a:t>WriteParam_XX</a:t>
            </a:r>
            <a:r>
              <a:rPr lang="en-US" sz="1400" b="0" dirty="0">
                <a:sym typeface="Wingdings" panose="05000000000000000000" pitchFamily="2" charset="2"/>
              </a:rPr>
              <a:t>  new parameter value</a:t>
            </a:r>
            <a:endParaRPr lang="en-US" sz="1400" b="0" dirty="0"/>
          </a:p>
          <a:p>
            <a:pPr marL="0" indent="0">
              <a:buNone/>
            </a:pPr>
            <a:endParaRPr lang="de-DE" dirty="0"/>
          </a:p>
        </p:txBody>
      </p:sp>
      <p:sp>
        <p:nvSpPr>
          <p:cNvPr id="7" name="Interaktive Schaltfläche: Zur Startseite wechseln 6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1B9FAED0-4D72-4AAC-8CC0-9AECE1E2D0CF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hteck 19">
            <a:extLst>
              <a:ext uri="{FF2B5EF4-FFF2-40B4-BE49-F238E27FC236}">
                <a16:creationId xmlns:a16="http://schemas.microsoft.com/office/drawing/2014/main" id="{75EBBF0A-5AB7-4A66-90BE-07F1B1A21F3F}"/>
              </a:ext>
            </a:extLst>
          </p:cNvPr>
          <p:cNvSpPr/>
          <p:nvPr/>
        </p:nvSpPr>
        <p:spPr>
          <a:xfrm>
            <a:off x="1691680" y="3248941"/>
            <a:ext cx="4824536" cy="331257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74148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19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ctrlX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Schematic representation of the function and data blocks:</a:t>
            </a:r>
          </a:p>
        </p:txBody>
      </p:sp>
      <p:sp>
        <p:nvSpPr>
          <p:cNvPr id="7" name="Rechteck 6"/>
          <p:cNvSpPr/>
          <p:nvPr/>
        </p:nvSpPr>
        <p:spPr>
          <a:xfrm>
            <a:off x="180000" y="1916832"/>
            <a:ext cx="2663808" cy="1944216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solidFill>
                <a:schemeClr val="tx2"/>
              </a:solidFill>
            </a:endParaRPr>
          </a:p>
          <a:p>
            <a:pPr algn="ctr"/>
            <a:endParaRPr lang="de-DE" dirty="0">
              <a:solidFill>
                <a:schemeClr val="tx2"/>
              </a:solidFill>
            </a:endParaRPr>
          </a:p>
          <a:p>
            <a:pPr algn="ctr"/>
            <a:r>
              <a:rPr lang="en-US" sz="1200" dirty="0">
                <a:solidFill>
                  <a:schemeClr val="tx2"/>
                </a:solidFill>
              </a:rPr>
              <a:t>Function block</a:t>
            </a:r>
          </a:p>
          <a:p>
            <a:pPr algn="ctr"/>
            <a:r>
              <a:rPr lang="en-US" sz="1200" dirty="0">
                <a:solidFill>
                  <a:schemeClr val="tx2"/>
                </a:solidFill>
              </a:rPr>
              <a:t>IC_KP2_2HB21_IQH3_SF_Head1</a:t>
            </a:r>
          </a:p>
          <a:p>
            <a:pPr algn="ctr"/>
            <a:endParaRPr lang="en-US" sz="1400" dirty="0">
              <a:solidFill>
                <a:schemeClr val="tx2"/>
              </a:solidFill>
            </a:endParaRPr>
          </a:p>
          <a:p>
            <a:pPr algn="ctr"/>
            <a:endParaRPr lang="en-US" sz="1400" dirty="0">
              <a:solidFill>
                <a:schemeClr val="tx2"/>
              </a:solidFill>
            </a:endParaRPr>
          </a:p>
          <a:p>
            <a:pPr algn="ctr"/>
            <a:endParaRPr lang="de-DE" dirty="0">
              <a:solidFill>
                <a:schemeClr val="tx2"/>
              </a:solidFill>
            </a:endParaRPr>
          </a:p>
          <a:p>
            <a:pPr algn="ctr"/>
            <a:endParaRPr lang="de-DE" dirty="0">
              <a:solidFill>
                <a:schemeClr val="tx2"/>
              </a:solidFill>
            </a:endParaRPr>
          </a:p>
          <a:p>
            <a:pPr algn="ctr"/>
            <a:endParaRPr lang="de-DE" dirty="0">
              <a:solidFill>
                <a:schemeClr val="tx2"/>
              </a:solidFill>
            </a:endParaRPr>
          </a:p>
          <a:p>
            <a:pPr algn="ctr"/>
            <a:endParaRPr lang="de-DE" dirty="0">
              <a:solidFill>
                <a:schemeClr val="tx2"/>
              </a:solidFill>
            </a:endParaRPr>
          </a:p>
          <a:p>
            <a:pPr algn="ctr"/>
            <a:endParaRPr lang="de-DE" dirty="0">
              <a:solidFill>
                <a:schemeClr val="tx2"/>
              </a:solidFill>
            </a:endParaRPr>
          </a:p>
          <a:p>
            <a:pPr algn="ctr"/>
            <a:endParaRPr lang="de-DE" dirty="0">
              <a:solidFill>
                <a:schemeClr val="tx2"/>
              </a:solidFill>
            </a:endParaRPr>
          </a:p>
        </p:txBody>
      </p:sp>
      <p:sp>
        <p:nvSpPr>
          <p:cNvPr id="8" name="Rechteck 7"/>
          <p:cNvSpPr/>
          <p:nvPr/>
        </p:nvSpPr>
        <p:spPr>
          <a:xfrm>
            <a:off x="3779912" y="1916832"/>
            <a:ext cx="2663808" cy="1944216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2"/>
                </a:solidFill>
              </a:rPr>
              <a:t>Data block</a:t>
            </a:r>
          </a:p>
          <a:p>
            <a:pPr algn="ctr"/>
            <a:endParaRPr lang="en-US" dirty="0">
              <a:solidFill>
                <a:schemeClr val="tx2"/>
              </a:solidFill>
            </a:endParaRPr>
          </a:p>
          <a:p>
            <a:pPr algn="ctr"/>
            <a:r>
              <a:rPr lang="en-US" dirty="0">
                <a:solidFill>
                  <a:schemeClr val="tx2"/>
                </a:solidFill>
              </a:rPr>
              <a:t>Head1Data</a:t>
            </a:r>
            <a:endParaRPr lang="en-US" dirty="0"/>
          </a:p>
        </p:txBody>
      </p:sp>
      <p:sp>
        <p:nvSpPr>
          <p:cNvPr id="11" name="Rechteck 10"/>
          <p:cNvSpPr/>
          <p:nvPr/>
        </p:nvSpPr>
        <p:spPr>
          <a:xfrm>
            <a:off x="3779912" y="4169625"/>
            <a:ext cx="2663808" cy="1941593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2"/>
                </a:solidFill>
              </a:rPr>
              <a:t>Data block</a:t>
            </a:r>
          </a:p>
          <a:p>
            <a:pPr algn="ctr"/>
            <a:endParaRPr lang="en-US" dirty="0">
              <a:solidFill>
                <a:schemeClr val="tx2"/>
              </a:solidFill>
            </a:endParaRPr>
          </a:p>
          <a:p>
            <a:pPr algn="ctr"/>
            <a:r>
              <a:rPr lang="en-US" dirty="0">
                <a:solidFill>
                  <a:schemeClr val="tx2"/>
                </a:solidFill>
              </a:rPr>
              <a:t>Head2Data</a:t>
            </a:r>
            <a:endParaRPr lang="en-US" dirty="0"/>
          </a:p>
        </p:txBody>
      </p:sp>
      <p:sp>
        <p:nvSpPr>
          <p:cNvPr id="13" name="Pfeil nach rechts 12"/>
          <p:cNvSpPr/>
          <p:nvPr/>
        </p:nvSpPr>
        <p:spPr>
          <a:xfrm>
            <a:off x="2834362" y="3044226"/>
            <a:ext cx="936104" cy="504056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Pfeil nach rechts 13"/>
          <p:cNvSpPr/>
          <p:nvPr/>
        </p:nvSpPr>
        <p:spPr>
          <a:xfrm>
            <a:off x="2843808" y="5439325"/>
            <a:ext cx="936104" cy="504056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feld 14"/>
          <p:cNvSpPr txBox="1"/>
          <p:nvPr/>
        </p:nvSpPr>
        <p:spPr>
          <a:xfrm>
            <a:off x="6588224" y="1813610"/>
            <a:ext cx="2520280" cy="1954381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100" dirty="0"/>
              <a:t>Note: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100" dirty="0">
              <a:sym typeface="Wingdings" panose="05000000000000000000" pitchFamily="2" charset="2"/>
            </a:endParaRPr>
          </a:p>
          <a:p>
            <a:r>
              <a:rPr lang="en-US" sz="1100" dirty="0">
                <a:sym typeface="Wingdings" panose="05000000000000000000" pitchFamily="2" charset="2"/>
              </a:rPr>
              <a:t>Function blocks IC_KP2_2HB21_IQH3_SF_Head1 and IC_KP2_2HB21_IQH3_SF_Head2 from type IC_KP2_2HB21_IQH3_SF</a:t>
            </a:r>
          </a:p>
          <a:p>
            <a:endParaRPr lang="en-US" sz="1100" dirty="0">
              <a:sym typeface="Wingdings" panose="05000000000000000000" pitchFamily="2" charset="2"/>
            </a:endParaRPr>
          </a:p>
          <a:p>
            <a:r>
              <a:rPr lang="en-US" sz="1100" dirty="0">
                <a:sym typeface="Wingdings" panose="05000000000000000000" pitchFamily="2" charset="2"/>
              </a:rPr>
              <a:t>Data blocks</a:t>
            </a:r>
          </a:p>
          <a:p>
            <a:r>
              <a:rPr lang="en-US" sz="1100" dirty="0">
                <a:sym typeface="Wingdings" panose="05000000000000000000" pitchFamily="2" charset="2"/>
              </a:rPr>
              <a:t>Head1Data and Head2Data from type IDENTControl_UserData</a:t>
            </a:r>
          </a:p>
        </p:txBody>
      </p:sp>
      <p:sp>
        <p:nvSpPr>
          <p:cNvPr id="19" name="Rechteck 18">
            <a:extLst>
              <a:ext uri="{FF2B5EF4-FFF2-40B4-BE49-F238E27FC236}">
                <a16:creationId xmlns:a16="http://schemas.microsoft.com/office/drawing/2014/main" id="{6D65FAA0-BBC5-4571-95FF-B8B4B78A19DD}"/>
              </a:ext>
            </a:extLst>
          </p:cNvPr>
          <p:cNvSpPr/>
          <p:nvPr/>
        </p:nvSpPr>
        <p:spPr>
          <a:xfrm>
            <a:off x="611560" y="2362459"/>
            <a:ext cx="2222802" cy="1363534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solidFill>
                <a:schemeClr val="tx2"/>
              </a:solidFill>
            </a:endParaRPr>
          </a:p>
          <a:p>
            <a:pPr algn="ctr"/>
            <a:endParaRPr lang="de-DE" dirty="0">
              <a:solidFill>
                <a:schemeClr val="tx2"/>
              </a:solidFill>
            </a:endParaRPr>
          </a:p>
          <a:p>
            <a:pPr algn="ctr"/>
            <a:endParaRPr lang="de-DE" dirty="0">
              <a:solidFill>
                <a:schemeClr val="tx2"/>
              </a:solidFill>
            </a:endParaRPr>
          </a:p>
          <a:p>
            <a:pPr algn="ctr"/>
            <a:endParaRPr lang="en-US" sz="1200" dirty="0">
              <a:solidFill>
                <a:schemeClr val="tx2"/>
              </a:solidFill>
            </a:endParaRPr>
          </a:p>
          <a:p>
            <a:pPr algn="ctr"/>
            <a:endParaRPr lang="en-US" sz="1200" dirty="0">
              <a:solidFill>
                <a:schemeClr val="tx2"/>
              </a:solidFill>
            </a:endParaRPr>
          </a:p>
          <a:p>
            <a:pPr algn="ctr"/>
            <a:r>
              <a:rPr lang="en-US" sz="1200" dirty="0">
                <a:solidFill>
                  <a:schemeClr val="tx2"/>
                </a:solidFill>
              </a:rPr>
              <a:t>Function block</a:t>
            </a:r>
          </a:p>
          <a:p>
            <a:pPr algn="ctr"/>
            <a:r>
              <a:rPr lang="en-US" sz="1200" dirty="0" err="1">
                <a:solidFill>
                  <a:schemeClr val="tx2"/>
                </a:solidFill>
              </a:rPr>
              <a:t>IDENTControl_FB_SF</a:t>
            </a:r>
            <a:endParaRPr lang="en-US" sz="1200" dirty="0">
              <a:solidFill>
                <a:schemeClr val="tx2"/>
              </a:solidFill>
            </a:endParaRPr>
          </a:p>
          <a:p>
            <a:pPr algn="ctr"/>
            <a:endParaRPr lang="en-US" sz="1400" dirty="0">
              <a:solidFill>
                <a:schemeClr val="tx2"/>
              </a:solidFill>
            </a:endParaRPr>
          </a:p>
          <a:p>
            <a:pPr algn="ctr"/>
            <a:endParaRPr lang="en-US" sz="1400" dirty="0">
              <a:solidFill>
                <a:schemeClr val="tx2"/>
              </a:solidFill>
            </a:endParaRPr>
          </a:p>
          <a:p>
            <a:pPr algn="ctr"/>
            <a:endParaRPr lang="de-DE" dirty="0">
              <a:solidFill>
                <a:schemeClr val="tx2"/>
              </a:solidFill>
            </a:endParaRPr>
          </a:p>
          <a:p>
            <a:pPr algn="ctr"/>
            <a:endParaRPr lang="de-DE" dirty="0">
              <a:solidFill>
                <a:schemeClr val="tx2"/>
              </a:solidFill>
            </a:endParaRPr>
          </a:p>
          <a:p>
            <a:pPr algn="ctr"/>
            <a:endParaRPr lang="de-DE" dirty="0">
              <a:solidFill>
                <a:schemeClr val="tx2"/>
              </a:solidFill>
            </a:endParaRPr>
          </a:p>
          <a:p>
            <a:pPr algn="ctr"/>
            <a:endParaRPr lang="de-DE" dirty="0">
              <a:solidFill>
                <a:schemeClr val="tx2"/>
              </a:solidFill>
            </a:endParaRPr>
          </a:p>
          <a:p>
            <a:pPr algn="ctr"/>
            <a:endParaRPr lang="de-DE" dirty="0">
              <a:solidFill>
                <a:schemeClr val="tx2"/>
              </a:solidFill>
            </a:endParaRPr>
          </a:p>
          <a:p>
            <a:pPr algn="ctr"/>
            <a:endParaRPr lang="de-DE" dirty="0">
              <a:solidFill>
                <a:schemeClr val="tx2"/>
              </a:solidFill>
            </a:endParaRPr>
          </a:p>
        </p:txBody>
      </p:sp>
      <p:sp>
        <p:nvSpPr>
          <p:cNvPr id="16" name="Interaktive Schaltfläche: Zur Startseite wechseln 15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978F48E6-25DB-4D1F-8FC9-1946B6424414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hteck 11"/>
          <p:cNvSpPr/>
          <p:nvPr/>
        </p:nvSpPr>
        <p:spPr>
          <a:xfrm>
            <a:off x="1178666" y="2968464"/>
            <a:ext cx="1655696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err="1"/>
              <a:t>UserDataGlobal</a:t>
            </a:r>
            <a:endParaRPr lang="en-US" dirty="0"/>
          </a:p>
        </p:txBody>
      </p:sp>
      <p:sp>
        <p:nvSpPr>
          <p:cNvPr id="20" name="Rechteck 19">
            <a:extLst>
              <a:ext uri="{FF2B5EF4-FFF2-40B4-BE49-F238E27FC236}">
                <a16:creationId xmlns:a16="http://schemas.microsoft.com/office/drawing/2014/main" id="{12F6F72C-C259-4682-A208-8272B88B6066}"/>
              </a:ext>
            </a:extLst>
          </p:cNvPr>
          <p:cNvSpPr/>
          <p:nvPr/>
        </p:nvSpPr>
        <p:spPr>
          <a:xfrm>
            <a:off x="170554" y="4167002"/>
            <a:ext cx="2663808" cy="1944216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solidFill>
                <a:schemeClr val="tx2"/>
              </a:solidFill>
            </a:endParaRPr>
          </a:p>
          <a:p>
            <a:pPr algn="ctr"/>
            <a:endParaRPr lang="de-DE" dirty="0">
              <a:solidFill>
                <a:schemeClr val="tx2"/>
              </a:solidFill>
            </a:endParaRPr>
          </a:p>
          <a:p>
            <a:pPr algn="ctr"/>
            <a:r>
              <a:rPr lang="en-US" sz="1200" dirty="0">
                <a:solidFill>
                  <a:schemeClr val="tx2"/>
                </a:solidFill>
              </a:rPr>
              <a:t>Function block</a:t>
            </a:r>
          </a:p>
          <a:p>
            <a:pPr algn="ctr"/>
            <a:r>
              <a:rPr lang="en-US" sz="1200" dirty="0">
                <a:solidFill>
                  <a:schemeClr val="tx2"/>
                </a:solidFill>
              </a:rPr>
              <a:t>IC_KP2_2HB21_IQH3_SF_Head2</a:t>
            </a:r>
          </a:p>
          <a:p>
            <a:pPr algn="ctr"/>
            <a:endParaRPr lang="en-US" sz="1400" dirty="0">
              <a:solidFill>
                <a:schemeClr val="tx2"/>
              </a:solidFill>
            </a:endParaRPr>
          </a:p>
          <a:p>
            <a:pPr algn="ctr"/>
            <a:endParaRPr lang="en-US" sz="1400" dirty="0">
              <a:solidFill>
                <a:schemeClr val="tx2"/>
              </a:solidFill>
            </a:endParaRPr>
          </a:p>
          <a:p>
            <a:pPr algn="ctr"/>
            <a:endParaRPr lang="de-DE" dirty="0">
              <a:solidFill>
                <a:schemeClr val="tx2"/>
              </a:solidFill>
            </a:endParaRPr>
          </a:p>
          <a:p>
            <a:pPr algn="ctr"/>
            <a:endParaRPr lang="de-DE" dirty="0">
              <a:solidFill>
                <a:schemeClr val="tx2"/>
              </a:solidFill>
            </a:endParaRPr>
          </a:p>
          <a:p>
            <a:pPr algn="ctr"/>
            <a:endParaRPr lang="de-DE" dirty="0">
              <a:solidFill>
                <a:schemeClr val="tx2"/>
              </a:solidFill>
            </a:endParaRPr>
          </a:p>
          <a:p>
            <a:pPr algn="ctr"/>
            <a:endParaRPr lang="de-DE" dirty="0">
              <a:solidFill>
                <a:schemeClr val="tx2"/>
              </a:solidFill>
            </a:endParaRPr>
          </a:p>
          <a:p>
            <a:pPr algn="ctr"/>
            <a:endParaRPr lang="de-DE" dirty="0">
              <a:solidFill>
                <a:schemeClr val="tx2"/>
              </a:solidFill>
            </a:endParaRPr>
          </a:p>
          <a:p>
            <a:pPr algn="ctr"/>
            <a:endParaRPr lang="de-DE" dirty="0">
              <a:solidFill>
                <a:schemeClr val="tx2"/>
              </a:solidFill>
            </a:endParaRPr>
          </a:p>
        </p:txBody>
      </p:sp>
      <p:sp>
        <p:nvSpPr>
          <p:cNvPr id="21" name="Rechteck 20">
            <a:extLst>
              <a:ext uri="{FF2B5EF4-FFF2-40B4-BE49-F238E27FC236}">
                <a16:creationId xmlns:a16="http://schemas.microsoft.com/office/drawing/2014/main" id="{C1360E71-75D8-4A0F-96AC-EF5002A74566}"/>
              </a:ext>
            </a:extLst>
          </p:cNvPr>
          <p:cNvSpPr/>
          <p:nvPr/>
        </p:nvSpPr>
        <p:spPr>
          <a:xfrm>
            <a:off x="602114" y="4612629"/>
            <a:ext cx="2222802" cy="1363534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solidFill>
                <a:schemeClr val="tx2"/>
              </a:solidFill>
            </a:endParaRPr>
          </a:p>
          <a:p>
            <a:pPr algn="ctr"/>
            <a:endParaRPr lang="de-DE" dirty="0">
              <a:solidFill>
                <a:schemeClr val="tx2"/>
              </a:solidFill>
            </a:endParaRPr>
          </a:p>
          <a:p>
            <a:pPr algn="ctr"/>
            <a:endParaRPr lang="de-DE" dirty="0">
              <a:solidFill>
                <a:schemeClr val="tx2"/>
              </a:solidFill>
            </a:endParaRPr>
          </a:p>
          <a:p>
            <a:pPr algn="ctr"/>
            <a:endParaRPr lang="en-US" sz="1200" dirty="0">
              <a:solidFill>
                <a:schemeClr val="tx2"/>
              </a:solidFill>
            </a:endParaRPr>
          </a:p>
          <a:p>
            <a:pPr algn="ctr"/>
            <a:endParaRPr lang="en-US" sz="1200" dirty="0">
              <a:solidFill>
                <a:schemeClr val="tx2"/>
              </a:solidFill>
            </a:endParaRPr>
          </a:p>
          <a:p>
            <a:pPr algn="ctr"/>
            <a:r>
              <a:rPr lang="en-US" sz="1200" dirty="0">
                <a:solidFill>
                  <a:schemeClr val="tx2"/>
                </a:solidFill>
              </a:rPr>
              <a:t>Function block</a:t>
            </a:r>
          </a:p>
          <a:p>
            <a:pPr algn="ctr"/>
            <a:r>
              <a:rPr lang="en-US" sz="1200" dirty="0" err="1">
                <a:solidFill>
                  <a:schemeClr val="tx2"/>
                </a:solidFill>
              </a:rPr>
              <a:t>IDENTControl_FB_SF</a:t>
            </a:r>
            <a:endParaRPr lang="en-US" sz="1200" dirty="0">
              <a:solidFill>
                <a:schemeClr val="tx2"/>
              </a:solidFill>
            </a:endParaRPr>
          </a:p>
          <a:p>
            <a:pPr algn="ctr"/>
            <a:endParaRPr lang="en-US" sz="1400" dirty="0">
              <a:solidFill>
                <a:schemeClr val="tx2"/>
              </a:solidFill>
            </a:endParaRPr>
          </a:p>
          <a:p>
            <a:pPr algn="ctr"/>
            <a:endParaRPr lang="en-US" sz="1400" dirty="0">
              <a:solidFill>
                <a:schemeClr val="tx2"/>
              </a:solidFill>
            </a:endParaRPr>
          </a:p>
          <a:p>
            <a:pPr algn="ctr"/>
            <a:endParaRPr lang="de-DE" dirty="0">
              <a:solidFill>
                <a:schemeClr val="tx2"/>
              </a:solidFill>
            </a:endParaRPr>
          </a:p>
          <a:p>
            <a:pPr algn="ctr"/>
            <a:endParaRPr lang="de-DE" dirty="0">
              <a:solidFill>
                <a:schemeClr val="tx2"/>
              </a:solidFill>
            </a:endParaRPr>
          </a:p>
          <a:p>
            <a:pPr algn="ctr"/>
            <a:endParaRPr lang="de-DE" dirty="0">
              <a:solidFill>
                <a:schemeClr val="tx2"/>
              </a:solidFill>
            </a:endParaRPr>
          </a:p>
          <a:p>
            <a:pPr algn="ctr"/>
            <a:endParaRPr lang="de-DE" dirty="0">
              <a:solidFill>
                <a:schemeClr val="tx2"/>
              </a:solidFill>
            </a:endParaRPr>
          </a:p>
          <a:p>
            <a:pPr algn="ctr"/>
            <a:endParaRPr lang="de-DE" dirty="0">
              <a:solidFill>
                <a:schemeClr val="tx2"/>
              </a:solidFill>
            </a:endParaRPr>
          </a:p>
          <a:p>
            <a:pPr algn="ctr"/>
            <a:endParaRPr lang="de-DE" dirty="0">
              <a:solidFill>
                <a:schemeClr val="tx2"/>
              </a:solidFill>
            </a:endParaRPr>
          </a:p>
        </p:txBody>
      </p:sp>
      <p:sp>
        <p:nvSpPr>
          <p:cNvPr id="22" name="Rechteck 21">
            <a:extLst>
              <a:ext uri="{FF2B5EF4-FFF2-40B4-BE49-F238E27FC236}">
                <a16:creationId xmlns:a16="http://schemas.microsoft.com/office/drawing/2014/main" id="{224B2D60-97AB-4D29-9836-D11234FC7584}"/>
              </a:ext>
            </a:extLst>
          </p:cNvPr>
          <p:cNvSpPr/>
          <p:nvPr/>
        </p:nvSpPr>
        <p:spPr>
          <a:xfrm>
            <a:off x="1169220" y="5218634"/>
            <a:ext cx="1655696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err="1"/>
              <a:t>UserDataGlobal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5759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12532" y="4149080"/>
            <a:ext cx="8784000" cy="540000"/>
          </a:xfrm>
        </p:spPr>
        <p:txBody>
          <a:bodyPr>
            <a:noAutofit/>
          </a:bodyPr>
          <a:lstStyle/>
          <a:p>
            <a:r>
              <a:rPr lang="en-US" dirty="0"/>
              <a:t>Commissioning function block</a:t>
            </a:r>
            <a:br>
              <a:rPr lang="en-US" dirty="0"/>
            </a:br>
            <a:r>
              <a:rPr lang="en-US" dirty="0"/>
              <a:t>IC-KP2-2HB21-2V1D + IQH3-FP-V1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 dirty="0"/>
              <a:t>Karsten Reinhardt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2</a:t>
            </a:fld>
            <a:endParaRPr lang="de-DE" dirty="0"/>
          </a:p>
        </p:txBody>
      </p:sp>
      <p:sp>
        <p:nvSpPr>
          <p:cNvPr id="7" name="Untertitel 6"/>
          <p:cNvSpPr>
            <a:spLocks noGrp="1"/>
          </p:cNvSpPr>
          <p:nvPr>
            <p:ph type="subTitle" idx="1"/>
          </p:nvPr>
        </p:nvSpPr>
        <p:spPr>
          <a:xfrm>
            <a:off x="112532" y="5222217"/>
            <a:ext cx="8784000" cy="1231119"/>
          </a:xfrm>
        </p:spPr>
        <p:txBody>
          <a:bodyPr/>
          <a:lstStyle/>
          <a:p>
            <a:r>
              <a:rPr lang="en-US" sz="2000" dirty="0" err="1"/>
              <a:t>BoschRexroth</a:t>
            </a:r>
            <a:r>
              <a:rPr lang="en-US" sz="2000" dirty="0"/>
              <a:t> ctrlX WORKS function block for the evaluation unit </a:t>
            </a:r>
          </a:p>
          <a:p>
            <a:r>
              <a:rPr lang="en-US" sz="2000" dirty="0"/>
              <a:t>IC-KP2-2HB21-2V1D (EtherCAT) with SingleFrame protocol for connecting the IQH3-FP-V1 RFID device</a:t>
            </a:r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099D219A-FAAE-4BA3-AD97-F625A27CE0D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6" y="836712"/>
            <a:ext cx="4452143" cy="3207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9102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ED9B5ED0-6852-4B50-865C-EBDE99BD24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6216" y="1509260"/>
            <a:ext cx="2500226" cy="3474890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20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ctrlX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>
          <a:xfrm>
            <a:off x="180000" y="1512000"/>
            <a:ext cx="5472120" cy="4973062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Example 1: Initialization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Initialization must be carried out after device start-up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Assignment of the data carrier type to the </a:t>
            </a:r>
            <a:r>
              <a:rPr lang="en-US" sz="1400" b="0" dirty="0" err="1"/>
              <a:t>I_w_TagType</a:t>
            </a:r>
            <a:r>
              <a:rPr lang="en-US" sz="1400" b="0" dirty="0"/>
              <a:t> input (e.g. IQC21 </a:t>
            </a:r>
            <a:r>
              <a:rPr lang="en-US" sz="1400" b="0" dirty="0">
                <a:sym typeface="Wingdings" panose="05000000000000000000" pitchFamily="2" charset="2"/>
              </a:rPr>
              <a:t></a:t>
            </a:r>
            <a:r>
              <a:rPr lang="en-US" sz="1400" b="0" dirty="0"/>
              <a:t> 16#3231 or factory setting </a:t>
            </a:r>
            <a:r>
              <a:rPr lang="en-US" sz="1400" b="0" dirty="0">
                <a:sym typeface="Wingdings" panose="05000000000000000000" pitchFamily="2" charset="2"/>
              </a:rPr>
              <a:t></a:t>
            </a:r>
            <a:r>
              <a:rPr lang="en-US" sz="1400" b="0" dirty="0"/>
              <a:t> 16#3939)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Start by positive edge on IO_b_SetRestart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Initialization successfully completed if signal change at IO_b_InitFinish to True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Before executing a new initialization, IO_b_SetRestart must be reset to False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All variables of the FB are reset; data blocks are overwritten with 16#00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All active Enhanced commands are canceled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Option for error acknowledgement</a:t>
            </a:r>
          </a:p>
        </p:txBody>
      </p:sp>
      <p:sp>
        <p:nvSpPr>
          <p:cNvPr id="11" name="Rechteck 10"/>
          <p:cNvSpPr/>
          <p:nvPr/>
        </p:nvSpPr>
        <p:spPr>
          <a:xfrm>
            <a:off x="6516216" y="3212976"/>
            <a:ext cx="2500226" cy="21602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Rechteck 13">
            <a:extLst>
              <a:ext uri="{FF2B5EF4-FFF2-40B4-BE49-F238E27FC236}">
                <a16:creationId xmlns:a16="http://schemas.microsoft.com/office/drawing/2014/main" id="{A8D63BAC-C433-4F4A-B669-3BDB75CE8636}"/>
              </a:ext>
            </a:extLst>
          </p:cNvPr>
          <p:cNvSpPr/>
          <p:nvPr/>
        </p:nvSpPr>
        <p:spPr>
          <a:xfrm>
            <a:off x="6516216" y="4437112"/>
            <a:ext cx="2500226" cy="2880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" name="Interaktive Schaltfläche: Zur Startseite wechseln 6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1B9FAED0-4D72-4AAC-8CC0-9AECE1E2D0CF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48F9AFF9-95D2-4CE6-A9EA-B2AEC93EB55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760"/>
          <a:stretch/>
        </p:blipFill>
        <p:spPr>
          <a:xfrm>
            <a:off x="4788024" y="4996964"/>
            <a:ext cx="4228418" cy="14880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3908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21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ctrlX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1: Initialization</a:t>
            </a:r>
          </a:p>
          <a:p>
            <a:pPr marL="0" indent="0">
              <a:buNone/>
            </a:pPr>
            <a:endParaRPr lang="de-DE" dirty="0"/>
          </a:p>
        </p:txBody>
      </p:sp>
      <p:graphicFrame>
        <p:nvGraphicFramePr>
          <p:cNvPr id="10" name="Tabel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6172823"/>
              </p:ext>
            </p:extLst>
          </p:nvPr>
        </p:nvGraphicFramePr>
        <p:xfrm>
          <a:off x="179888" y="1916832"/>
          <a:ext cx="8784112" cy="4394737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8637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561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40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88794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78042">
                <a:tc>
                  <a:txBody>
                    <a:bodyPr/>
                    <a:lstStyle/>
                    <a:p>
                      <a:pPr algn="l"/>
                      <a:r>
                        <a:rPr lang="en-US" sz="1000" noProof="0">
                          <a:latin typeface="+mn-lt"/>
                        </a:rPr>
                        <a:t>P+F Name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noProof="0">
                          <a:latin typeface="+mn-lt"/>
                        </a:rPr>
                        <a:t>Chip Name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noProof="0">
                          <a:latin typeface="+mn-lt"/>
                        </a:rPr>
                        <a:t>Tag Type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noProof="0" dirty="0">
                          <a:latin typeface="+mn-lt"/>
                        </a:rPr>
                        <a:t>RFID device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baseline="0" noProof="0" dirty="0">
                          <a:latin typeface="+mn-lt"/>
                        </a:rPr>
                        <a:t>Commands</a:t>
                      </a:r>
                      <a:endParaRPr lang="en-US" sz="1000" noProof="0" dirty="0"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14319">
                <a:tc>
                  <a:txBody>
                    <a:bodyPr/>
                    <a:lstStyle/>
                    <a:p>
                      <a:pPr algn="l"/>
                      <a:r>
                        <a:rPr lang="en-US" sz="1000" noProof="0">
                          <a:latin typeface="+mn-lt"/>
                        </a:rPr>
                        <a:t>IQC20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noProof="0">
                          <a:latin typeface="+mn-lt"/>
                        </a:rPr>
                        <a:t>Alle ISO15693 Datenträger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noProof="0">
                          <a:latin typeface="+mn-lt"/>
                        </a:rPr>
                        <a:t>16#3230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noProof="0">
                          <a:latin typeface="+mn-lt"/>
                        </a:rPr>
                        <a:t>IQH1-…-V1; IQH3-FP-V1 (13,56MHz; ISO15693)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noProof="0">
                          <a:latin typeface="+mn-lt"/>
                        </a:rPr>
                        <a:t>Single / Enhanced Read Fixcode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850594">
                <a:tc>
                  <a:txBody>
                    <a:bodyPr/>
                    <a:lstStyle/>
                    <a:p>
                      <a:pPr algn="l"/>
                      <a:r>
                        <a:rPr lang="en-US" sz="1000" noProof="0">
                          <a:latin typeface="+mn-lt"/>
                        </a:rPr>
                        <a:t>IQC21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noProof="0">
                          <a:latin typeface="+mn-lt"/>
                        </a:rPr>
                        <a:t>NXP ICode SLI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noProof="0">
                          <a:latin typeface="+mn-lt"/>
                        </a:rPr>
                        <a:t>16#3231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noProof="0">
                          <a:latin typeface="+mn-lt"/>
                        </a:rPr>
                        <a:t>IQH1-…-V1; IQH3-FP-V1 (13,56MHz; ISO15693)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noProof="0">
                          <a:latin typeface="+mn-lt"/>
                        </a:rPr>
                        <a:t>Single / Enhanced Read Fixcode</a:t>
                      </a:r>
                    </a:p>
                    <a:p>
                      <a:pPr algn="l"/>
                      <a:r>
                        <a:rPr lang="en-US" sz="1000" noProof="0">
                          <a:latin typeface="+mn-lt"/>
                        </a:rPr>
                        <a:t>Single</a:t>
                      </a:r>
                      <a:r>
                        <a:rPr lang="en-US" sz="1000" baseline="0" noProof="0">
                          <a:latin typeface="+mn-lt"/>
                        </a:rPr>
                        <a:t> / Enhanced Read Words</a:t>
                      </a:r>
                    </a:p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noProof="0">
                          <a:latin typeface="+mn-lt"/>
                        </a:rPr>
                        <a:t>Single</a:t>
                      </a:r>
                      <a:r>
                        <a:rPr lang="en-US" sz="1000" baseline="0" noProof="0">
                          <a:latin typeface="+mn-lt"/>
                        </a:rPr>
                        <a:t> / Enhanced Write Words</a:t>
                      </a:r>
                    </a:p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noProof="0">
                          <a:latin typeface="+mn-lt"/>
                        </a:rPr>
                        <a:t>Single / Enhanced Write Words</a:t>
                      </a:r>
                      <a:r>
                        <a:rPr lang="en-US" sz="1000" baseline="0" noProof="0">
                          <a:latin typeface="+mn-lt"/>
                        </a:rPr>
                        <a:t> with Lock (SpecialCommand)</a:t>
                      </a:r>
                      <a:endParaRPr lang="en-US" sz="1000" noProof="0"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850594">
                <a:tc>
                  <a:txBody>
                    <a:bodyPr/>
                    <a:lstStyle/>
                    <a:p>
                      <a:pPr algn="l"/>
                      <a:r>
                        <a:rPr lang="en-US" sz="1000" noProof="0">
                          <a:latin typeface="+mn-lt"/>
                        </a:rPr>
                        <a:t>IQC22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noProof="0">
                          <a:latin typeface="+mn-lt"/>
                        </a:rPr>
                        <a:t>Texas</a:t>
                      </a:r>
                      <a:r>
                        <a:rPr lang="en-US" sz="1000" baseline="0" noProof="0">
                          <a:latin typeface="+mn-lt"/>
                        </a:rPr>
                        <a:t> Instruments Tag-It HF-I Plus</a:t>
                      </a:r>
                      <a:endParaRPr lang="en-US" sz="1000" noProof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noProof="0">
                          <a:latin typeface="+mn-lt"/>
                        </a:rPr>
                        <a:t>16#3232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noProof="0">
                          <a:latin typeface="+mn-lt"/>
                        </a:rPr>
                        <a:t>IQH1-…-V1; IQH3-FP-V1 (13,56MHz; ISO15693)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noProof="0">
                          <a:latin typeface="+mn-lt"/>
                        </a:rPr>
                        <a:t>Single / Enhanced Read Fixcode</a:t>
                      </a:r>
                    </a:p>
                    <a:p>
                      <a:pPr algn="l"/>
                      <a:r>
                        <a:rPr lang="en-US" sz="1000" noProof="0">
                          <a:latin typeface="+mn-lt"/>
                        </a:rPr>
                        <a:t>Single</a:t>
                      </a:r>
                      <a:r>
                        <a:rPr lang="en-US" sz="1000" baseline="0" noProof="0">
                          <a:latin typeface="+mn-lt"/>
                        </a:rPr>
                        <a:t> / Enhanced Read Words</a:t>
                      </a:r>
                    </a:p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noProof="0">
                          <a:latin typeface="+mn-lt"/>
                        </a:rPr>
                        <a:t>Single</a:t>
                      </a:r>
                      <a:r>
                        <a:rPr lang="en-US" sz="1000" baseline="0" noProof="0">
                          <a:latin typeface="+mn-lt"/>
                        </a:rPr>
                        <a:t> / Enhanced Write Words</a:t>
                      </a:r>
                    </a:p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noProof="0">
                          <a:latin typeface="+mn-lt"/>
                        </a:rPr>
                        <a:t>Single / Enhanced Write Words</a:t>
                      </a:r>
                      <a:r>
                        <a:rPr lang="en-US" sz="1000" baseline="0" noProof="0">
                          <a:latin typeface="+mn-lt"/>
                        </a:rPr>
                        <a:t> with Lock (SpecialCommand)</a:t>
                      </a:r>
                      <a:endParaRPr lang="en-US" sz="1000" noProof="0"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850594">
                <a:tc>
                  <a:txBody>
                    <a:bodyPr/>
                    <a:lstStyle/>
                    <a:p>
                      <a:pPr algn="l"/>
                      <a:r>
                        <a:rPr lang="en-US" sz="1000" noProof="0">
                          <a:latin typeface="+mn-lt"/>
                        </a:rPr>
                        <a:t>IQC24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noProof="0">
                          <a:latin typeface="+mn-lt"/>
                        </a:rPr>
                        <a:t>Infineon</a:t>
                      </a:r>
                      <a:r>
                        <a:rPr lang="en-US" sz="1000" baseline="0" noProof="0">
                          <a:latin typeface="+mn-lt"/>
                        </a:rPr>
                        <a:t> my-D SRF55V10P</a:t>
                      </a:r>
                      <a:endParaRPr lang="en-US" sz="1000" noProof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noProof="0">
                          <a:latin typeface="+mn-lt"/>
                        </a:rPr>
                        <a:t>16#3234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647889"/>
                          </a:solidFill>
                          <a:effectLst/>
                          <a:uLnTx/>
                          <a:uFillTx/>
                          <a:latin typeface="Arial"/>
                          <a:ea typeface="+mn-ea"/>
                          <a:cs typeface="+mn-cs"/>
                        </a:rPr>
                        <a:t>IQH1-…-V1; IQH3-FP-V1 (13,56MHz; ISO15693)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noProof="0">
                          <a:latin typeface="+mn-lt"/>
                        </a:rPr>
                        <a:t>Single / Enhanced Read Fixcode</a:t>
                      </a:r>
                    </a:p>
                    <a:p>
                      <a:pPr algn="l"/>
                      <a:r>
                        <a:rPr lang="en-US" sz="1000" noProof="0">
                          <a:latin typeface="+mn-lt"/>
                        </a:rPr>
                        <a:t>Single</a:t>
                      </a:r>
                      <a:r>
                        <a:rPr lang="en-US" sz="1000" baseline="0" noProof="0">
                          <a:latin typeface="+mn-lt"/>
                        </a:rPr>
                        <a:t> / Enhanced Read Words</a:t>
                      </a:r>
                    </a:p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noProof="0">
                          <a:latin typeface="+mn-lt"/>
                        </a:rPr>
                        <a:t>Single</a:t>
                      </a:r>
                      <a:r>
                        <a:rPr lang="en-US" sz="1000" baseline="0" noProof="0">
                          <a:latin typeface="+mn-lt"/>
                        </a:rPr>
                        <a:t> / Enhanced Write Words</a:t>
                      </a:r>
                    </a:p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noProof="0">
                          <a:latin typeface="+mn-lt"/>
                        </a:rPr>
                        <a:t>Single / Enhanced Write Words</a:t>
                      </a:r>
                      <a:r>
                        <a:rPr lang="en-US" sz="1000" baseline="0" noProof="0">
                          <a:latin typeface="+mn-lt"/>
                        </a:rPr>
                        <a:t> with Lock (SpecialCommand)</a:t>
                      </a:r>
                      <a:endParaRPr lang="en-US" sz="1000" noProof="0"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210595830"/>
                  </a:ext>
                </a:extLst>
              </a:tr>
              <a:tr h="850594">
                <a:tc>
                  <a:txBody>
                    <a:bodyPr/>
                    <a:lstStyle/>
                    <a:p>
                      <a:pPr algn="l"/>
                      <a:r>
                        <a:rPr lang="en-US" sz="1000" noProof="0">
                          <a:latin typeface="+mn-lt"/>
                        </a:rPr>
                        <a:t>IQC33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noProof="0">
                          <a:latin typeface="+mn-lt"/>
                        </a:rPr>
                        <a:t>Fujitsu</a:t>
                      </a:r>
                      <a:r>
                        <a:rPr lang="en-US" sz="1000" baseline="0" noProof="0">
                          <a:latin typeface="+mn-lt"/>
                        </a:rPr>
                        <a:t> MB89R118</a:t>
                      </a:r>
                      <a:endParaRPr lang="en-US" sz="1000" noProof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noProof="0">
                          <a:latin typeface="+mn-lt"/>
                        </a:rPr>
                        <a:t>16#3333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647889"/>
                          </a:solidFill>
                          <a:effectLst/>
                          <a:uLnTx/>
                          <a:uFillTx/>
                          <a:latin typeface="Arial"/>
                          <a:ea typeface="+mn-ea"/>
                          <a:cs typeface="+mn-cs"/>
                        </a:rPr>
                        <a:t>IQH1-…-V1; IQH3-FP-V1 (13,56MHz; ISO15693)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noProof="0" dirty="0">
                          <a:latin typeface="+mn-lt"/>
                        </a:rPr>
                        <a:t>Single / Enhanced Read Fixcode</a:t>
                      </a:r>
                    </a:p>
                    <a:p>
                      <a:pPr algn="l"/>
                      <a:r>
                        <a:rPr lang="en-US" sz="1000" noProof="0" dirty="0">
                          <a:latin typeface="+mn-lt"/>
                        </a:rPr>
                        <a:t>Single</a:t>
                      </a:r>
                      <a:r>
                        <a:rPr lang="en-US" sz="1000" baseline="0" noProof="0" dirty="0">
                          <a:latin typeface="+mn-lt"/>
                        </a:rPr>
                        <a:t> / Enhanced Read Words</a:t>
                      </a:r>
                    </a:p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noProof="0" dirty="0">
                          <a:latin typeface="+mn-lt"/>
                        </a:rPr>
                        <a:t>Single</a:t>
                      </a:r>
                      <a:r>
                        <a:rPr lang="en-US" sz="1000" baseline="0" noProof="0" dirty="0">
                          <a:latin typeface="+mn-lt"/>
                        </a:rPr>
                        <a:t> / Enhanced Write Words</a:t>
                      </a:r>
                    </a:p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noProof="0" dirty="0">
                          <a:latin typeface="+mn-lt"/>
                        </a:rPr>
                        <a:t>Single / Enhanced Write Words</a:t>
                      </a:r>
                      <a:r>
                        <a:rPr lang="en-US" sz="1000" baseline="0" noProof="0" dirty="0">
                          <a:latin typeface="+mn-lt"/>
                        </a:rPr>
                        <a:t> with Lock (SpecialCommand)</a:t>
                      </a:r>
                      <a:endParaRPr lang="en-US" sz="1000" noProof="0" dirty="0"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510718859"/>
                  </a:ext>
                </a:extLst>
              </a:tr>
            </a:tbl>
          </a:graphicData>
        </a:graphic>
      </p:graphicFrame>
      <p:sp>
        <p:nvSpPr>
          <p:cNvPr id="8" name="Interaktive Schaltfläche: Zur Startseite wechseln 7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7BDAB39A-EB5A-4C5A-9B5D-3C0EF3DE76FE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0429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22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ctrlX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1: Initialization</a:t>
            </a:r>
          </a:p>
          <a:p>
            <a:pPr marL="0" indent="0">
              <a:buNone/>
            </a:pPr>
            <a:endParaRPr lang="de-DE" dirty="0"/>
          </a:p>
        </p:txBody>
      </p:sp>
      <p:graphicFrame>
        <p:nvGraphicFramePr>
          <p:cNvPr id="10" name="Tabel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48147901"/>
              </p:ext>
            </p:extLst>
          </p:nvPr>
        </p:nvGraphicFramePr>
        <p:xfrm>
          <a:off x="179888" y="1916831"/>
          <a:ext cx="8784112" cy="4536507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8637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561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40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9599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53651">
                <a:tc>
                  <a:txBody>
                    <a:bodyPr/>
                    <a:lstStyle/>
                    <a:p>
                      <a:pPr algn="l"/>
                      <a:r>
                        <a:rPr lang="en-US" sz="1000" noProof="0">
                          <a:latin typeface="+mn-lt"/>
                        </a:rPr>
                        <a:t>P+F Name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noProof="0">
                          <a:latin typeface="+mn-lt"/>
                        </a:rPr>
                        <a:t>Chip Name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noProof="0">
                          <a:latin typeface="+mn-lt"/>
                        </a:rPr>
                        <a:t>Tag Type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noProof="0" dirty="0">
                          <a:latin typeface="+mn-lt"/>
                        </a:rPr>
                        <a:t>RFID device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aseline="0" noProof="0" dirty="0">
                          <a:latin typeface="+mn-lt"/>
                        </a:rPr>
                        <a:t>Commands</a:t>
                      </a:r>
                      <a:endParaRPr lang="en-US" sz="1000" noProof="0" dirty="0"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20714">
                <a:tc>
                  <a:txBody>
                    <a:bodyPr/>
                    <a:lstStyle/>
                    <a:p>
                      <a:pPr algn="l"/>
                      <a:r>
                        <a:rPr lang="en-US" sz="1000" noProof="0">
                          <a:latin typeface="+mn-lt"/>
                        </a:rPr>
                        <a:t>IQC35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noProof="0">
                          <a:latin typeface="+mn-lt"/>
                        </a:rPr>
                        <a:t>NXP</a:t>
                      </a:r>
                      <a:r>
                        <a:rPr lang="en-US" sz="1000" baseline="0" noProof="0">
                          <a:latin typeface="+mn-lt"/>
                        </a:rPr>
                        <a:t> Icode SLI-S</a:t>
                      </a:r>
                      <a:endParaRPr lang="en-US" sz="1000" noProof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noProof="0">
                          <a:latin typeface="+mn-lt"/>
                        </a:rPr>
                        <a:t>16#3335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647889"/>
                          </a:solidFill>
                          <a:effectLst/>
                          <a:uLnTx/>
                          <a:uFillTx/>
                          <a:latin typeface="Arial"/>
                          <a:ea typeface="+mn-ea"/>
                          <a:cs typeface="+mn-cs"/>
                        </a:rPr>
                        <a:t>IQH1-…-V1; IQH3-FP-V1 (13,56MHz; ISO15693)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noProof="0">
                          <a:latin typeface="+mn-lt"/>
                        </a:rPr>
                        <a:t>Single / Enhanced Read Fixcode</a:t>
                      </a:r>
                    </a:p>
                    <a:p>
                      <a:pPr algn="l"/>
                      <a:r>
                        <a:rPr lang="en-US" sz="1000" noProof="0">
                          <a:latin typeface="+mn-lt"/>
                        </a:rPr>
                        <a:t>Single</a:t>
                      </a:r>
                      <a:r>
                        <a:rPr lang="en-US" sz="1000" baseline="0" noProof="0">
                          <a:latin typeface="+mn-lt"/>
                        </a:rPr>
                        <a:t> / Enhanced Read Words</a:t>
                      </a:r>
                    </a:p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noProof="0">
                          <a:latin typeface="+mn-lt"/>
                        </a:rPr>
                        <a:t>Single</a:t>
                      </a:r>
                      <a:r>
                        <a:rPr lang="en-US" sz="1000" baseline="0" noProof="0">
                          <a:latin typeface="+mn-lt"/>
                        </a:rPr>
                        <a:t> / Enhanced Write Words</a:t>
                      </a:r>
                    </a:p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noProof="0">
                          <a:latin typeface="+mn-lt"/>
                        </a:rPr>
                        <a:t>Single / Enhanced Write Words</a:t>
                      </a:r>
                      <a:r>
                        <a:rPr lang="en-US" sz="1000" baseline="0" noProof="0">
                          <a:latin typeface="+mn-lt"/>
                        </a:rPr>
                        <a:t> with Lock (SpecialCommand)</a:t>
                      </a:r>
                      <a:endParaRPr lang="en-US" sz="1000" noProof="0"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20714">
                <a:tc>
                  <a:txBody>
                    <a:bodyPr/>
                    <a:lstStyle/>
                    <a:p>
                      <a:pPr algn="l"/>
                      <a:r>
                        <a:rPr lang="en-US" sz="1000" noProof="0">
                          <a:latin typeface="+mn-lt"/>
                        </a:rPr>
                        <a:t>IQC37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noProof="0">
                          <a:latin typeface="+mn-lt"/>
                        </a:rPr>
                        <a:t>Fujitsu</a:t>
                      </a:r>
                      <a:r>
                        <a:rPr lang="en-US" sz="1000" baseline="0" noProof="0">
                          <a:latin typeface="+mn-lt"/>
                        </a:rPr>
                        <a:t> MB89R112</a:t>
                      </a:r>
                      <a:endParaRPr lang="en-US" sz="1000" noProof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noProof="0">
                          <a:latin typeface="+mn-lt"/>
                        </a:rPr>
                        <a:t>16#3337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647889"/>
                          </a:solidFill>
                          <a:effectLst/>
                          <a:uLnTx/>
                          <a:uFillTx/>
                          <a:latin typeface="Arial"/>
                          <a:ea typeface="+mn-ea"/>
                          <a:cs typeface="+mn-cs"/>
                        </a:rPr>
                        <a:t>IQH1-…-V1; IQH3-FP-V1 (13,56MHz; ISO15693)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noProof="0" dirty="0">
                          <a:latin typeface="+mn-lt"/>
                        </a:rPr>
                        <a:t>Single / Enhanced Read Fixcode</a:t>
                      </a:r>
                    </a:p>
                    <a:p>
                      <a:pPr algn="l"/>
                      <a:r>
                        <a:rPr lang="en-US" sz="1000" noProof="0" dirty="0">
                          <a:latin typeface="+mn-lt"/>
                        </a:rPr>
                        <a:t>Single</a:t>
                      </a:r>
                      <a:r>
                        <a:rPr lang="en-US" sz="1000" baseline="0" noProof="0" dirty="0">
                          <a:latin typeface="+mn-lt"/>
                        </a:rPr>
                        <a:t> / Enhanced Read Words</a:t>
                      </a:r>
                    </a:p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noProof="0" dirty="0">
                          <a:latin typeface="+mn-lt"/>
                        </a:rPr>
                        <a:t>Single</a:t>
                      </a:r>
                      <a:r>
                        <a:rPr lang="en-US" sz="1000" baseline="0" noProof="0" dirty="0">
                          <a:latin typeface="+mn-lt"/>
                        </a:rPr>
                        <a:t> / Enhanced Write Words</a:t>
                      </a:r>
                    </a:p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noProof="0" dirty="0">
                          <a:latin typeface="+mn-lt"/>
                        </a:rPr>
                        <a:t>Single / Enhanced Write Words</a:t>
                      </a:r>
                      <a:r>
                        <a:rPr lang="en-US" sz="1000" baseline="0" noProof="0" dirty="0">
                          <a:latin typeface="+mn-lt"/>
                        </a:rPr>
                        <a:t> with Lock (SpecialCommand)</a:t>
                      </a:r>
                      <a:endParaRPr lang="en-US" sz="1000" noProof="0" dirty="0"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020714"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IQC50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NXP </a:t>
                      </a:r>
                      <a:r>
                        <a:rPr lang="de-DE" sz="1000" dirty="0" err="1">
                          <a:latin typeface="+mn-lt"/>
                        </a:rPr>
                        <a:t>Icode</a:t>
                      </a:r>
                      <a:r>
                        <a:rPr lang="de-DE" sz="1000" dirty="0">
                          <a:latin typeface="+mn-lt"/>
                        </a:rPr>
                        <a:t> SLI-X2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>
                          <a:latin typeface="+mn-lt"/>
                        </a:rPr>
                        <a:t>16#3530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647889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IQH3-FP-V1 (13,56MHz; ISO15693)</a:t>
                      </a:r>
                      <a:endParaRPr kumimoji="0" lang="de-DE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647889"/>
                        </a:solidFill>
                        <a:effectLst/>
                        <a:uLnTx/>
                        <a:uFillTx/>
                        <a:latin typeface="Arial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>
                          <a:latin typeface="+mn-lt"/>
                        </a:rPr>
                        <a:t>Single / Enhanced Read </a:t>
                      </a:r>
                      <a:r>
                        <a:rPr lang="de-DE" sz="1000" dirty="0" err="1">
                          <a:latin typeface="+mn-lt"/>
                        </a:rPr>
                        <a:t>Fixcode</a:t>
                      </a:r>
                      <a:endParaRPr lang="de-DE" sz="1000" dirty="0">
                        <a:latin typeface="+mn-lt"/>
                      </a:endParaRPr>
                    </a:p>
                    <a:p>
                      <a:pPr algn="l"/>
                      <a:r>
                        <a:rPr lang="de-DE" sz="1000" dirty="0">
                          <a:latin typeface="+mn-lt"/>
                        </a:rPr>
                        <a:t>Single</a:t>
                      </a:r>
                      <a:r>
                        <a:rPr lang="de-DE" sz="1000" baseline="0" dirty="0">
                          <a:latin typeface="+mn-lt"/>
                        </a:rPr>
                        <a:t> / Enhanced Read Words</a:t>
                      </a:r>
                    </a:p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>
                          <a:latin typeface="+mn-lt"/>
                        </a:rPr>
                        <a:t>Single</a:t>
                      </a:r>
                      <a:r>
                        <a:rPr lang="de-DE" sz="1000" baseline="0" dirty="0">
                          <a:latin typeface="+mn-lt"/>
                        </a:rPr>
                        <a:t> / Enhanced Write Words</a:t>
                      </a:r>
                    </a:p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>
                          <a:latin typeface="+mn-lt"/>
                        </a:rPr>
                        <a:t>Single / Enhanced Write Words</a:t>
                      </a:r>
                      <a:r>
                        <a:rPr lang="de-DE" sz="1000" baseline="0" dirty="0">
                          <a:latin typeface="+mn-lt"/>
                        </a:rPr>
                        <a:t> </a:t>
                      </a:r>
                      <a:r>
                        <a:rPr lang="de-DE" sz="1000" baseline="0" dirty="0" err="1">
                          <a:latin typeface="+mn-lt"/>
                        </a:rPr>
                        <a:t>with</a:t>
                      </a:r>
                      <a:r>
                        <a:rPr lang="de-DE" sz="1000" baseline="0" dirty="0">
                          <a:latin typeface="+mn-lt"/>
                        </a:rPr>
                        <a:t> Lock (</a:t>
                      </a:r>
                      <a:r>
                        <a:rPr lang="de-DE" sz="1000" baseline="0" dirty="0" err="1">
                          <a:latin typeface="+mn-lt"/>
                        </a:rPr>
                        <a:t>SpecialCommand</a:t>
                      </a:r>
                      <a:r>
                        <a:rPr lang="de-DE" sz="1000" baseline="0" dirty="0">
                          <a:latin typeface="+mn-lt"/>
                        </a:rPr>
                        <a:t>)</a:t>
                      </a:r>
                      <a:endParaRPr lang="de-DE" sz="1000" dirty="0"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692351148"/>
                  </a:ext>
                </a:extLst>
              </a:tr>
              <a:tr h="1020714"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IQC51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NXP </a:t>
                      </a:r>
                      <a:r>
                        <a:rPr lang="de-DE" sz="1000" dirty="0" err="1">
                          <a:latin typeface="+mn-lt"/>
                        </a:rPr>
                        <a:t>Icode</a:t>
                      </a:r>
                      <a:r>
                        <a:rPr lang="de-DE" sz="1000" dirty="0">
                          <a:latin typeface="+mn-lt"/>
                        </a:rPr>
                        <a:t> SLI-X3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>
                          <a:latin typeface="+mn-lt"/>
                        </a:rPr>
                        <a:t>16#3531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647889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IQH3-FP-V1 (13,56MHz; ISO15693)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>
                          <a:latin typeface="+mn-lt"/>
                        </a:rPr>
                        <a:t>Single / Enhanced Read </a:t>
                      </a:r>
                      <a:r>
                        <a:rPr lang="de-DE" sz="1000" dirty="0" err="1">
                          <a:latin typeface="+mn-lt"/>
                        </a:rPr>
                        <a:t>Fixcode</a:t>
                      </a:r>
                      <a:endParaRPr lang="de-DE" sz="1000" dirty="0">
                        <a:latin typeface="+mn-lt"/>
                      </a:endParaRPr>
                    </a:p>
                    <a:p>
                      <a:pPr algn="l"/>
                      <a:r>
                        <a:rPr lang="de-DE" sz="1000" dirty="0">
                          <a:latin typeface="+mn-lt"/>
                        </a:rPr>
                        <a:t>Single</a:t>
                      </a:r>
                      <a:r>
                        <a:rPr lang="de-DE" sz="1000" baseline="0" dirty="0">
                          <a:latin typeface="+mn-lt"/>
                        </a:rPr>
                        <a:t> / Enhanced Read Words</a:t>
                      </a:r>
                    </a:p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>
                          <a:latin typeface="+mn-lt"/>
                        </a:rPr>
                        <a:t>Single</a:t>
                      </a:r>
                      <a:r>
                        <a:rPr lang="de-DE" sz="1000" baseline="0" dirty="0">
                          <a:latin typeface="+mn-lt"/>
                        </a:rPr>
                        <a:t> / Enhanced Write Words</a:t>
                      </a:r>
                    </a:p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>
                          <a:latin typeface="+mn-lt"/>
                        </a:rPr>
                        <a:t>Single / Enhanced Write Words</a:t>
                      </a:r>
                      <a:r>
                        <a:rPr lang="de-DE" sz="1000" baseline="0" dirty="0">
                          <a:latin typeface="+mn-lt"/>
                        </a:rPr>
                        <a:t> </a:t>
                      </a:r>
                      <a:r>
                        <a:rPr lang="de-DE" sz="1000" baseline="0" dirty="0" err="1">
                          <a:latin typeface="+mn-lt"/>
                        </a:rPr>
                        <a:t>with</a:t>
                      </a:r>
                      <a:r>
                        <a:rPr lang="de-DE" sz="1000" baseline="0" dirty="0">
                          <a:latin typeface="+mn-lt"/>
                        </a:rPr>
                        <a:t> Lock (</a:t>
                      </a:r>
                      <a:r>
                        <a:rPr lang="de-DE" sz="1000" baseline="0" dirty="0" err="1">
                          <a:latin typeface="+mn-lt"/>
                        </a:rPr>
                        <a:t>SpecialCommand</a:t>
                      </a:r>
                      <a:r>
                        <a:rPr lang="de-DE" sz="1000" baseline="0" dirty="0">
                          <a:latin typeface="+mn-lt"/>
                        </a:rPr>
                        <a:t>)</a:t>
                      </a:r>
                      <a:endParaRPr lang="de-DE" sz="1000" dirty="0"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191995128"/>
                  </a:ext>
                </a:extLst>
              </a:tr>
            </a:tbl>
          </a:graphicData>
        </a:graphic>
      </p:graphicFrame>
      <p:sp>
        <p:nvSpPr>
          <p:cNvPr id="8" name="Interaktive Schaltfläche: Zur Startseite wechseln 7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35AEC68E-93AF-4655-ACB9-BF82A4304CF8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2066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23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ctrlX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1: Initialization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3" name="Textfeld 12"/>
          <p:cNvSpPr txBox="1"/>
          <p:nvPr/>
        </p:nvSpPr>
        <p:spPr>
          <a:xfrm>
            <a:off x="5314284" y="1840594"/>
            <a:ext cx="3649716" cy="3970318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400" dirty="0"/>
              <a:t>Initialization routine: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Start via positive edge on IO_b_SetRestart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Reset input IO_b_SetRestart after at least one cycle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Initialization completed when IO_b_InitFinish = True (positive edge)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O_b_Done = True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O_b_Finish = True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O_B_Status = 16#00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 err="1"/>
              <a:t>O_B_ReplyCounter</a:t>
            </a:r>
            <a:r>
              <a:rPr lang="en-US" sz="1400" dirty="0"/>
              <a:t> was increased</a:t>
            </a:r>
          </a:p>
          <a:p>
            <a:endParaRPr lang="en-US" sz="1400" dirty="0"/>
          </a:p>
          <a:p>
            <a:r>
              <a:rPr lang="en-US" sz="1400" dirty="0"/>
              <a:t>If the status contains a value 16#04 (parameter error), the data carrier type was parameterized incorrectly</a:t>
            </a:r>
          </a:p>
          <a:p>
            <a:r>
              <a:rPr lang="en-US" sz="1400" dirty="0"/>
              <a:t>If the status contains a value 16#06 (no head), no RFID head is connected to this channel</a:t>
            </a:r>
          </a:p>
        </p:txBody>
      </p:sp>
      <p:sp>
        <p:nvSpPr>
          <p:cNvPr id="14" name="Interaktive Schaltfläche: Zur Startseite wechseln 13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F672C2A5-6DBA-45E0-B926-C8E235AD8337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D2EC2EBA-3FEB-448E-B1C9-5F0A5340DA4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080" y="1840594"/>
            <a:ext cx="4048125" cy="4676775"/>
          </a:xfrm>
          <a:prstGeom prst="rect">
            <a:avLst/>
          </a:prstGeom>
        </p:spPr>
      </p:pic>
      <p:sp>
        <p:nvSpPr>
          <p:cNvPr id="12" name="Rechteck 11"/>
          <p:cNvSpPr/>
          <p:nvPr/>
        </p:nvSpPr>
        <p:spPr>
          <a:xfrm>
            <a:off x="141080" y="4193638"/>
            <a:ext cx="4048125" cy="26485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Rechteck 10"/>
          <p:cNvSpPr/>
          <p:nvPr/>
        </p:nvSpPr>
        <p:spPr>
          <a:xfrm>
            <a:off x="141080" y="5810912"/>
            <a:ext cx="4048125" cy="4264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72703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24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ctrlX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1: Initialization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0" name="Textfeld 9"/>
          <p:cNvSpPr txBox="1"/>
          <p:nvPr/>
        </p:nvSpPr>
        <p:spPr>
          <a:xfrm>
            <a:off x="179752" y="4518217"/>
            <a:ext cx="4320000" cy="2031325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400" dirty="0"/>
              <a:t>Output data field:</a:t>
            </a:r>
          </a:p>
          <a:p>
            <a:r>
              <a:rPr lang="en-US" sz="1400" dirty="0"/>
              <a:t>OUTDATA[0] </a:t>
            </a:r>
            <a:r>
              <a:rPr lang="en-US" sz="1400" dirty="0">
                <a:sym typeface="Wingdings" panose="05000000000000000000" pitchFamily="2" charset="2"/>
              </a:rPr>
              <a:t> Control Byte</a:t>
            </a:r>
          </a:p>
          <a:p>
            <a:r>
              <a:rPr lang="en-US" sz="1400" dirty="0"/>
              <a:t>OUTDATA[1] </a:t>
            </a:r>
            <a:r>
              <a:rPr lang="en-US" sz="1400" dirty="0">
                <a:sym typeface="Wingdings" panose="05000000000000000000" pitchFamily="2" charset="2"/>
              </a:rPr>
              <a:t> not used</a:t>
            </a:r>
          </a:p>
          <a:p>
            <a:r>
              <a:rPr lang="en-US" sz="1400" dirty="0"/>
              <a:t>OUTDATA[2] </a:t>
            </a:r>
            <a:r>
              <a:rPr lang="en-US" sz="1400" dirty="0">
                <a:sym typeface="Wingdings" panose="05000000000000000000" pitchFamily="2" charset="2"/>
              </a:rPr>
              <a:t> Command code; 16#04 = Change Tag command</a:t>
            </a:r>
          </a:p>
          <a:p>
            <a:r>
              <a:rPr lang="en-US" sz="1400" dirty="0"/>
              <a:t>OUTDATA[3] </a:t>
            </a:r>
            <a:r>
              <a:rPr lang="en-US" sz="1400" dirty="0">
                <a:sym typeface="Wingdings" panose="05000000000000000000" pitchFamily="2" charset="2"/>
              </a:rPr>
              <a:t> not used</a:t>
            </a:r>
          </a:p>
          <a:p>
            <a:r>
              <a:rPr lang="en-US" sz="1400" dirty="0"/>
              <a:t>OUTDATA[4]..[5] </a:t>
            </a:r>
            <a:r>
              <a:rPr lang="en-US" sz="1400" dirty="0">
                <a:sym typeface="Wingdings" panose="05000000000000000000" pitchFamily="2" charset="2"/>
              </a:rPr>
              <a:t> TagType;, 16#3939 = Default setting</a:t>
            </a:r>
          </a:p>
          <a:p>
            <a:r>
              <a:rPr lang="en-US" sz="1400" dirty="0"/>
              <a:t>OUTDATA[6]….[x] </a:t>
            </a:r>
            <a:r>
              <a:rPr lang="en-US" sz="1400" dirty="0">
                <a:sym typeface="Wingdings" panose="05000000000000000000" pitchFamily="2" charset="2"/>
              </a:rPr>
              <a:t> not used</a:t>
            </a:r>
          </a:p>
        </p:txBody>
      </p:sp>
      <p:sp>
        <p:nvSpPr>
          <p:cNvPr id="11" name="Textfeld 10"/>
          <p:cNvSpPr txBox="1"/>
          <p:nvPr/>
        </p:nvSpPr>
        <p:spPr>
          <a:xfrm>
            <a:off x="4739986" y="4517609"/>
            <a:ext cx="4320000" cy="2031325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400" dirty="0"/>
              <a:t>Input data field:</a:t>
            </a:r>
          </a:p>
          <a:p>
            <a:r>
              <a:rPr lang="en-US" sz="1400" dirty="0"/>
              <a:t>INDATA[0] </a:t>
            </a:r>
            <a:r>
              <a:rPr lang="en-US" sz="1400" dirty="0">
                <a:sym typeface="Wingdings" panose="05000000000000000000" pitchFamily="2" charset="2"/>
              </a:rPr>
              <a:t> Control Byte</a:t>
            </a:r>
          </a:p>
          <a:p>
            <a:r>
              <a:rPr lang="en-US" sz="1400" dirty="0"/>
              <a:t>INDATA[1] </a:t>
            </a:r>
            <a:r>
              <a:rPr lang="en-US" sz="1400" dirty="0">
                <a:sym typeface="Wingdings" panose="05000000000000000000" pitchFamily="2" charset="2"/>
              </a:rPr>
              <a:t> not used</a:t>
            </a:r>
          </a:p>
          <a:p>
            <a:r>
              <a:rPr lang="en-US" sz="1400" dirty="0"/>
              <a:t>INDATA[2] </a:t>
            </a:r>
            <a:r>
              <a:rPr lang="en-US" sz="1400" dirty="0">
                <a:sym typeface="Wingdings" panose="05000000000000000000" pitchFamily="2" charset="2"/>
              </a:rPr>
              <a:t> Command code; 16#04 = Change Tag command</a:t>
            </a:r>
          </a:p>
          <a:p>
            <a:r>
              <a:rPr lang="en-US" sz="1400" dirty="0"/>
              <a:t>INDATA[3] </a:t>
            </a:r>
            <a:r>
              <a:rPr lang="en-US" sz="1400" dirty="0">
                <a:sym typeface="Wingdings" panose="05000000000000000000" pitchFamily="2" charset="2"/>
              </a:rPr>
              <a:t> not used</a:t>
            </a:r>
          </a:p>
          <a:p>
            <a:r>
              <a:rPr lang="en-US" sz="1400" dirty="0"/>
              <a:t>INDATA[4] </a:t>
            </a:r>
            <a:r>
              <a:rPr lang="en-US" sz="1400" dirty="0">
                <a:sym typeface="Wingdings" panose="05000000000000000000" pitchFamily="2" charset="2"/>
              </a:rPr>
              <a:t> Status; 16#00 = ok</a:t>
            </a:r>
          </a:p>
          <a:p>
            <a:r>
              <a:rPr lang="en-US" sz="1400" dirty="0"/>
              <a:t>INDATA[5] </a:t>
            </a:r>
            <a:r>
              <a:rPr lang="en-US" sz="1400" dirty="0">
                <a:sym typeface="Wingdings" panose="05000000000000000000" pitchFamily="2" charset="2"/>
              </a:rPr>
              <a:t> Reply Counter</a:t>
            </a:r>
          </a:p>
          <a:p>
            <a:r>
              <a:rPr lang="en-US" sz="1400" dirty="0"/>
              <a:t>INDATA[6]…[x] </a:t>
            </a:r>
            <a:r>
              <a:rPr lang="en-US" sz="1400" dirty="0">
                <a:sym typeface="Wingdings" panose="05000000000000000000" pitchFamily="2" charset="2"/>
              </a:rPr>
              <a:t> not used</a:t>
            </a:r>
            <a:endParaRPr lang="en-US" sz="1400" dirty="0"/>
          </a:p>
        </p:txBody>
      </p:sp>
      <p:sp>
        <p:nvSpPr>
          <p:cNvPr id="13" name="Interaktive Schaltfläche: Zur Startseite wechseln 12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EC6B77BB-FE54-4C2A-978A-BE1FD5CBF88B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32C764CD-9BA2-4C4B-88F4-8955F47BB34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752" y="1883081"/>
            <a:ext cx="3295164" cy="2506678"/>
          </a:xfrm>
          <a:prstGeom prst="rect">
            <a:avLst/>
          </a:prstGeom>
        </p:spPr>
      </p:pic>
      <p:pic>
        <p:nvPicPr>
          <p:cNvPr id="15" name="Grafik 14">
            <a:extLst>
              <a:ext uri="{FF2B5EF4-FFF2-40B4-BE49-F238E27FC236}">
                <a16:creationId xmlns:a16="http://schemas.microsoft.com/office/drawing/2014/main" id="{3F821D84-E984-4467-8D45-4EFC2154BFE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8125" y="1883082"/>
            <a:ext cx="3281862" cy="25055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02535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D6EDEDB6-15E6-4604-973B-DE6E4B26B6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884532"/>
            <a:ext cx="6773006" cy="4667969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25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ctrlX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1: Initialization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3" name="Rechteck 12">
            <a:extLst>
              <a:ext uri="{FF2B5EF4-FFF2-40B4-BE49-F238E27FC236}">
                <a16:creationId xmlns:a16="http://schemas.microsoft.com/office/drawing/2014/main" id="{20583650-2E48-4451-A5B7-148D489B9758}"/>
              </a:ext>
            </a:extLst>
          </p:cNvPr>
          <p:cNvSpPr/>
          <p:nvPr/>
        </p:nvSpPr>
        <p:spPr>
          <a:xfrm>
            <a:off x="107505" y="1879179"/>
            <a:ext cx="864096" cy="57606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5" name="Rechteck 14">
            <a:extLst>
              <a:ext uri="{FF2B5EF4-FFF2-40B4-BE49-F238E27FC236}">
                <a16:creationId xmlns:a16="http://schemas.microsoft.com/office/drawing/2014/main" id="{0BDC7F7D-7AB0-4B6E-B4AB-1C4114D0EA0B}"/>
              </a:ext>
            </a:extLst>
          </p:cNvPr>
          <p:cNvSpPr/>
          <p:nvPr/>
        </p:nvSpPr>
        <p:spPr>
          <a:xfrm>
            <a:off x="1115617" y="1881965"/>
            <a:ext cx="1728192" cy="57606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16" name="Gerade Verbindung mit Pfeil 15">
            <a:extLst>
              <a:ext uri="{FF2B5EF4-FFF2-40B4-BE49-F238E27FC236}">
                <a16:creationId xmlns:a16="http://schemas.microsoft.com/office/drawing/2014/main" id="{6EB63E39-E546-49A1-8714-183F7ED8105B}"/>
              </a:ext>
            </a:extLst>
          </p:cNvPr>
          <p:cNvCxnSpPr>
            <a:cxnSpLocks/>
          </p:cNvCxnSpPr>
          <p:nvPr/>
        </p:nvCxnSpPr>
        <p:spPr>
          <a:xfrm flipV="1">
            <a:off x="1403648" y="2276872"/>
            <a:ext cx="0" cy="576064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Interaktive Schaltfläche: Zur Startseite wechseln 10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28232F8-423A-4EBE-96E2-8722E6DF6612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3860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Grafik 17">
            <a:extLst>
              <a:ext uri="{FF2B5EF4-FFF2-40B4-BE49-F238E27FC236}">
                <a16:creationId xmlns:a16="http://schemas.microsoft.com/office/drawing/2014/main" id="{91BD77CF-3A42-45AA-A759-778857BB25A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516"/>
          <a:stretch/>
        </p:blipFill>
        <p:spPr>
          <a:xfrm>
            <a:off x="111670" y="4795416"/>
            <a:ext cx="3864073" cy="1768794"/>
          </a:xfrm>
          <a:prstGeom prst="rect">
            <a:avLst/>
          </a:prstGeom>
        </p:spPr>
      </p:pic>
      <p:pic>
        <p:nvPicPr>
          <p:cNvPr id="10" name="Grafik 9">
            <a:extLst>
              <a:ext uri="{FF2B5EF4-FFF2-40B4-BE49-F238E27FC236}">
                <a16:creationId xmlns:a16="http://schemas.microsoft.com/office/drawing/2014/main" id="{0A1DA483-D7CB-47FF-BCB7-A8E1EA346E9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660"/>
          <a:stretch/>
        </p:blipFill>
        <p:spPr>
          <a:xfrm>
            <a:off x="111671" y="2984659"/>
            <a:ext cx="3864074" cy="1744862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26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ctrlX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2: Single Read Fixcode (UID)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Single read attempt on the Fixcode (UID) of a data carrier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I_b_UserMemory_UID := True and </a:t>
            </a:r>
            <a:r>
              <a:rPr lang="en-US" sz="1400" b="0" dirty="0" err="1"/>
              <a:t>I_b_EPC</a:t>
            </a:r>
            <a:r>
              <a:rPr lang="en-US" sz="1400" b="0" dirty="0"/>
              <a:t> := False and I_b_SingleEnhanced := False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Start by positive edge on I_b_StartRead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Command ends after one read attempt</a:t>
            </a:r>
          </a:p>
        </p:txBody>
      </p:sp>
      <p:sp>
        <p:nvSpPr>
          <p:cNvPr id="12" name="Textfeld 11"/>
          <p:cNvSpPr txBox="1"/>
          <p:nvPr/>
        </p:nvSpPr>
        <p:spPr>
          <a:xfrm>
            <a:off x="4114451" y="2928978"/>
            <a:ext cx="4917875" cy="1457698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en-US" sz="900" dirty="0">
                <a:solidFill>
                  <a:schemeClr val="tx2"/>
                </a:solidFill>
              </a:rPr>
              <a:t>Read successful, Fixcode read; command completed: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I_b_SingleEnhanced 	:= False (one-time command)</a:t>
            </a:r>
            <a:endParaRPr lang="en-US" sz="900" dirty="0">
              <a:solidFill>
                <a:schemeClr val="tx2"/>
              </a:solidFill>
            </a:endParaRPr>
          </a:p>
          <a:p>
            <a:r>
              <a:rPr lang="en-US" sz="900" dirty="0">
                <a:solidFill>
                  <a:schemeClr val="tx2"/>
                </a:solidFill>
              </a:rPr>
              <a:t>I_b_UserMemory_UID 	:= True (access to UID)</a:t>
            </a:r>
          </a:p>
          <a:p>
            <a:r>
              <a:rPr lang="en-US" sz="900" dirty="0" err="1">
                <a:solidFill>
                  <a:schemeClr val="tx2"/>
                </a:solidFill>
                <a:sym typeface="Wingdings" panose="05000000000000000000" pitchFamily="2" charset="2"/>
              </a:rPr>
              <a:t>I_b_EPC</a:t>
            </a:r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 		:= False (not relevant)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I_b_StartRead 		:= True (start read process with positive edge)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O_b_Busy		= False (no command active)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O_b_Done 		= True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O_b_Finish 		= True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O_b_NoDataCarrier	= False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O_b_Error		= False</a:t>
            </a:r>
          </a:p>
        </p:txBody>
      </p:sp>
      <p:sp>
        <p:nvSpPr>
          <p:cNvPr id="13" name="Textfeld 12"/>
          <p:cNvSpPr txBox="1"/>
          <p:nvPr/>
        </p:nvSpPr>
        <p:spPr>
          <a:xfrm>
            <a:off x="4114452" y="4795416"/>
            <a:ext cx="4917875" cy="1457698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en-US" sz="900" dirty="0">
                <a:solidFill>
                  <a:schemeClr val="tx2"/>
                </a:solidFill>
              </a:rPr>
              <a:t>Read not successful, data carrier not recognized and Fixcode not read in: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I_b_SingleEnhanced 	:= False</a:t>
            </a:r>
            <a:endParaRPr lang="en-US" sz="900" dirty="0">
              <a:solidFill>
                <a:schemeClr val="tx2"/>
              </a:solidFill>
            </a:endParaRPr>
          </a:p>
          <a:p>
            <a:r>
              <a:rPr lang="en-US" sz="900" dirty="0">
                <a:solidFill>
                  <a:schemeClr val="tx2"/>
                </a:solidFill>
              </a:rPr>
              <a:t>I_b_UserMemory_UID 	:= True </a:t>
            </a:r>
          </a:p>
          <a:p>
            <a:r>
              <a:rPr lang="en-US" sz="900" dirty="0" err="1">
                <a:solidFill>
                  <a:schemeClr val="tx2"/>
                </a:solidFill>
                <a:sym typeface="Wingdings" panose="05000000000000000000" pitchFamily="2" charset="2"/>
              </a:rPr>
              <a:t>I_b_EPC</a:t>
            </a:r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 		:= False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I_b_StartRead 		:= True 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O_b_Busy		= False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O_b_Done 		= True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O_b_Finish 		= True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O_b_NoDataCarrier	= True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O_b_Error		= False</a:t>
            </a:r>
          </a:p>
        </p:txBody>
      </p:sp>
      <p:cxnSp>
        <p:nvCxnSpPr>
          <p:cNvPr id="11" name="Gerade Verbindung mit Pfeil 10"/>
          <p:cNvCxnSpPr>
            <a:cxnSpLocks/>
          </p:cNvCxnSpPr>
          <p:nvPr/>
        </p:nvCxnSpPr>
        <p:spPr>
          <a:xfrm flipH="1">
            <a:off x="1619672" y="2928978"/>
            <a:ext cx="811006" cy="809232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Gerade Verbindung mit Pfeil 13"/>
          <p:cNvCxnSpPr/>
          <p:nvPr/>
        </p:nvCxnSpPr>
        <p:spPr>
          <a:xfrm flipH="1">
            <a:off x="2898000" y="3748999"/>
            <a:ext cx="720080" cy="623121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Gerade Verbindung mit Pfeil 14"/>
          <p:cNvCxnSpPr/>
          <p:nvPr/>
        </p:nvCxnSpPr>
        <p:spPr>
          <a:xfrm flipH="1">
            <a:off x="2898000" y="5862623"/>
            <a:ext cx="720080" cy="623121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Gerade Verbindung mit Pfeil 15"/>
          <p:cNvCxnSpPr/>
          <p:nvPr/>
        </p:nvCxnSpPr>
        <p:spPr>
          <a:xfrm flipH="1">
            <a:off x="1619672" y="4981823"/>
            <a:ext cx="720080" cy="623121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Interaktive Schaltfläche: Zur Startseite wechseln 16">
            <a:hlinkClick r:id="rId4" action="ppaction://hlinksldjump" highlightClick="1"/>
            <a:extLst>
              <a:ext uri="{FF2B5EF4-FFF2-40B4-BE49-F238E27FC236}">
                <a16:creationId xmlns:a16="http://schemas.microsoft.com/office/drawing/2014/main" id="{0B86AC26-5358-43E0-9C38-4ABA903CA122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8471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27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ctrlX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2: Single Read Fixcode (UID)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5" name="Textfeld 14"/>
          <p:cNvSpPr txBox="1"/>
          <p:nvPr/>
        </p:nvSpPr>
        <p:spPr>
          <a:xfrm>
            <a:off x="101574" y="5346000"/>
            <a:ext cx="4320000" cy="1200329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/>
              <a:t>Data carrier recognized and Fixcode read in:</a:t>
            </a:r>
          </a:p>
          <a:p>
            <a:r>
              <a:rPr lang="en-US" sz="1200" dirty="0"/>
              <a:t>O_b_Done		= True</a:t>
            </a:r>
          </a:p>
          <a:p>
            <a:r>
              <a:rPr lang="en-US" sz="1200" dirty="0"/>
              <a:t>O_b_NoDataCarrier	= False</a:t>
            </a:r>
          </a:p>
          <a:p>
            <a:r>
              <a:rPr lang="en-US" sz="1200" dirty="0"/>
              <a:t>O_b_Busy		= False</a:t>
            </a:r>
          </a:p>
          <a:p>
            <a:r>
              <a:rPr lang="en-US" sz="1200" dirty="0"/>
              <a:t>O_b_Finish		= True</a:t>
            </a:r>
          </a:p>
          <a:p>
            <a:r>
              <a:rPr lang="en-US" sz="1200" dirty="0"/>
              <a:t>O_B_Status 		= 16#00</a:t>
            </a:r>
          </a:p>
        </p:txBody>
      </p:sp>
      <p:sp>
        <p:nvSpPr>
          <p:cNvPr id="16" name="Textfeld 15"/>
          <p:cNvSpPr txBox="1"/>
          <p:nvPr/>
        </p:nvSpPr>
        <p:spPr>
          <a:xfrm>
            <a:off x="4708280" y="5345999"/>
            <a:ext cx="4320000" cy="1200329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/>
              <a:t>No data carrier recognized:</a:t>
            </a:r>
          </a:p>
          <a:p>
            <a:r>
              <a:rPr lang="en-US" sz="1200" dirty="0"/>
              <a:t>O_b_Done		= True</a:t>
            </a:r>
          </a:p>
          <a:p>
            <a:r>
              <a:rPr lang="en-US" sz="1200" dirty="0"/>
              <a:t>O_b_NoDataCarrier	= True</a:t>
            </a:r>
          </a:p>
          <a:p>
            <a:r>
              <a:rPr lang="en-US" sz="1200" dirty="0"/>
              <a:t>O_b_Busy		= False</a:t>
            </a:r>
          </a:p>
          <a:p>
            <a:r>
              <a:rPr lang="en-US" sz="1200" dirty="0"/>
              <a:t>O_b_Finish		= True</a:t>
            </a:r>
          </a:p>
          <a:p>
            <a:r>
              <a:rPr lang="en-US" sz="1200" dirty="0"/>
              <a:t>O_B_Status 		= 16#05</a:t>
            </a:r>
          </a:p>
        </p:txBody>
      </p:sp>
      <p:sp>
        <p:nvSpPr>
          <p:cNvPr id="11" name="Interaktive Schaltfläche: Zur Startseite wechseln 10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80289417-3670-4438-8AF3-4E0DDA0484F5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6120D54F-E0D1-4D7C-B975-3C4DA5622B4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574" y="1847596"/>
            <a:ext cx="2935071" cy="3418495"/>
          </a:xfrm>
          <a:prstGeom prst="rect">
            <a:avLst/>
          </a:prstGeom>
        </p:spPr>
      </p:pic>
      <p:pic>
        <p:nvPicPr>
          <p:cNvPr id="12" name="Grafik 11">
            <a:extLst>
              <a:ext uri="{FF2B5EF4-FFF2-40B4-BE49-F238E27FC236}">
                <a16:creationId xmlns:a16="http://schemas.microsoft.com/office/drawing/2014/main" id="{371D260A-9214-4E09-A7DF-E4C6108B3C8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4186" y="1847596"/>
            <a:ext cx="2934093" cy="34184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2199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F190B371-766D-41E1-8559-51B99ABC7D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859340"/>
            <a:ext cx="4464496" cy="4045950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28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ctrlX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2: Single Read Fixcode (UID)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5" name="Textfeld 14"/>
          <p:cNvSpPr txBox="1"/>
          <p:nvPr/>
        </p:nvSpPr>
        <p:spPr>
          <a:xfrm>
            <a:off x="4655448" y="1859340"/>
            <a:ext cx="4320000" cy="1754326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/>
              <a:t>Data carrier recognized and Fixcode read</a:t>
            </a:r>
          </a:p>
          <a:p>
            <a:r>
              <a:rPr lang="en-US" sz="1200" dirty="0"/>
              <a:t>DB Head1Data.ReadData.ReadData[x]</a:t>
            </a:r>
          </a:p>
          <a:p>
            <a:r>
              <a:rPr lang="en-US" sz="1200" dirty="0"/>
              <a:t>ReadData[0] ...[7] 	</a:t>
            </a:r>
            <a:r>
              <a:rPr lang="en-US" sz="1200" dirty="0">
                <a:sym typeface="Wingdings" panose="05000000000000000000" pitchFamily="2" charset="2"/>
              </a:rPr>
              <a:t></a:t>
            </a:r>
            <a:r>
              <a:rPr lang="en-US" sz="1200" dirty="0"/>
              <a:t> Fixcode (8 byte Fixcode; ISO15693)</a:t>
            </a:r>
          </a:p>
          <a:p>
            <a:r>
              <a:rPr lang="en-US" sz="1200" dirty="0"/>
              <a:t>ReadData[8]...[x] 	</a:t>
            </a:r>
            <a:r>
              <a:rPr lang="en-US" sz="1200" dirty="0">
                <a:sym typeface="Wingdings" panose="05000000000000000000" pitchFamily="2" charset="2"/>
              </a:rPr>
              <a:t></a:t>
            </a:r>
            <a:r>
              <a:rPr lang="en-US" sz="1200" dirty="0"/>
              <a:t> 16#00</a:t>
            </a:r>
          </a:p>
          <a:p>
            <a:endParaRPr lang="en-US" sz="1200" dirty="0"/>
          </a:p>
          <a:p>
            <a:r>
              <a:rPr lang="en-US" sz="1200" dirty="0"/>
              <a:t>The length of the Fixcode depends on the data carrier. All ISO15693 (13.56MHz) data carriers have a Fixcode with a length of 8 bytes.</a:t>
            </a:r>
            <a:endParaRPr lang="de-DE" sz="1200" dirty="0">
              <a:sym typeface="Wingdings" panose="05000000000000000000" pitchFamily="2" charset="2"/>
            </a:endParaRPr>
          </a:p>
        </p:txBody>
      </p:sp>
      <p:sp>
        <p:nvSpPr>
          <p:cNvPr id="13" name="Rechteck 12"/>
          <p:cNvSpPr/>
          <p:nvPr/>
        </p:nvSpPr>
        <p:spPr>
          <a:xfrm>
            <a:off x="3707904" y="2924944"/>
            <a:ext cx="864096" cy="266429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Interaktive Schaltfläche: Zur Startseite wechseln 10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3AF24CB-9F94-49F3-97EF-E01C38911F29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6022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7DF9075D-27D9-4563-93B7-B9CE3AC1EB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470" y="1878249"/>
            <a:ext cx="3391998" cy="4619699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29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ctrlX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2: Single Read Fixcode (UID)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5" name="Textfeld 14"/>
          <p:cNvSpPr txBox="1"/>
          <p:nvPr/>
        </p:nvSpPr>
        <p:spPr>
          <a:xfrm>
            <a:off x="3632418" y="1878249"/>
            <a:ext cx="5400112" cy="2308324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/>
              <a:t>Input data field: Fixcode read in</a:t>
            </a:r>
          </a:p>
          <a:p>
            <a:r>
              <a:rPr lang="en-US" sz="1200" dirty="0"/>
              <a:t>INDATA.INDATA[x]</a:t>
            </a:r>
          </a:p>
          <a:p>
            <a:r>
              <a:rPr lang="en-US" sz="1200" dirty="0"/>
              <a:t>Input data field:</a:t>
            </a:r>
          </a:p>
          <a:p>
            <a:r>
              <a:rPr lang="en-US" sz="1200" dirty="0"/>
              <a:t>INDATA[0] </a:t>
            </a:r>
            <a:r>
              <a:rPr lang="en-US" sz="1200" dirty="0">
                <a:sym typeface="Wingdings" panose="05000000000000000000" pitchFamily="2" charset="2"/>
              </a:rPr>
              <a:t> Control Byte</a:t>
            </a:r>
          </a:p>
          <a:p>
            <a:r>
              <a:rPr lang="en-US" sz="1200" dirty="0"/>
              <a:t>INDATA[1]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  <a:p>
            <a:r>
              <a:rPr lang="en-US" sz="1200" dirty="0"/>
              <a:t>INDATA[2] </a:t>
            </a:r>
            <a:r>
              <a:rPr lang="en-US" sz="1200" dirty="0">
                <a:sym typeface="Wingdings" panose="05000000000000000000" pitchFamily="2" charset="2"/>
              </a:rPr>
              <a:t> Command code; 16#01 = Single Read Fixcode</a:t>
            </a:r>
          </a:p>
          <a:p>
            <a:r>
              <a:rPr lang="en-US" sz="1200" dirty="0"/>
              <a:t>INDATA[3]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  <a:p>
            <a:r>
              <a:rPr lang="en-US" sz="1200" dirty="0"/>
              <a:t>INDATA[4] </a:t>
            </a:r>
            <a:r>
              <a:rPr lang="en-US" sz="1200" dirty="0">
                <a:sym typeface="Wingdings" panose="05000000000000000000" pitchFamily="2" charset="2"/>
              </a:rPr>
              <a:t> Status; 16#00 = ok</a:t>
            </a:r>
          </a:p>
          <a:p>
            <a:r>
              <a:rPr lang="en-US" sz="1200" dirty="0"/>
              <a:t>INDATA[5] </a:t>
            </a:r>
            <a:r>
              <a:rPr lang="en-US" sz="1200" dirty="0">
                <a:sym typeface="Wingdings" panose="05000000000000000000" pitchFamily="2" charset="2"/>
              </a:rPr>
              <a:t> Reply Counter</a:t>
            </a:r>
          </a:p>
          <a:p>
            <a:r>
              <a:rPr lang="en-US" sz="1200" dirty="0"/>
              <a:t>INDATA[6]…[7]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  <a:p>
            <a:r>
              <a:rPr lang="en-US" sz="1200" dirty="0"/>
              <a:t>INDATA[8]…[15] </a:t>
            </a:r>
            <a:r>
              <a:rPr lang="en-US" sz="1200" dirty="0">
                <a:sym typeface="Wingdings" panose="05000000000000000000" pitchFamily="2" charset="2"/>
              </a:rPr>
              <a:t> Fixcode (UID; ISO15693 data carrier)</a:t>
            </a:r>
          </a:p>
          <a:p>
            <a:r>
              <a:rPr lang="en-US" sz="1200" dirty="0"/>
              <a:t>INDATA[16]…[x]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</p:txBody>
      </p:sp>
      <p:sp>
        <p:nvSpPr>
          <p:cNvPr id="13" name="Rechteck 12"/>
          <p:cNvSpPr/>
          <p:nvPr/>
        </p:nvSpPr>
        <p:spPr>
          <a:xfrm>
            <a:off x="2843808" y="2420888"/>
            <a:ext cx="659660" cy="381642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C7EA6B10-5CEB-40E5-B359-80AC8A79137A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560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3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ctrlX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This documentation is valid with the following specification: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err="1">
                <a:solidFill>
                  <a:schemeClr val="bg2"/>
                </a:solidFill>
              </a:rPr>
              <a:t>BoschRexroth</a:t>
            </a:r>
            <a:r>
              <a:rPr lang="en-US" dirty="0">
                <a:solidFill>
                  <a:schemeClr val="bg2"/>
                </a:solidFill>
              </a:rPr>
              <a:t> ctrlX PLC and ctrlX WORKS programming environment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2"/>
                </a:solidFill>
              </a:rPr>
              <a:t>Single frame protocol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2"/>
                </a:solidFill>
              </a:rPr>
              <a:t>Valid for the IQ system (13.56MHz) for connection of the IQH3-FP-V1 head with configuration protocol mode QV "SingleFrame"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2"/>
                </a:solidFill>
              </a:rPr>
              <a:t>IDENTControl IC-KP2-2HB21-2V1D (EtherCAT)</a:t>
            </a:r>
          </a:p>
        </p:txBody>
      </p:sp>
    </p:spTree>
    <p:extLst>
      <p:ext uri="{BB962C8B-B14F-4D97-AF65-F5344CB8AC3E}">
        <p14:creationId xmlns:p14="http://schemas.microsoft.com/office/powerpoint/2010/main" val="2141022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229FC003-36B1-4D0E-8F4F-8830D99143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470" y="1878249"/>
            <a:ext cx="3391998" cy="2685857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30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ctrlX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2: Single Read Fixcode (UID)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5" name="Textfeld 14"/>
          <p:cNvSpPr txBox="1"/>
          <p:nvPr/>
        </p:nvSpPr>
        <p:spPr>
          <a:xfrm>
            <a:off x="3632418" y="1878249"/>
            <a:ext cx="5400112" cy="1938992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/>
              <a:t>Input data field: no data carrier recognized</a:t>
            </a:r>
          </a:p>
          <a:p>
            <a:r>
              <a:rPr lang="en-US" sz="1200" dirty="0"/>
              <a:t>INDATA.INDATA[x]</a:t>
            </a:r>
          </a:p>
          <a:p>
            <a:r>
              <a:rPr lang="en-US" sz="1200" dirty="0"/>
              <a:t>Input data field:</a:t>
            </a:r>
          </a:p>
          <a:p>
            <a:r>
              <a:rPr lang="en-US" sz="1200" dirty="0"/>
              <a:t>INDATA[0] </a:t>
            </a:r>
            <a:r>
              <a:rPr lang="en-US" sz="1200" dirty="0">
                <a:sym typeface="Wingdings" panose="05000000000000000000" pitchFamily="2" charset="2"/>
              </a:rPr>
              <a:t> Control Byte</a:t>
            </a:r>
          </a:p>
          <a:p>
            <a:r>
              <a:rPr lang="en-US" sz="1200" dirty="0"/>
              <a:t>INDATA[1]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  <a:p>
            <a:r>
              <a:rPr lang="en-US" sz="1200" dirty="0"/>
              <a:t>INDATA[2] </a:t>
            </a:r>
            <a:r>
              <a:rPr lang="en-US" sz="1200" dirty="0">
                <a:sym typeface="Wingdings" panose="05000000000000000000" pitchFamily="2" charset="2"/>
              </a:rPr>
              <a:t> Command code; 16#01 = Single Read Fixcode</a:t>
            </a:r>
          </a:p>
          <a:p>
            <a:r>
              <a:rPr lang="en-US" sz="1200" dirty="0"/>
              <a:t>INDATA[3]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  <a:p>
            <a:r>
              <a:rPr lang="en-US" sz="1200" dirty="0"/>
              <a:t>INDATA[4] </a:t>
            </a:r>
            <a:r>
              <a:rPr lang="en-US" sz="1200" dirty="0">
                <a:sym typeface="Wingdings" panose="05000000000000000000" pitchFamily="2" charset="2"/>
              </a:rPr>
              <a:t> Status; 16#05 = no data carrier recognized</a:t>
            </a:r>
          </a:p>
          <a:p>
            <a:r>
              <a:rPr lang="en-US" sz="1200" dirty="0"/>
              <a:t>INDATA[5] </a:t>
            </a:r>
            <a:r>
              <a:rPr lang="en-US" sz="1200" dirty="0">
                <a:sym typeface="Wingdings" panose="05000000000000000000" pitchFamily="2" charset="2"/>
              </a:rPr>
              <a:t> Reply Counter</a:t>
            </a:r>
          </a:p>
          <a:p>
            <a:r>
              <a:rPr lang="en-US" sz="1200" dirty="0"/>
              <a:t>INDATA[6]…[x]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</p:txBody>
      </p:sp>
      <p:sp>
        <p:nvSpPr>
          <p:cNvPr id="13" name="Rechteck 12"/>
          <p:cNvSpPr/>
          <p:nvPr/>
        </p:nvSpPr>
        <p:spPr>
          <a:xfrm>
            <a:off x="2843808" y="2420888"/>
            <a:ext cx="659660" cy="216023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9D006D3D-68A9-435E-8463-854DACA9B3AC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532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A0A68311-3D31-444D-8F94-A80023C2A1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470" y="1878249"/>
            <a:ext cx="3391998" cy="2617738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31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ctrlX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2: Single Read Fixcode (UID)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5" name="Textfeld 14"/>
          <p:cNvSpPr txBox="1"/>
          <p:nvPr/>
        </p:nvSpPr>
        <p:spPr>
          <a:xfrm>
            <a:off x="3632418" y="1878249"/>
            <a:ext cx="5400112" cy="1384995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/>
              <a:t>Output data field: Command Single Read Fixcode</a:t>
            </a:r>
          </a:p>
          <a:p>
            <a:r>
              <a:rPr lang="en-US" sz="1200" dirty="0"/>
              <a:t>OUTDATA.OUTDATA[x]</a:t>
            </a:r>
          </a:p>
          <a:p>
            <a:r>
              <a:rPr lang="en-US" sz="1200" dirty="0"/>
              <a:t>Output data field:</a:t>
            </a:r>
          </a:p>
          <a:p>
            <a:r>
              <a:rPr lang="en-US" sz="1200" dirty="0"/>
              <a:t>OUTDATA[0] </a:t>
            </a:r>
            <a:r>
              <a:rPr lang="en-US" sz="1200" dirty="0">
                <a:sym typeface="Wingdings" panose="05000000000000000000" pitchFamily="2" charset="2"/>
              </a:rPr>
              <a:t> Control Byte</a:t>
            </a:r>
          </a:p>
          <a:p>
            <a:r>
              <a:rPr lang="en-US" sz="1200" dirty="0"/>
              <a:t>OUTDATA[1]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  <a:p>
            <a:r>
              <a:rPr lang="en-US" sz="1200" dirty="0"/>
              <a:t>OUTDATA[2] </a:t>
            </a:r>
            <a:r>
              <a:rPr lang="en-US" sz="1200" dirty="0">
                <a:sym typeface="Wingdings" panose="05000000000000000000" pitchFamily="2" charset="2"/>
              </a:rPr>
              <a:t> Command code; 16#01 = Single Read Fixcode</a:t>
            </a:r>
          </a:p>
          <a:p>
            <a:r>
              <a:rPr lang="en-US" sz="1200" dirty="0"/>
              <a:t>OUTDATA[3]…[x]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</p:txBody>
      </p:sp>
      <p:sp>
        <p:nvSpPr>
          <p:cNvPr id="13" name="Rechteck 12"/>
          <p:cNvSpPr/>
          <p:nvPr/>
        </p:nvSpPr>
        <p:spPr>
          <a:xfrm>
            <a:off x="2843808" y="2348880"/>
            <a:ext cx="659660" cy="214710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FBCD4CDA-7365-4342-A1BF-9901D10BBD49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0435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34FDA7E7-AB51-47E2-A4F8-CB0DDC819A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890096"/>
            <a:ext cx="6790895" cy="4662405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32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ctrlX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2: Single Read Fixcode (UID)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2" name="Rechteck 11">
            <a:extLst>
              <a:ext uri="{FF2B5EF4-FFF2-40B4-BE49-F238E27FC236}">
                <a16:creationId xmlns:a16="http://schemas.microsoft.com/office/drawing/2014/main" id="{84EB6058-94EE-45C7-B044-0D42F727F121}"/>
              </a:ext>
            </a:extLst>
          </p:cNvPr>
          <p:cNvSpPr/>
          <p:nvPr/>
        </p:nvSpPr>
        <p:spPr>
          <a:xfrm>
            <a:off x="105965" y="4005063"/>
            <a:ext cx="793627" cy="68742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Rechteck 13">
            <a:extLst>
              <a:ext uri="{FF2B5EF4-FFF2-40B4-BE49-F238E27FC236}">
                <a16:creationId xmlns:a16="http://schemas.microsoft.com/office/drawing/2014/main" id="{F4F8E8F0-57DE-46C2-AC48-BCCE388010F9}"/>
              </a:ext>
            </a:extLst>
          </p:cNvPr>
          <p:cNvSpPr/>
          <p:nvPr/>
        </p:nvSpPr>
        <p:spPr>
          <a:xfrm>
            <a:off x="105965" y="4692490"/>
            <a:ext cx="1469971" cy="82474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16" name="Gerade Verbindung mit Pfeil 15">
            <a:extLst>
              <a:ext uri="{FF2B5EF4-FFF2-40B4-BE49-F238E27FC236}">
                <a16:creationId xmlns:a16="http://schemas.microsoft.com/office/drawing/2014/main" id="{DF0A29D8-6931-4021-8E18-8C0264A103AF}"/>
              </a:ext>
            </a:extLst>
          </p:cNvPr>
          <p:cNvCxnSpPr>
            <a:cxnSpLocks/>
          </p:cNvCxnSpPr>
          <p:nvPr/>
        </p:nvCxnSpPr>
        <p:spPr>
          <a:xfrm flipH="1">
            <a:off x="437732" y="2708920"/>
            <a:ext cx="504056" cy="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hteck 16">
            <a:extLst>
              <a:ext uri="{FF2B5EF4-FFF2-40B4-BE49-F238E27FC236}">
                <a16:creationId xmlns:a16="http://schemas.microsoft.com/office/drawing/2014/main" id="{B5C3370A-329E-4A1D-8297-6E1193E86E7C}"/>
              </a:ext>
            </a:extLst>
          </p:cNvPr>
          <p:cNvSpPr/>
          <p:nvPr/>
        </p:nvSpPr>
        <p:spPr>
          <a:xfrm>
            <a:off x="4089043" y="2560242"/>
            <a:ext cx="842997" cy="115679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8" name="Rechteck 17">
            <a:extLst>
              <a:ext uri="{FF2B5EF4-FFF2-40B4-BE49-F238E27FC236}">
                <a16:creationId xmlns:a16="http://schemas.microsoft.com/office/drawing/2014/main" id="{52A980EC-2F81-43C7-9C56-7079E26F80AD}"/>
              </a:ext>
            </a:extLst>
          </p:cNvPr>
          <p:cNvSpPr/>
          <p:nvPr/>
        </p:nvSpPr>
        <p:spPr>
          <a:xfrm>
            <a:off x="3491880" y="1890096"/>
            <a:ext cx="2376264" cy="53079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Interaktive Schaltfläche: Zur Startseite wechseln 12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C6C0AB13-8D7E-4752-9609-3617F473A32B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4102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0B1BB1C0-E857-40FC-A637-072DB8ED900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12" y="1890096"/>
            <a:ext cx="6696236" cy="4650863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33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ctrlX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2: Single Read Fixcode (UID)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2" name="Rechteck 11">
            <a:extLst>
              <a:ext uri="{FF2B5EF4-FFF2-40B4-BE49-F238E27FC236}">
                <a16:creationId xmlns:a16="http://schemas.microsoft.com/office/drawing/2014/main" id="{84EB6058-94EE-45C7-B044-0D42F727F121}"/>
              </a:ext>
            </a:extLst>
          </p:cNvPr>
          <p:cNvSpPr/>
          <p:nvPr/>
        </p:nvSpPr>
        <p:spPr>
          <a:xfrm>
            <a:off x="105965" y="4005063"/>
            <a:ext cx="793627" cy="68742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Rechteck 13">
            <a:extLst>
              <a:ext uri="{FF2B5EF4-FFF2-40B4-BE49-F238E27FC236}">
                <a16:creationId xmlns:a16="http://schemas.microsoft.com/office/drawing/2014/main" id="{F4F8E8F0-57DE-46C2-AC48-BCCE388010F9}"/>
              </a:ext>
            </a:extLst>
          </p:cNvPr>
          <p:cNvSpPr/>
          <p:nvPr/>
        </p:nvSpPr>
        <p:spPr>
          <a:xfrm>
            <a:off x="105965" y="4692490"/>
            <a:ext cx="1469971" cy="82474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16" name="Gerade Verbindung mit Pfeil 15">
            <a:extLst>
              <a:ext uri="{FF2B5EF4-FFF2-40B4-BE49-F238E27FC236}">
                <a16:creationId xmlns:a16="http://schemas.microsoft.com/office/drawing/2014/main" id="{DF0A29D8-6931-4021-8E18-8C0264A103AF}"/>
              </a:ext>
            </a:extLst>
          </p:cNvPr>
          <p:cNvCxnSpPr>
            <a:cxnSpLocks/>
          </p:cNvCxnSpPr>
          <p:nvPr/>
        </p:nvCxnSpPr>
        <p:spPr>
          <a:xfrm flipH="1">
            <a:off x="437732" y="2708920"/>
            <a:ext cx="504056" cy="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hteck 16">
            <a:extLst>
              <a:ext uri="{FF2B5EF4-FFF2-40B4-BE49-F238E27FC236}">
                <a16:creationId xmlns:a16="http://schemas.microsoft.com/office/drawing/2014/main" id="{B5C3370A-329E-4A1D-8297-6E1193E86E7C}"/>
              </a:ext>
            </a:extLst>
          </p:cNvPr>
          <p:cNvSpPr/>
          <p:nvPr/>
        </p:nvSpPr>
        <p:spPr>
          <a:xfrm>
            <a:off x="4089043" y="2560242"/>
            <a:ext cx="842997" cy="115679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8" name="Rechteck 17">
            <a:extLst>
              <a:ext uri="{FF2B5EF4-FFF2-40B4-BE49-F238E27FC236}">
                <a16:creationId xmlns:a16="http://schemas.microsoft.com/office/drawing/2014/main" id="{52A980EC-2F81-43C7-9C56-7079E26F80AD}"/>
              </a:ext>
            </a:extLst>
          </p:cNvPr>
          <p:cNvSpPr/>
          <p:nvPr/>
        </p:nvSpPr>
        <p:spPr>
          <a:xfrm>
            <a:off x="3491880" y="1890096"/>
            <a:ext cx="2376264" cy="53079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Interaktive Schaltfläche: Zur Startseite wechseln 12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C6C0AB13-8D7E-4752-9609-3617F473A32B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0762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Grafik 17">
            <a:extLst>
              <a:ext uri="{FF2B5EF4-FFF2-40B4-BE49-F238E27FC236}">
                <a16:creationId xmlns:a16="http://schemas.microsoft.com/office/drawing/2014/main" id="{9093808D-58D1-44F7-9917-CB460514EA1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516"/>
          <a:stretch/>
        </p:blipFill>
        <p:spPr>
          <a:xfrm>
            <a:off x="86546" y="4927771"/>
            <a:ext cx="3549350" cy="1624729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F8108718-5C06-4B5D-8E37-FBC15012959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516"/>
          <a:stretch/>
        </p:blipFill>
        <p:spPr>
          <a:xfrm>
            <a:off x="86545" y="3214252"/>
            <a:ext cx="3549350" cy="1624729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34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ctrlX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3: Single Read Words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Single read attempt on the user data area (User Memory) of a data carrier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I_b_UserMemory_UID := False and </a:t>
            </a:r>
            <a:r>
              <a:rPr lang="en-US" sz="1400" b="0" dirty="0" err="1"/>
              <a:t>I_b_EPC</a:t>
            </a:r>
            <a:r>
              <a:rPr lang="en-US" sz="1400" b="0" dirty="0"/>
              <a:t> := False and I_b_SingleEnhanced := False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 err="1"/>
              <a:t>I_w_StartAddress</a:t>
            </a:r>
            <a:r>
              <a:rPr lang="en-US" sz="1400" b="0" dirty="0"/>
              <a:t> := 16#0000 (variable) and </a:t>
            </a:r>
            <a:r>
              <a:rPr lang="en-US" sz="1400" b="0" dirty="0" err="1"/>
              <a:t>I_i_WordNumber</a:t>
            </a:r>
            <a:r>
              <a:rPr lang="en-US" sz="1400" b="0" dirty="0"/>
              <a:t> := 2 (variable)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Start by positive edge on I_b_StartRead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Command ends after one read attempt</a:t>
            </a:r>
            <a:endParaRPr lang="de-DE" sz="1400" dirty="0"/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4" name="Textfeld 13"/>
          <p:cNvSpPr txBox="1"/>
          <p:nvPr/>
        </p:nvSpPr>
        <p:spPr>
          <a:xfrm>
            <a:off x="3759780" y="3213151"/>
            <a:ext cx="5295556" cy="1457698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en-US" sz="900" dirty="0">
                <a:solidFill>
                  <a:schemeClr val="tx2"/>
                </a:solidFill>
              </a:rPr>
              <a:t>Read successful, data read in; command completed: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I_b_SingleEnhanced 	:= False (one-time command)</a:t>
            </a:r>
            <a:endParaRPr lang="en-US" sz="900" dirty="0">
              <a:solidFill>
                <a:schemeClr val="tx2"/>
              </a:solidFill>
            </a:endParaRPr>
          </a:p>
          <a:p>
            <a:r>
              <a:rPr lang="en-US" sz="900" dirty="0">
                <a:solidFill>
                  <a:schemeClr val="tx2"/>
                </a:solidFill>
              </a:rPr>
              <a:t>I_b_UserMemory_UID 	:= False (access to User Memory)</a:t>
            </a:r>
          </a:p>
          <a:p>
            <a:r>
              <a:rPr lang="en-US" sz="900" dirty="0" err="1">
                <a:solidFill>
                  <a:schemeClr val="tx2"/>
                </a:solidFill>
                <a:sym typeface="Wingdings" panose="05000000000000000000" pitchFamily="2" charset="2"/>
              </a:rPr>
              <a:t>I_b_EPC</a:t>
            </a:r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 		:= False (not relevant)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I_b_StartRead 		:= True (start read process with positive edge)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O_b_Busy		= False (no command active)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O_b_Done 		= True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O_b_Finish 		= True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O_b_NoDataCarrier	= False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O_b_Error		= False</a:t>
            </a:r>
          </a:p>
        </p:txBody>
      </p:sp>
      <p:sp>
        <p:nvSpPr>
          <p:cNvPr id="15" name="Textfeld 14"/>
          <p:cNvSpPr txBox="1"/>
          <p:nvPr/>
        </p:nvSpPr>
        <p:spPr>
          <a:xfrm>
            <a:off x="3759780" y="4928780"/>
            <a:ext cx="5295556" cy="1457698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en-US" sz="900" dirty="0">
                <a:solidFill>
                  <a:schemeClr val="tx2"/>
                </a:solidFill>
              </a:rPr>
              <a:t>Read not successful, data carrier not recognized and data not read in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I_b_SingleEnhanced 	:= False</a:t>
            </a:r>
            <a:endParaRPr lang="en-US" sz="900" dirty="0">
              <a:solidFill>
                <a:schemeClr val="tx2"/>
              </a:solidFill>
            </a:endParaRPr>
          </a:p>
          <a:p>
            <a:r>
              <a:rPr lang="en-US" sz="900" dirty="0">
                <a:solidFill>
                  <a:schemeClr val="tx2"/>
                </a:solidFill>
              </a:rPr>
              <a:t>I_b_UserMemory_UID 	:= False</a:t>
            </a:r>
          </a:p>
          <a:p>
            <a:r>
              <a:rPr lang="en-US" sz="900" dirty="0" err="1">
                <a:solidFill>
                  <a:schemeClr val="tx2"/>
                </a:solidFill>
                <a:sym typeface="Wingdings" panose="05000000000000000000" pitchFamily="2" charset="2"/>
              </a:rPr>
              <a:t>I_b_EPC</a:t>
            </a:r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 		:= False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I_b_StartRead 		:= True 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O_b_Busy		= False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O_b_Done 		= True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O_b_Finish 		= True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O_b_NoDataCarrier	= True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O_b_Error		= False</a:t>
            </a:r>
          </a:p>
        </p:txBody>
      </p:sp>
      <p:cxnSp>
        <p:nvCxnSpPr>
          <p:cNvPr id="11" name="Gerade Verbindung mit Pfeil 10"/>
          <p:cNvCxnSpPr/>
          <p:nvPr/>
        </p:nvCxnSpPr>
        <p:spPr>
          <a:xfrm flipH="1">
            <a:off x="1501180" y="3284984"/>
            <a:ext cx="720080" cy="623121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Gerade Verbindung mit Pfeil 11"/>
          <p:cNvCxnSpPr/>
          <p:nvPr/>
        </p:nvCxnSpPr>
        <p:spPr>
          <a:xfrm flipH="1">
            <a:off x="2656713" y="3881248"/>
            <a:ext cx="720080" cy="623121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Gerade Verbindung mit Pfeil 12"/>
          <p:cNvCxnSpPr/>
          <p:nvPr/>
        </p:nvCxnSpPr>
        <p:spPr>
          <a:xfrm flipH="1">
            <a:off x="1501180" y="5034439"/>
            <a:ext cx="720080" cy="623121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Gerade Verbindung mit Pfeil 15"/>
          <p:cNvCxnSpPr/>
          <p:nvPr/>
        </p:nvCxnSpPr>
        <p:spPr>
          <a:xfrm flipH="1">
            <a:off x="2653228" y="5839129"/>
            <a:ext cx="720080" cy="623121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Interaktive Schaltfläche: Zur Startseite wechseln 16">
            <a:hlinkClick r:id="rId4" action="ppaction://hlinksldjump" highlightClick="1"/>
            <a:extLst>
              <a:ext uri="{FF2B5EF4-FFF2-40B4-BE49-F238E27FC236}">
                <a16:creationId xmlns:a16="http://schemas.microsoft.com/office/drawing/2014/main" id="{CC90E6AB-0BCE-4D69-BCA1-53B184836B30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387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35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ctrlX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3: Single Read Words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5" name="Textfeld 14"/>
          <p:cNvSpPr txBox="1"/>
          <p:nvPr/>
        </p:nvSpPr>
        <p:spPr>
          <a:xfrm>
            <a:off x="101574" y="5346000"/>
            <a:ext cx="4320000" cy="1200329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/>
              <a:t>Data carrier recognized and user data read in:</a:t>
            </a:r>
          </a:p>
          <a:p>
            <a:r>
              <a:rPr lang="en-US" sz="1200" dirty="0"/>
              <a:t>O_b_Done		= True</a:t>
            </a:r>
          </a:p>
          <a:p>
            <a:r>
              <a:rPr lang="en-US" sz="1200" dirty="0"/>
              <a:t>O_b_NoDataCarrier	= False</a:t>
            </a:r>
          </a:p>
          <a:p>
            <a:r>
              <a:rPr lang="en-US" sz="1200" dirty="0"/>
              <a:t>O_b_Busy		= False</a:t>
            </a:r>
          </a:p>
          <a:p>
            <a:r>
              <a:rPr lang="en-US" sz="1200" dirty="0"/>
              <a:t>O_b_Finish		= True</a:t>
            </a:r>
          </a:p>
          <a:p>
            <a:r>
              <a:rPr lang="en-US" sz="1200" dirty="0"/>
              <a:t>O_B_Status 		= 16#00</a:t>
            </a:r>
          </a:p>
        </p:txBody>
      </p:sp>
      <p:sp>
        <p:nvSpPr>
          <p:cNvPr id="16" name="Textfeld 15"/>
          <p:cNvSpPr txBox="1"/>
          <p:nvPr/>
        </p:nvSpPr>
        <p:spPr>
          <a:xfrm>
            <a:off x="4708280" y="5345999"/>
            <a:ext cx="4320000" cy="1200329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/>
              <a:t>No data carrier recognized:</a:t>
            </a:r>
          </a:p>
          <a:p>
            <a:r>
              <a:rPr lang="en-US" sz="1200" dirty="0"/>
              <a:t>O_b_Done		= True</a:t>
            </a:r>
          </a:p>
          <a:p>
            <a:r>
              <a:rPr lang="en-US" sz="1200" dirty="0"/>
              <a:t>O_b_NoDataCarrier	= True</a:t>
            </a:r>
          </a:p>
          <a:p>
            <a:r>
              <a:rPr lang="en-US" sz="1200" dirty="0"/>
              <a:t>O_b_Busy		= False</a:t>
            </a:r>
          </a:p>
          <a:p>
            <a:r>
              <a:rPr lang="en-US" sz="1200" dirty="0"/>
              <a:t>O_b_Finish		= True</a:t>
            </a:r>
          </a:p>
          <a:p>
            <a:r>
              <a:rPr lang="en-US" sz="1200" dirty="0"/>
              <a:t>O_B_Status 		= 16#05</a:t>
            </a:r>
          </a:p>
        </p:txBody>
      </p:sp>
      <p:sp>
        <p:nvSpPr>
          <p:cNvPr id="11" name="Interaktive Schaltfläche: Zur Startseite wechseln 10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098549C5-06EC-4ABF-8D4F-395C8FD9E7F0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63E73D7E-8960-4CFA-906C-52C14D12CE9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574" y="1847596"/>
            <a:ext cx="2938683" cy="3415787"/>
          </a:xfrm>
          <a:prstGeom prst="rect">
            <a:avLst/>
          </a:prstGeom>
        </p:spPr>
      </p:pic>
      <p:pic>
        <p:nvPicPr>
          <p:cNvPr id="12" name="Grafik 11">
            <a:extLst>
              <a:ext uri="{FF2B5EF4-FFF2-40B4-BE49-F238E27FC236}">
                <a16:creationId xmlns:a16="http://schemas.microsoft.com/office/drawing/2014/main" id="{33701E90-053E-44C3-8481-FEC323813A1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0564" y="1847596"/>
            <a:ext cx="2937715" cy="34157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7318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E688AC51-D386-4581-BDD7-354E6E1C0EE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30" y="1859340"/>
            <a:ext cx="4472370" cy="3975440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36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ctrlX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3: Single Read Words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5" name="Textfeld 14"/>
          <p:cNvSpPr txBox="1"/>
          <p:nvPr/>
        </p:nvSpPr>
        <p:spPr>
          <a:xfrm>
            <a:off x="4655448" y="1859340"/>
            <a:ext cx="4320000" cy="2308324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/>
              <a:t>Data carrier recognized and user data read:</a:t>
            </a:r>
          </a:p>
          <a:p>
            <a:r>
              <a:rPr lang="en-US" sz="1200" dirty="0"/>
              <a:t>DB Head1Data.ReadData.ReadData[x]</a:t>
            </a:r>
          </a:p>
          <a:p>
            <a:r>
              <a:rPr lang="en-US" sz="1200" dirty="0"/>
              <a:t>ReadData[0] ...[7] 	</a:t>
            </a:r>
            <a:r>
              <a:rPr lang="en-US" sz="1200" dirty="0">
                <a:sym typeface="Wingdings" panose="05000000000000000000" pitchFamily="2" charset="2"/>
              </a:rPr>
              <a:t></a:t>
            </a:r>
            <a:r>
              <a:rPr lang="en-US" sz="1200" dirty="0"/>
              <a:t> Read data (2 blocks of 4 bytes each)</a:t>
            </a:r>
          </a:p>
          <a:p>
            <a:r>
              <a:rPr lang="en-US" sz="1200" dirty="0"/>
              <a:t>ReadData[8]...[x] 	</a:t>
            </a:r>
            <a:r>
              <a:rPr lang="en-US" sz="1200" dirty="0">
                <a:sym typeface="Wingdings" panose="05000000000000000000" pitchFamily="2" charset="2"/>
              </a:rPr>
              <a:t></a:t>
            </a:r>
            <a:r>
              <a:rPr lang="en-US" sz="1200" dirty="0"/>
              <a:t> 16#00</a:t>
            </a:r>
          </a:p>
          <a:p>
            <a:endParaRPr lang="en-US" sz="1200" dirty="0"/>
          </a:p>
          <a:p>
            <a:r>
              <a:rPr lang="en-US" sz="1200" dirty="0"/>
              <a:t>The number of blocks to be read in with a block size of 4 bytes each is defined via the input </a:t>
            </a:r>
            <a:r>
              <a:rPr lang="en-US" sz="1200" dirty="0" err="1"/>
              <a:t>I_i_WordNumber</a:t>
            </a:r>
            <a:endParaRPr lang="en-US" sz="1200" dirty="0"/>
          </a:p>
          <a:p>
            <a:endParaRPr lang="en-US" sz="1200" dirty="0"/>
          </a:p>
          <a:p>
            <a:r>
              <a:rPr lang="en-US" sz="1200" dirty="0"/>
              <a:t>Note:</a:t>
            </a:r>
          </a:p>
          <a:p>
            <a:r>
              <a:rPr lang="en-US" sz="1200" dirty="0"/>
              <a:t>When using the IQC33, the </a:t>
            </a:r>
            <a:r>
              <a:rPr lang="en-US" sz="1200" dirty="0" err="1"/>
              <a:t>I_i_WordNumber</a:t>
            </a:r>
            <a:r>
              <a:rPr lang="en-US" sz="1200" dirty="0"/>
              <a:t> must always be a multiple of 2. This data carrier has a block size of 8 bytes.</a:t>
            </a:r>
            <a:endParaRPr lang="en-US" sz="1200" dirty="0">
              <a:sym typeface="Wingdings" panose="05000000000000000000" pitchFamily="2" charset="2"/>
            </a:endParaRPr>
          </a:p>
        </p:txBody>
      </p:sp>
      <p:sp>
        <p:nvSpPr>
          <p:cNvPr id="13" name="Rechteck 12"/>
          <p:cNvSpPr/>
          <p:nvPr/>
        </p:nvSpPr>
        <p:spPr>
          <a:xfrm>
            <a:off x="3635896" y="2924944"/>
            <a:ext cx="936104" cy="259228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514C70E1-FBFB-4A52-9CC5-00337D0B2114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1922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D5CBCC92-9F96-4C49-9A99-7425584181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470" y="1878249"/>
            <a:ext cx="3391998" cy="4619699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37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ctrlX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3: Single Read Words</a:t>
            </a:r>
          </a:p>
        </p:txBody>
      </p:sp>
      <p:sp>
        <p:nvSpPr>
          <p:cNvPr id="15" name="Textfeld 14"/>
          <p:cNvSpPr txBox="1"/>
          <p:nvPr/>
        </p:nvSpPr>
        <p:spPr>
          <a:xfrm>
            <a:off x="3632418" y="1878249"/>
            <a:ext cx="5400112" cy="2492990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/>
              <a:t>Input data field: User data read in</a:t>
            </a:r>
          </a:p>
          <a:p>
            <a:r>
              <a:rPr lang="en-US" sz="1200" dirty="0"/>
              <a:t>INDATA.INDATA[x]</a:t>
            </a:r>
          </a:p>
          <a:p>
            <a:r>
              <a:rPr lang="en-US" sz="1200" dirty="0"/>
              <a:t>Input data field:</a:t>
            </a:r>
          </a:p>
          <a:p>
            <a:r>
              <a:rPr lang="en-US" sz="1200" dirty="0"/>
              <a:t>INDATA[0] </a:t>
            </a:r>
            <a:r>
              <a:rPr lang="en-US" sz="1200" dirty="0">
                <a:sym typeface="Wingdings" panose="05000000000000000000" pitchFamily="2" charset="2"/>
              </a:rPr>
              <a:t> Control Byte</a:t>
            </a:r>
          </a:p>
          <a:p>
            <a:r>
              <a:rPr lang="en-US" sz="1200" dirty="0"/>
              <a:t>INDATA[1]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  <a:p>
            <a:r>
              <a:rPr lang="en-US" sz="1200" dirty="0"/>
              <a:t>INDATA[2] </a:t>
            </a:r>
            <a:r>
              <a:rPr lang="en-US" sz="1200" dirty="0">
                <a:sym typeface="Wingdings" panose="05000000000000000000" pitchFamily="2" charset="2"/>
              </a:rPr>
              <a:t> Command code; 16#10 = Single Read Words</a:t>
            </a:r>
          </a:p>
          <a:p>
            <a:r>
              <a:rPr lang="en-US" sz="1200" dirty="0"/>
              <a:t>INDATA[3]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  <a:p>
            <a:r>
              <a:rPr lang="en-US" sz="1200" dirty="0"/>
              <a:t>INDATA[4] </a:t>
            </a:r>
            <a:r>
              <a:rPr lang="en-US" sz="1200" dirty="0">
                <a:sym typeface="Wingdings" panose="05000000000000000000" pitchFamily="2" charset="2"/>
              </a:rPr>
              <a:t> Status; 16#00 = ok</a:t>
            </a:r>
          </a:p>
          <a:p>
            <a:r>
              <a:rPr lang="en-US" sz="1200" dirty="0"/>
              <a:t>INDATA[5] </a:t>
            </a:r>
            <a:r>
              <a:rPr lang="en-US" sz="1200" dirty="0">
                <a:sym typeface="Wingdings" panose="05000000000000000000" pitchFamily="2" charset="2"/>
              </a:rPr>
              <a:t> Reply Counter</a:t>
            </a:r>
          </a:p>
          <a:p>
            <a:r>
              <a:rPr lang="en-US" sz="1200" dirty="0"/>
              <a:t>INDATA[6]…[7] </a:t>
            </a:r>
            <a:r>
              <a:rPr lang="en-US" sz="1200" dirty="0">
                <a:sym typeface="Wingdings" panose="05000000000000000000" pitchFamily="2" charset="2"/>
              </a:rPr>
              <a:t> Number of transmitted data blocks of 4 bytes each (</a:t>
            </a:r>
            <a:r>
              <a:rPr lang="en-US" sz="1200" dirty="0" err="1">
                <a:sym typeface="Wingdings" panose="05000000000000000000" pitchFamily="2" charset="2"/>
              </a:rPr>
              <a:t>I_i_WordNumber</a:t>
            </a:r>
            <a:r>
              <a:rPr lang="en-US" sz="1200" dirty="0">
                <a:sym typeface="Wingdings" panose="05000000000000000000" pitchFamily="2" charset="2"/>
              </a:rPr>
              <a:t>)</a:t>
            </a:r>
          </a:p>
          <a:p>
            <a:r>
              <a:rPr lang="en-US" sz="1200" dirty="0"/>
              <a:t>INDATA[8]…[15] </a:t>
            </a:r>
            <a:r>
              <a:rPr lang="en-US" sz="1200" dirty="0">
                <a:sym typeface="Wingdings" panose="05000000000000000000" pitchFamily="2" charset="2"/>
              </a:rPr>
              <a:t> User data read in</a:t>
            </a:r>
          </a:p>
          <a:p>
            <a:r>
              <a:rPr lang="en-US" sz="1200" dirty="0"/>
              <a:t>INDATA[16]…[x]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</p:txBody>
      </p:sp>
      <p:sp>
        <p:nvSpPr>
          <p:cNvPr id="13" name="Rechteck 12"/>
          <p:cNvSpPr/>
          <p:nvPr/>
        </p:nvSpPr>
        <p:spPr>
          <a:xfrm>
            <a:off x="2843808" y="2420888"/>
            <a:ext cx="659660" cy="381642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A1E4F51D-6787-4F8A-8D6F-7B9F0FEF4E43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5289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8507624C-B295-4D4D-9CAF-C3457E1EF3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816" y="1878249"/>
            <a:ext cx="3394652" cy="2610328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38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ctrlX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3: Single Read Words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5" name="Textfeld 14"/>
          <p:cNvSpPr txBox="1"/>
          <p:nvPr/>
        </p:nvSpPr>
        <p:spPr>
          <a:xfrm>
            <a:off x="3632418" y="1878249"/>
            <a:ext cx="5400112" cy="1938992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/>
              <a:t>Input data field: no data carrier recognized</a:t>
            </a:r>
          </a:p>
          <a:p>
            <a:r>
              <a:rPr lang="en-US" sz="1200" dirty="0"/>
              <a:t>INDATA.INDATA[x]</a:t>
            </a:r>
          </a:p>
          <a:p>
            <a:r>
              <a:rPr lang="en-US" sz="1200" dirty="0"/>
              <a:t>Input data field:</a:t>
            </a:r>
          </a:p>
          <a:p>
            <a:r>
              <a:rPr lang="en-US" sz="1200" dirty="0"/>
              <a:t>INDATA[0] </a:t>
            </a:r>
            <a:r>
              <a:rPr lang="en-US" sz="1200" dirty="0">
                <a:sym typeface="Wingdings" panose="05000000000000000000" pitchFamily="2" charset="2"/>
              </a:rPr>
              <a:t> Control Byte</a:t>
            </a:r>
          </a:p>
          <a:p>
            <a:r>
              <a:rPr lang="en-US" sz="1200" dirty="0"/>
              <a:t>INDATA[1]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  <a:p>
            <a:r>
              <a:rPr lang="en-US" sz="1200" dirty="0"/>
              <a:t>INDATA[2] </a:t>
            </a:r>
            <a:r>
              <a:rPr lang="en-US" sz="1200" dirty="0">
                <a:sym typeface="Wingdings" panose="05000000000000000000" pitchFamily="2" charset="2"/>
              </a:rPr>
              <a:t> Command code; 16#10 = Single Read Words</a:t>
            </a:r>
          </a:p>
          <a:p>
            <a:r>
              <a:rPr lang="en-US" sz="1200" dirty="0"/>
              <a:t>INDATA[3]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  <a:p>
            <a:r>
              <a:rPr lang="en-US" sz="1200" dirty="0"/>
              <a:t>INDATA[4] </a:t>
            </a:r>
            <a:r>
              <a:rPr lang="en-US" sz="1200" dirty="0">
                <a:sym typeface="Wingdings" panose="05000000000000000000" pitchFamily="2" charset="2"/>
              </a:rPr>
              <a:t> Status; 16#05 = no data carrier recognized</a:t>
            </a:r>
          </a:p>
          <a:p>
            <a:r>
              <a:rPr lang="en-US" sz="1200" dirty="0"/>
              <a:t>INDATA[5] </a:t>
            </a:r>
            <a:r>
              <a:rPr lang="en-US" sz="1200" dirty="0">
                <a:sym typeface="Wingdings" panose="05000000000000000000" pitchFamily="2" charset="2"/>
              </a:rPr>
              <a:t> Reply Counter</a:t>
            </a:r>
          </a:p>
          <a:p>
            <a:r>
              <a:rPr lang="en-US" sz="1200" dirty="0"/>
              <a:t>INDATA[6]…[x]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</p:txBody>
      </p:sp>
      <p:sp>
        <p:nvSpPr>
          <p:cNvPr id="13" name="Rechteck 12"/>
          <p:cNvSpPr/>
          <p:nvPr/>
        </p:nvSpPr>
        <p:spPr>
          <a:xfrm>
            <a:off x="2843808" y="2348880"/>
            <a:ext cx="659660" cy="213969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7FBCAD65-C7DC-402B-9559-206509D497E9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3767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079656F2-3EA4-4B81-97E5-99BA12A84CE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470" y="1878249"/>
            <a:ext cx="3391998" cy="2617738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39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ctrlX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3: Single Read Words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5" name="Textfeld 14"/>
          <p:cNvSpPr txBox="1"/>
          <p:nvPr/>
        </p:nvSpPr>
        <p:spPr>
          <a:xfrm>
            <a:off x="3632418" y="1878249"/>
            <a:ext cx="5400112" cy="1754326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/>
              <a:t>Output data field: Command Single Read Words</a:t>
            </a:r>
          </a:p>
          <a:p>
            <a:r>
              <a:rPr lang="en-US" sz="1200" dirty="0"/>
              <a:t>OUTDATA.OUTDATA[x]</a:t>
            </a:r>
          </a:p>
          <a:p>
            <a:r>
              <a:rPr lang="en-US" sz="1200" dirty="0"/>
              <a:t>Output data field:</a:t>
            </a:r>
          </a:p>
          <a:p>
            <a:r>
              <a:rPr lang="en-US" sz="1200" dirty="0"/>
              <a:t>OUTDATA[0] </a:t>
            </a:r>
            <a:r>
              <a:rPr lang="en-US" sz="1200" dirty="0">
                <a:sym typeface="Wingdings" panose="05000000000000000000" pitchFamily="2" charset="2"/>
              </a:rPr>
              <a:t> Control Byte</a:t>
            </a:r>
          </a:p>
          <a:p>
            <a:r>
              <a:rPr lang="en-US" sz="1200" dirty="0"/>
              <a:t>OUTDATA[1]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  <a:p>
            <a:r>
              <a:rPr lang="en-US" sz="1200" dirty="0"/>
              <a:t>OUTDATA[2] </a:t>
            </a:r>
            <a:r>
              <a:rPr lang="en-US" sz="1200" dirty="0">
                <a:sym typeface="Wingdings" panose="05000000000000000000" pitchFamily="2" charset="2"/>
              </a:rPr>
              <a:t> Command code; 16#10 = Single Read Words</a:t>
            </a:r>
          </a:p>
          <a:p>
            <a:r>
              <a:rPr lang="en-US" sz="1200" dirty="0"/>
              <a:t>OUTDATA[3]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  <a:p>
            <a:r>
              <a:rPr lang="en-US" sz="1200" dirty="0"/>
              <a:t>OUTDATA[4]…[5] </a:t>
            </a:r>
            <a:r>
              <a:rPr lang="en-US" sz="1200" dirty="0">
                <a:sym typeface="Wingdings" panose="05000000000000000000" pitchFamily="2" charset="2"/>
              </a:rPr>
              <a:t> Start address (</a:t>
            </a:r>
            <a:r>
              <a:rPr lang="en-US" sz="1200" dirty="0" err="1">
                <a:sym typeface="Wingdings" panose="05000000000000000000" pitchFamily="2" charset="2"/>
              </a:rPr>
              <a:t>I_w_StartAddress</a:t>
            </a:r>
            <a:r>
              <a:rPr lang="en-US" sz="1200" dirty="0">
                <a:sym typeface="Wingdings" panose="05000000000000000000" pitchFamily="2" charset="2"/>
              </a:rPr>
              <a:t>)</a:t>
            </a:r>
          </a:p>
          <a:p>
            <a:r>
              <a:rPr lang="en-US" sz="1200" dirty="0"/>
              <a:t>OUTDATA[6]…[7] </a:t>
            </a:r>
            <a:r>
              <a:rPr lang="en-US" sz="1200" dirty="0">
                <a:sym typeface="Wingdings" panose="05000000000000000000" pitchFamily="2" charset="2"/>
              </a:rPr>
              <a:t> Number of data blocks (</a:t>
            </a:r>
            <a:r>
              <a:rPr lang="en-US" sz="1200" dirty="0" err="1">
                <a:sym typeface="Wingdings" panose="05000000000000000000" pitchFamily="2" charset="2"/>
              </a:rPr>
              <a:t>I_i_WordNumber</a:t>
            </a:r>
            <a:r>
              <a:rPr lang="en-US" sz="1200" dirty="0">
                <a:sym typeface="Wingdings" panose="05000000000000000000" pitchFamily="2" charset="2"/>
              </a:rPr>
              <a:t>)</a:t>
            </a:r>
          </a:p>
        </p:txBody>
      </p:sp>
      <p:sp>
        <p:nvSpPr>
          <p:cNvPr id="13" name="Rechteck 12"/>
          <p:cNvSpPr/>
          <p:nvPr/>
        </p:nvSpPr>
        <p:spPr>
          <a:xfrm>
            <a:off x="2843808" y="2348880"/>
            <a:ext cx="659660" cy="214710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C6D9F5C9-DCB9-4398-AAA6-89D7B4B0F6DC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9174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4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ctrlX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Content Download: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2"/>
                </a:solidFill>
              </a:rPr>
              <a:t>Version history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2"/>
                </a:solidFill>
              </a:rPr>
              <a:t>Documentation (DEU, ENG)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2"/>
                </a:solidFill>
              </a:rPr>
              <a:t>Project with function blocks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2"/>
                </a:solidFill>
              </a:rPr>
              <a:t>Export of the function blocks</a:t>
            </a:r>
          </a:p>
        </p:txBody>
      </p:sp>
    </p:spTree>
    <p:extLst>
      <p:ext uri="{BB962C8B-B14F-4D97-AF65-F5344CB8AC3E}">
        <p14:creationId xmlns:p14="http://schemas.microsoft.com/office/powerpoint/2010/main" val="3371981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76D6C79B-7127-42AC-AC44-C60B081604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892293"/>
            <a:ext cx="6768752" cy="4656292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40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ctrlX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3: Single Read Words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9" name="Interaktive Schaltfläche: Zur Startseite wechseln 18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50044DFC-971B-480B-A55A-5A55109BF397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hteck 19">
            <a:extLst>
              <a:ext uri="{FF2B5EF4-FFF2-40B4-BE49-F238E27FC236}">
                <a16:creationId xmlns:a16="http://schemas.microsoft.com/office/drawing/2014/main" id="{F1B59F20-518B-4040-A49C-8671DBE295D7}"/>
              </a:ext>
            </a:extLst>
          </p:cNvPr>
          <p:cNvSpPr/>
          <p:nvPr/>
        </p:nvSpPr>
        <p:spPr>
          <a:xfrm>
            <a:off x="105965" y="4005063"/>
            <a:ext cx="793627" cy="68742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1" name="Rechteck 20">
            <a:extLst>
              <a:ext uri="{FF2B5EF4-FFF2-40B4-BE49-F238E27FC236}">
                <a16:creationId xmlns:a16="http://schemas.microsoft.com/office/drawing/2014/main" id="{20D4EFBF-E989-4AC4-9DAF-26DCCB4B2CE2}"/>
              </a:ext>
            </a:extLst>
          </p:cNvPr>
          <p:cNvSpPr/>
          <p:nvPr/>
        </p:nvSpPr>
        <p:spPr>
          <a:xfrm>
            <a:off x="105965" y="4692490"/>
            <a:ext cx="1469971" cy="82474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22" name="Gerade Verbindung mit Pfeil 21">
            <a:extLst>
              <a:ext uri="{FF2B5EF4-FFF2-40B4-BE49-F238E27FC236}">
                <a16:creationId xmlns:a16="http://schemas.microsoft.com/office/drawing/2014/main" id="{5F9D335B-A3BE-4D71-A5F8-39F532002363}"/>
              </a:ext>
            </a:extLst>
          </p:cNvPr>
          <p:cNvCxnSpPr>
            <a:cxnSpLocks/>
          </p:cNvCxnSpPr>
          <p:nvPr/>
        </p:nvCxnSpPr>
        <p:spPr>
          <a:xfrm flipH="1">
            <a:off x="437732" y="2708920"/>
            <a:ext cx="504056" cy="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Rechteck 22">
            <a:extLst>
              <a:ext uri="{FF2B5EF4-FFF2-40B4-BE49-F238E27FC236}">
                <a16:creationId xmlns:a16="http://schemas.microsoft.com/office/drawing/2014/main" id="{D7B576FC-9629-4D7C-8B25-3E6D03B51217}"/>
              </a:ext>
            </a:extLst>
          </p:cNvPr>
          <p:cNvSpPr/>
          <p:nvPr/>
        </p:nvSpPr>
        <p:spPr>
          <a:xfrm>
            <a:off x="4089043" y="2560242"/>
            <a:ext cx="842997" cy="115679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4" name="Rechteck 23">
            <a:extLst>
              <a:ext uri="{FF2B5EF4-FFF2-40B4-BE49-F238E27FC236}">
                <a16:creationId xmlns:a16="http://schemas.microsoft.com/office/drawing/2014/main" id="{FF486C62-D91B-4D5D-A012-9C2EC7684FCB}"/>
              </a:ext>
            </a:extLst>
          </p:cNvPr>
          <p:cNvSpPr/>
          <p:nvPr/>
        </p:nvSpPr>
        <p:spPr>
          <a:xfrm>
            <a:off x="3491880" y="1890096"/>
            <a:ext cx="2376264" cy="53079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5" name="Rechteck 24">
            <a:extLst>
              <a:ext uri="{FF2B5EF4-FFF2-40B4-BE49-F238E27FC236}">
                <a16:creationId xmlns:a16="http://schemas.microsoft.com/office/drawing/2014/main" id="{D88C121D-BF57-4CC1-968D-EF7903C3A993}"/>
              </a:ext>
            </a:extLst>
          </p:cNvPr>
          <p:cNvSpPr/>
          <p:nvPr/>
        </p:nvSpPr>
        <p:spPr>
          <a:xfrm>
            <a:off x="1070898" y="2487978"/>
            <a:ext cx="1073929" cy="58097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058095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1A53FCD8-700E-42CF-B25E-98D546919E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758" y="1890096"/>
            <a:ext cx="6768244" cy="4647612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41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ctrlX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3: Single Read Words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9" name="Interaktive Schaltfläche: Zur Startseite wechseln 18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50044DFC-971B-480B-A55A-5A55109BF397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hteck 19">
            <a:extLst>
              <a:ext uri="{FF2B5EF4-FFF2-40B4-BE49-F238E27FC236}">
                <a16:creationId xmlns:a16="http://schemas.microsoft.com/office/drawing/2014/main" id="{F1B59F20-518B-4040-A49C-8671DBE295D7}"/>
              </a:ext>
            </a:extLst>
          </p:cNvPr>
          <p:cNvSpPr/>
          <p:nvPr/>
        </p:nvSpPr>
        <p:spPr>
          <a:xfrm>
            <a:off x="105965" y="4005063"/>
            <a:ext cx="793627" cy="68742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1" name="Rechteck 20">
            <a:extLst>
              <a:ext uri="{FF2B5EF4-FFF2-40B4-BE49-F238E27FC236}">
                <a16:creationId xmlns:a16="http://schemas.microsoft.com/office/drawing/2014/main" id="{20D4EFBF-E989-4AC4-9DAF-26DCCB4B2CE2}"/>
              </a:ext>
            </a:extLst>
          </p:cNvPr>
          <p:cNvSpPr/>
          <p:nvPr/>
        </p:nvSpPr>
        <p:spPr>
          <a:xfrm>
            <a:off x="105965" y="4692490"/>
            <a:ext cx="1469971" cy="82474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22" name="Gerade Verbindung mit Pfeil 21">
            <a:extLst>
              <a:ext uri="{FF2B5EF4-FFF2-40B4-BE49-F238E27FC236}">
                <a16:creationId xmlns:a16="http://schemas.microsoft.com/office/drawing/2014/main" id="{5F9D335B-A3BE-4D71-A5F8-39F532002363}"/>
              </a:ext>
            </a:extLst>
          </p:cNvPr>
          <p:cNvCxnSpPr>
            <a:cxnSpLocks/>
          </p:cNvCxnSpPr>
          <p:nvPr/>
        </p:nvCxnSpPr>
        <p:spPr>
          <a:xfrm flipH="1">
            <a:off x="437732" y="2708920"/>
            <a:ext cx="504056" cy="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Rechteck 23">
            <a:extLst>
              <a:ext uri="{FF2B5EF4-FFF2-40B4-BE49-F238E27FC236}">
                <a16:creationId xmlns:a16="http://schemas.microsoft.com/office/drawing/2014/main" id="{FF486C62-D91B-4D5D-A012-9C2EC7684FCB}"/>
              </a:ext>
            </a:extLst>
          </p:cNvPr>
          <p:cNvSpPr/>
          <p:nvPr/>
        </p:nvSpPr>
        <p:spPr>
          <a:xfrm>
            <a:off x="3491880" y="1890096"/>
            <a:ext cx="2376264" cy="53079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5" name="Rechteck 24">
            <a:extLst>
              <a:ext uri="{FF2B5EF4-FFF2-40B4-BE49-F238E27FC236}">
                <a16:creationId xmlns:a16="http://schemas.microsoft.com/office/drawing/2014/main" id="{D88C121D-BF57-4CC1-968D-EF7903C3A993}"/>
              </a:ext>
            </a:extLst>
          </p:cNvPr>
          <p:cNvSpPr/>
          <p:nvPr/>
        </p:nvSpPr>
        <p:spPr>
          <a:xfrm>
            <a:off x="1070898" y="2487978"/>
            <a:ext cx="1073929" cy="58097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7" name="Rechteck 16">
            <a:extLst>
              <a:ext uri="{FF2B5EF4-FFF2-40B4-BE49-F238E27FC236}">
                <a16:creationId xmlns:a16="http://schemas.microsoft.com/office/drawing/2014/main" id="{4F67373F-7106-45A4-9490-0BFE12092388}"/>
              </a:ext>
            </a:extLst>
          </p:cNvPr>
          <p:cNvSpPr/>
          <p:nvPr/>
        </p:nvSpPr>
        <p:spPr>
          <a:xfrm>
            <a:off x="4081403" y="2500844"/>
            <a:ext cx="842997" cy="115679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89554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Grafik 17">
            <a:extLst>
              <a:ext uri="{FF2B5EF4-FFF2-40B4-BE49-F238E27FC236}">
                <a16:creationId xmlns:a16="http://schemas.microsoft.com/office/drawing/2014/main" id="{63BFFE48-4610-475A-9242-713E36B9DF1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516"/>
          <a:stretch/>
        </p:blipFill>
        <p:spPr>
          <a:xfrm>
            <a:off x="79674" y="4942837"/>
            <a:ext cx="3534203" cy="1617796"/>
          </a:xfrm>
          <a:prstGeom prst="rect">
            <a:avLst/>
          </a:prstGeom>
        </p:spPr>
      </p:pic>
      <p:pic>
        <p:nvPicPr>
          <p:cNvPr id="10" name="Grafik 9">
            <a:extLst>
              <a:ext uri="{FF2B5EF4-FFF2-40B4-BE49-F238E27FC236}">
                <a16:creationId xmlns:a16="http://schemas.microsoft.com/office/drawing/2014/main" id="{CDDA78F1-0DA2-4801-959C-75C3940F4B3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516"/>
          <a:stretch/>
        </p:blipFill>
        <p:spPr>
          <a:xfrm>
            <a:off x="79674" y="3240647"/>
            <a:ext cx="3534203" cy="1617796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42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ctrlX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4: Single Write Words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Single write attempt to the user data area (User Memory) of a data carrier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I_b_UserMemory_UID := False and </a:t>
            </a:r>
            <a:r>
              <a:rPr lang="en-US" sz="1400" b="0" dirty="0" err="1"/>
              <a:t>I_b_EPC</a:t>
            </a:r>
            <a:r>
              <a:rPr lang="en-US" sz="1400" b="0" dirty="0"/>
              <a:t> := False and I_b_SingleEnhanced := False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 err="1"/>
              <a:t>I_w_StartAddress</a:t>
            </a:r>
            <a:r>
              <a:rPr lang="en-US" sz="1400" b="0" dirty="0"/>
              <a:t> := 16#0000 (variable) and </a:t>
            </a:r>
            <a:r>
              <a:rPr lang="en-US" sz="1400" b="0" dirty="0" err="1"/>
              <a:t>I_i_WordNumber</a:t>
            </a:r>
            <a:r>
              <a:rPr lang="en-US" sz="1400" b="0" dirty="0"/>
              <a:t> := 2 (variable)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Specify write data in WriteData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Start by positive edge on I_b_StartWrite</a:t>
            </a:r>
            <a:endParaRPr lang="de-DE" sz="1400" dirty="0"/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3" name="Textfeld 12"/>
          <p:cNvSpPr txBox="1"/>
          <p:nvPr/>
        </p:nvSpPr>
        <p:spPr>
          <a:xfrm>
            <a:off x="3744306" y="3237121"/>
            <a:ext cx="5301426" cy="1457698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en-US" sz="900" dirty="0">
                <a:solidFill>
                  <a:schemeClr val="tx2"/>
                </a:solidFill>
              </a:rPr>
              <a:t>Write successful, data written; command completed: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I_b_SingleEnhanced 	:= False (one-time command)</a:t>
            </a:r>
            <a:endParaRPr lang="en-US" sz="900" dirty="0">
              <a:solidFill>
                <a:schemeClr val="tx2"/>
              </a:solidFill>
            </a:endParaRPr>
          </a:p>
          <a:p>
            <a:r>
              <a:rPr lang="en-US" sz="900" dirty="0">
                <a:solidFill>
                  <a:schemeClr val="tx2"/>
                </a:solidFill>
              </a:rPr>
              <a:t>I_b_UserMemory_UID 	:= False (access to User Memory)</a:t>
            </a:r>
          </a:p>
          <a:p>
            <a:r>
              <a:rPr lang="en-US" sz="900" dirty="0" err="1">
                <a:solidFill>
                  <a:schemeClr val="tx2"/>
                </a:solidFill>
                <a:sym typeface="Wingdings" panose="05000000000000000000" pitchFamily="2" charset="2"/>
              </a:rPr>
              <a:t>I_b_EPC</a:t>
            </a:r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 		:= False (not relevant)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I_b_StartWrite 		:= True (start write process with positive edge)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O_b_Busy		= False (no command active)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O_b_Done 		= True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O_b_Finish 		= True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O_b_NoDataCarrier	= False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O_b_Error		= False</a:t>
            </a:r>
          </a:p>
        </p:txBody>
      </p:sp>
      <p:sp>
        <p:nvSpPr>
          <p:cNvPr id="16" name="Textfeld 15"/>
          <p:cNvSpPr txBox="1"/>
          <p:nvPr/>
        </p:nvSpPr>
        <p:spPr>
          <a:xfrm>
            <a:off x="3744306" y="4942837"/>
            <a:ext cx="5301426" cy="1457698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en-US" sz="900" dirty="0">
                <a:solidFill>
                  <a:schemeClr val="tx2"/>
                </a:solidFill>
              </a:rPr>
              <a:t>Write not successful, data carrier not recognized and data not written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I_b_SingleEnhanced 	:= False</a:t>
            </a:r>
            <a:endParaRPr lang="en-US" sz="900" dirty="0">
              <a:solidFill>
                <a:schemeClr val="tx2"/>
              </a:solidFill>
            </a:endParaRPr>
          </a:p>
          <a:p>
            <a:r>
              <a:rPr lang="en-US" sz="900" dirty="0">
                <a:solidFill>
                  <a:schemeClr val="tx2"/>
                </a:solidFill>
              </a:rPr>
              <a:t>I_b_UserMemory_UID 	:= False</a:t>
            </a:r>
          </a:p>
          <a:p>
            <a:r>
              <a:rPr lang="en-US" sz="900" dirty="0" err="1">
                <a:solidFill>
                  <a:schemeClr val="tx2"/>
                </a:solidFill>
                <a:sym typeface="Wingdings" panose="05000000000000000000" pitchFamily="2" charset="2"/>
              </a:rPr>
              <a:t>I_b_EPC</a:t>
            </a:r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 		:= False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I_b_StartWrite 		:= True 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O_b_Busy		= False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O_b_Done 		= True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O_b_Finish 		= True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O_b_NoDataCarrier	= True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O_b_Error		= False</a:t>
            </a:r>
          </a:p>
        </p:txBody>
      </p:sp>
      <p:cxnSp>
        <p:nvCxnSpPr>
          <p:cNvPr id="11" name="Gerade Verbindung mit Pfeil 10"/>
          <p:cNvCxnSpPr/>
          <p:nvPr/>
        </p:nvCxnSpPr>
        <p:spPr>
          <a:xfrm flipH="1">
            <a:off x="1486735" y="3318879"/>
            <a:ext cx="720080" cy="623121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Gerade Verbindung mit Pfeil 11"/>
          <p:cNvCxnSpPr/>
          <p:nvPr/>
        </p:nvCxnSpPr>
        <p:spPr>
          <a:xfrm flipH="1">
            <a:off x="2635617" y="3965970"/>
            <a:ext cx="720080" cy="623121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Gerade Verbindung mit Pfeil 13"/>
          <p:cNvCxnSpPr/>
          <p:nvPr/>
        </p:nvCxnSpPr>
        <p:spPr>
          <a:xfrm flipH="1">
            <a:off x="1486735" y="5052826"/>
            <a:ext cx="720080" cy="623121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Gerade Verbindung mit Pfeil 14"/>
          <p:cNvCxnSpPr/>
          <p:nvPr/>
        </p:nvCxnSpPr>
        <p:spPr>
          <a:xfrm flipH="1">
            <a:off x="2635617" y="5845408"/>
            <a:ext cx="720080" cy="623121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Interaktive Schaltfläche: Zur Startseite wechseln 16">
            <a:hlinkClick r:id="rId4" action="ppaction://hlinksldjump" highlightClick="1"/>
            <a:extLst>
              <a:ext uri="{FF2B5EF4-FFF2-40B4-BE49-F238E27FC236}">
                <a16:creationId xmlns:a16="http://schemas.microsoft.com/office/drawing/2014/main" id="{37DF428A-CB02-4D58-A23D-B548AFFF03CE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1521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rafik 9">
            <a:extLst>
              <a:ext uri="{FF2B5EF4-FFF2-40B4-BE49-F238E27FC236}">
                <a16:creationId xmlns:a16="http://schemas.microsoft.com/office/drawing/2014/main" id="{AED42DE3-344D-4092-8D4F-EBA8F82A8CD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845527"/>
            <a:ext cx="4464496" cy="4243817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43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ctrlX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4: Single Write Words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2" name="Textfeld 11"/>
          <p:cNvSpPr txBox="1"/>
          <p:nvPr/>
        </p:nvSpPr>
        <p:spPr>
          <a:xfrm>
            <a:off x="5155401" y="1845528"/>
            <a:ext cx="3808599" cy="2031325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400" dirty="0"/>
              <a:t>Write data: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Assignment before the start of command execution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Assignment within the DB Head1Data.WriteData.WriteData[x]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Byte[0] to [x] </a:t>
            </a:r>
            <a:r>
              <a:rPr lang="en-US" sz="1400" dirty="0">
                <a:sym typeface="Wingdings" panose="05000000000000000000" pitchFamily="2" charset="2"/>
              </a:rPr>
              <a:t></a:t>
            </a:r>
            <a:r>
              <a:rPr lang="en-US" sz="1400" dirty="0"/>
              <a:t> Write data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Number of write data depending on parameter </a:t>
            </a:r>
            <a:r>
              <a:rPr lang="en-US" sz="1400" dirty="0" err="1"/>
              <a:t>I_i_NumberWords</a:t>
            </a:r>
            <a:r>
              <a:rPr lang="en-US" sz="1400" dirty="0"/>
              <a:t> and the telegram length</a:t>
            </a:r>
          </a:p>
        </p:txBody>
      </p:sp>
      <p:sp>
        <p:nvSpPr>
          <p:cNvPr id="9" name="Rechteck 8"/>
          <p:cNvSpPr/>
          <p:nvPr/>
        </p:nvSpPr>
        <p:spPr>
          <a:xfrm>
            <a:off x="3707903" y="3212976"/>
            <a:ext cx="864097" cy="259228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Interaktive Schaltfläche: Zur Startseite wechseln 10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29AF6697-F1B1-4046-AF88-DFD73A726C8F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4267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44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ctrlX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4: Single Write Words</a:t>
            </a:r>
          </a:p>
        </p:txBody>
      </p:sp>
      <p:sp>
        <p:nvSpPr>
          <p:cNvPr id="15" name="Textfeld 14"/>
          <p:cNvSpPr txBox="1"/>
          <p:nvPr/>
        </p:nvSpPr>
        <p:spPr>
          <a:xfrm>
            <a:off x="101574" y="5346000"/>
            <a:ext cx="4320000" cy="1200329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/>
              <a:t>Data carrier recognized and user data written:</a:t>
            </a:r>
          </a:p>
          <a:p>
            <a:r>
              <a:rPr lang="en-US" sz="1200" dirty="0"/>
              <a:t>O_b_Done		= True</a:t>
            </a:r>
          </a:p>
          <a:p>
            <a:r>
              <a:rPr lang="en-US" sz="1200" dirty="0"/>
              <a:t>O_b_NoDataCarrier	= False</a:t>
            </a:r>
          </a:p>
          <a:p>
            <a:r>
              <a:rPr lang="en-US" sz="1200" dirty="0"/>
              <a:t>O_b_Busy		= False</a:t>
            </a:r>
          </a:p>
          <a:p>
            <a:r>
              <a:rPr lang="en-US" sz="1200" dirty="0"/>
              <a:t>O_b_Finish		= True</a:t>
            </a:r>
          </a:p>
          <a:p>
            <a:r>
              <a:rPr lang="en-US" sz="1200" dirty="0"/>
              <a:t>O_B_Status 		= 16#00</a:t>
            </a:r>
          </a:p>
        </p:txBody>
      </p:sp>
      <p:sp>
        <p:nvSpPr>
          <p:cNvPr id="16" name="Textfeld 15"/>
          <p:cNvSpPr txBox="1"/>
          <p:nvPr/>
        </p:nvSpPr>
        <p:spPr>
          <a:xfrm>
            <a:off x="4708280" y="5345999"/>
            <a:ext cx="4320000" cy="1200329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/>
              <a:t>No data carrier recognized:</a:t>
            </a:r>
          </a:p>
          <a:p>
            <a:r>
              <a:rPr lang="en-US" sz="1200" dirty="0"/>
              <a:t>O_b_Done		= True</a:t>
            </a:r>
          </a:p>
          <a:p>
            <a:r>
              <a:rPr lang="en-US" sz="1200" dirty="0"/>
              <a:t>O_b_NoDataCarrier	= True</a:t>
            </a:r>
          </a:p>
          <a:p>
            <a:r>
              <a:rPr lang="en-US" sz="1200" dirty="0"/>
              <a:t>O_b_Busy		= False</a:t>
            </a:r>
          </a:p>
          <a:p>
            <a:r>
              <a:rPr lang="en-US" sz="1200" dirty="0"/>
              <a:t>O_b_Finish		= True</a:t>
            </a:r>
          </a:p>
          <a:p>
            <a:r>
              <a:rPr lang="en-US" sz="1200" dirty="0"/>
              <a:t>O_B_Status 		= 16#05</a:t>
            </a:r>
          </a:p>
        </p:txBody>
      </p:sp>
      <p:sp>
        <p:nvSpPr>
          <p:cNvPr id="12" name="Interaktive Schaltfläche: Zur Startseite wechseln 11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8E564BFC-E2C1-4DFA-9008-3F6CEFD0A3D8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8FE6E585-C294-4D30-A054-6C8B4637C77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574" y="1847595"/>
            <a:ext cx="2911923" cy="3398386"/>
          </a:xfrm>
          <a:prstGeom prst="rect">
            <a:avLst/>
          </a:prstGeom>
        </p:spPr>
      </p:pic>
      <p:pic>
        <p:nvPicPr>
          <p:cNvPr id="11" name="Grafik 10">
            <a:extLst>
              <a:ext uri="{FF2B5EF4-FFF2-40B4-BE49-F238E27FC236}">
                <a16:creationId xmlns:a16="http://schemas.microsoft.com/office/drawing/2014/main" id="{8993CBE7-A384-49FE-B59D-D61211C94EB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743" y="1847596"/>
            <a:ext cx="2931537" cy="3398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040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DA9D2EEF-D156-43FD-A0BE-844569E262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92" y="1878249"/>
            <a:ext cx="3394976" cy="2658566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45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ctrlX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4: Single Write Words</a:t>
            </a:r>
          </a:p>
        </p:txBody>
      </p:sp>
      <p:sp>
        <p:nvSpPr>
          <p:cNvPr id="15" name="Textfeld 14"/>
          <p:cNvSpPr txBox="1"/>
          <p:nvPr/>
        </p:nvSpPr>
        <p:spPr>
          <a:xfrm>
            <a:off x="3632418" y="1878249"/>
            <a:ext cx="5400112" cy="1938992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/>
              <a:t>Input data field: User data written</a:t>
            </a:r>
          </a:p>
          <a:p>
            <a:r>
              <a:rPr lang="en-US" sz="1200" dirty="0"/>
              <a:t>INDATA.INDATA[x]</a:t>
            </a:r>
          </a:p>
          <a:p>
            <a:r>
              <a:rPr lang="en-US" sz="1200" dirty="0"/>
              <a:t>Input data field:</a:t>
            </a:r>
          </a:p>
          <a:p>
            <a:r>
              <a:rPr lang="en-US" sz="1200" dirty="0"/>
              <a:t>INDATA[0] </a:t>
            </a:r>
            <a:r>
              <a:rPr lang="en-US" sz="1200" dirty="0">
                <a:sym typeface="Wingdings" panose="05000000000000000000" pitchFamily="2" charset="2"/>
              </a:rPr>
              <a:t> Control Byte</a:t>
            </a:r>
          </a:p>
          <a:p>
            <a:r>
              <a:rPr lang="en-US" sz="1200" dirty="0"/>
              <a:t>INDATA[1]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  <a:p>
            <a:r>
              <a:rPr lang="en-US" sz="1200" dirty="0"/>
              <a:t>INDATA[2] </a:t>
            </a:r>
            <a:r>
              <a:rPr lang="en-US" sz="1200" dirty="0">
                <a:sym typeface="Wingdings" panose="05000000000000000000" pitchFamily="2" charset="2"/>
              </a:rPr>
              <a:t> Command code; 16#40 = Single Write Words</a:t>
            </a:r>
          </a:p>
          <a:p>
            <a:r>
              <a:rPr lang="en-US" sz="1200" dirty="0"/>
              <a:t>INDATA[3]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  <a:p>
            <a:r>
              <a:rPr lang="en-US" sz="1200" dirty="0"/>
              <a:t>INDATA[4] </a:t>
            </a:r>
            <a:r>
              <a:rPr lang="en-US" sz="1200" dirty="0">
                <a:sym typeface="Wingdings" panose="05000000000000000000" pitchFamily="2" charset="2"/>
              </a:rPr>
              <a:t> Status; 16#00 = ok</a:t>
            </a:r>
          </a:p>
          <a:p>
            <a:r>
              <a:rPr lang="en-US" sz="1200" dirty="0"/>
              <a:t>INDATA[5] </a:t>
            </a:r>
            <a:r>
              <a:rPr lang="en-US" sz="1200" dirty="0">
                <a:sym typeface="Wingdings" panose="05000000000000000000" pitchFamily="2" charset="2"/>
              </a:rPr>
              <a:t> Reply Counter</a:t>
            </a:r>
          </a:p>
          <a:p>
            <a:r>
              <a:rPr lang="en-US" sz="1200" dirty="0"/>
              <a:t>INDATA[6]…[x]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</p:txBody>
      </p:sp>
      <p:sp>
        <p:nvSpPr>
          <p:cNvPr id="13" name="Rechteck 12"/>
          <p:cNvSpPr/>
          <p:nvPr/>
        </p:nvSpPr>
        <p:spPr>
          <a:xfrm>
            <a:off x="2843808" y="2348880"/>
            <a:ext cx="659660" cy="218793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A933E290-B4A3-42CB-8454-D4CC2CF5FB9D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1475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C4AA9E05-AF47-4E34-9E08-5A5141D4F0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470" y="1878249"/>
            <a:ext cx="3391998" cy="2705976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46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ctrlX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4: Single Write Words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5" name="Textfeld 14"/>
          <p:cNvSpPr txBox="1"/>
          <p:nvPr/>
        </p:nvSpPr>
        <p:spPr>
          <a:xfrm>
            <a:off x="3632418" y="1878249"/>
            <a:ext cx="5400112" cy="1938992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/>
              <a:t>Input data field: no data carrier recognized</a:t>
            </a:r>
          </a:p>
          <a:p>
            <a:r>
              <a:rPr lang="en-US" sz="1200" dirty="0"/>
              <a:t>INDATA.INDATA[x]</a:t>
            </a:r>
          </a:p>
          <a:p>
            <a:r>
              <a:rPr lang="en-US" sz="1200" dirty="0"/>
              <a:t>Input data field:</a:t>
            </a:r>
          </a:p>
          <a:p>
            <a:r>
              <a:rPr lang="en-US" sz="1200" dirty="0"/>
              <a:t>INDATA[0] </a:t>
            </a:r>
            <a:r>
              <a:rPr lang="en-US" sz="1200" dirty="0">
                <a:sym typeface="Wingdings" panose="05000000000000000000" pitchFamily="2" charset="2"/>
              </a:rPr>
              <a:t> Control Byte</a:t>
            </a:r>
          </a:p>
          <a:p>
            <a:r>
              <a:rPr lang="en-US" sz="1200" dirty="0"/>
              <a:t>INDATA[1]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  <a:p>
            <a:r>
              <a:rPr lang="en-US" sz="1200" dirty="0"/>
              <a:t>INDATA[2] </a:t>
            </a:r>
            <a:r>
              <a:rPr lang="en-US" sz="1200" dirty="0">
                <a:sym typeface="Wingdings" panose="05000000000000000000" pitchFamily="2" charset="2"/>
              </a:rPr>
              <a:t> Command code; 16#40 = Single Write Words</a:t>
            </a:r>
          </a:p>
          <a:p>
            <a:r>
              <a:rPr lang="en-US" sz="1200" dirty="0"/>
              <a:t>INDATA[3]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  <a:p>
            <a:r>
              <a:rPr lang="en-US" sz="1200" dirty="0"/>
              <a:t>INDATA[4] </a:t>
            </a:r>
            <a:r>
              <a:rPr lang="en-US" sz="1200" dirty="0">
                <a:sym typeface="Wingdings" panose="05000000000000000000" pitchFamily="2" charset="2"/>
              </a:rPr>
              <a:t> Status; 16#05 = no data carrier recognized</a:t>
            </a:r>
          </a:p>
          <a:p>
            <a:r>
              <a:rPr lang="en-US" sz="1200" dirty="0"/>
              <a:t>INDATA[5] </a:t>
            </a:r>
            <a:r>
              <a:rPr lang="en-US" sz="1200" dirty="0">
                <a:sym typeface="Wingdings" panose="05000000000000000000" pitchFamily="2" charset="2"/>
              </a:rPr>
              <a:t> Reply Counter</a:t>
            </a:r>
          </a:p>
          <a:p>
            <a:r>
              <a:rPr lang="en-US" sz="1200" dirty="0"/>
              <a:t>INDATA[6]…[x]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</p:txBody>
      </p:sp>
      <p:sp>
        <p:nvSpPr>
          <p:cNvPr id="13" name="Rechteck 12"/>
          <p:cNvSpPr/>
          <p:nvPr/>
        </p:nvSpPr>
        <p:spPr>
          <a:xfrm>
            <a:off x="2843808" y="2420888"/>
            <a:ext cx="659660" cy="216333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6F7F6410-9BC0-4213-A187-D6719CCF643B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6343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4C2DA43C-EE9D-4F94-AAF2-1159EBCB82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564" y="1878249"/>
            <a:ext cx="3390076" cy="4467068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47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ctrlX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4: Single Write Words</a:t>
            </a:r>
          </a:p>
        </p:txBody>
      </p:sp>
      <p:sp>
        <p:nvSpPr>
          <p:cNvPr id="15" name="Textfeld 14"/>
          <p:cNvSpPr txBox="1"/>
          <p:nvPr/>
        </p:nvSpPr>
        <p:spPr>
          <a:xfrm>
            <a:off x="3632418" y="1878249"/>
            <a:ext cx="5400112" cy="2123658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/>
              <a:t>Output data field: Command Single Write Words</a:t>
            </a:r>
          </a:p>
          <a:p>
            <a:r>
              <a:rPr lang="en-US" sz="1200" dirty="0"/>
              <a:t>OUTDATA.OUTDATA[x]</a:t>
            </a:r>
          </a:p>
          <a:p>
            <a:r>
              <a:rPr lang="en-US" sz="1200" dirty="0"/>
              <a:t>Output data field:</a:t>
            </a:r>
          </a:p>
          <a:p>
            <a:r>
              <a:rPr lang="en-US" sz="1200" dirty="0"/>
              <a:t>OUTDATA[0] </a:t>
            </a:r>
            <a:r>
              <a:rPr lang="en-US" sz="1200" dirty="0">
                <a:sym typeface="Wingdings" panose="05000000000000000000" pitchFamily="2" charset="2"/>
              </a:rPr>
              <a:t> Control Byte</a:t>
            </a:r>
          </a:p>
          <a:p>
            <a:r>
              <a:rPr lang="en-US" sz="1200" dirty="0"/>
              <a:t>OUTDATA[1]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  <a:p>
            <a:r>
              <a:rPr lang="en-US" sz="1200" dirty="0"/>
              <a:t>OUTDATA[2] </a:t>
            </a:r>
            <a:r>
              <a:rPr lang="en-US" sz="1200" dirty="0">
                <a:sym typeface="Wingdings" panose="05000000000000000000" pitchFamily="2" charset="2"/>
              </a:rPr>
              <a:t> Command code; 16#40 = Single Write Words</a:t>
            </a:r>
          </a:p>
          <a:p>
            <a:r>
              <a:rPr lang="en-US" sz="1200" dirty="0"/>
              <a:t>OUTDATA[3]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  <a:p>
            <a:r>
              <a:rPr lang="en-US" sz="1200" dirty="0"/>
              <a:t>OUTDATA[4]…[5] </a:t>
            </a:r>
            <a:r>
              <a:rPr lang="en-US" sz="1200" dirty="0">
                <a:sym typeface="Wingdings" panose="05000000000000000000" pitchFamily="2" charset="2"/>
              </a:rPr>
              <a:t> Start address (</a:t>
            </a:r>
            <a:r>
              <a:rPr lang="en-US" sz="1200" dirty="0" err="1">
                <a:sym typeface="Wingdings" panose="05000000000000000000" pitchFamily="2" charset="2"/>
              </a:rPr>
              <a:t>I_w_StartAddress</a:t>
            </a:r>
            <a:r>
              <a:rPr lang="en-US" sz="1200" dirty="0">
                <a:sym typeface="Wingdings" panose="05000000000000000000" pitchFamily="2" charset="2"/>
              </a:rPr>
              <a:t>)</a:t>
            </a:r>
          </a:p>
          <a:p>
            <a:r>
              <a:rPr lang="en-US" sz="1200" dirty="0"/>
              <a:t>OUTDATA[6]…[7] </a:t>
            </a:r>
            <a:r>
              <a:rPr lang="en-US" sz="1200" dirty="0">
                <a:sym typeface="Wingdings" panose="05000000000000000000" pitchFamily="2" charset="2"/>
              </a:rPr>
              <a:t> Number of blocks (</a:t>
            </a:r>
            <a:r>
              <a:rPr lang="en-US" sz="1200" dirty="0" err="1">
                <a:sym typeface="Wingdings" panose="05000000000000000000" pitchFamily="2" charset="2"/>
              </a:rPr>
              <a:t>I_i_WordNumber</a:t>
            </a:r>
            <a:r>
              <a:rPr lang="en-US" sz="1200" dirty="0">
                <a:sym typeface="Wingdings" panose="05000000000000000000" pitchFamily="2" charset="2"/>
              </a:rPr>
              <a:t>)</a:t>
            </a:r>
          </a:p>
          <a:p>
            <a:r>
              <a:rPr lang="en-US" sz="1200" dirty="0"/>
              <a:t>OUTDATA[8]…[15] </a:t>
            </a:r>
            <a:r>
              <a:rPr lang="en-US" sz="1200" dirty="0">
                <a:sym typeface="Wingdings" panose="05000000000000000000" pitchFamily="2" charset="2"/>
              </a:rPr>
              <a:t> Write data</a:t>
            </a:r>
          </a:p>
          <a:p>
            <a:r>
              <a:rPr lang="en-US" sz="1200" dirty="0"/>
              <a:t>OUTDATA[16]…[x]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</p:txBody>
      </p:sp>
      <p:sp>
        <p:nvSpPr>
          <p:cNvPr id="13" name="Rechteck 12"/>
          <p:cNvSpPr/>
          <p:nvPr/>
        </p:nvSpPr>
        <p:spPr>
          <a:xfrm>
            <a:off x="2843808" y="2348879"/>
            <a:ext cx="665832" cy="399643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E36E703F-3CD8-4EBA-A788-B86C30038B62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1675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9CF70CEC-C2A3-4CD1-80A2-7C45D44283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65" y="1890096"/>
            <a:ext cx="6770291" cy="4673971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48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ctrlX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4: Single Write Words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9" name="Interaktive Schaltfläche: Zur Startseite wechseln 18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7B7FE280-2AFA-4A72-ABC2-520DDC2407A3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hteck 19">
            <a:extLst>
              <a:ext uri="{FF2B5EF4-FFF2-40B4-BE49-F238E27FC236}">
                <a16:creationId xmlns:a16="http://schemas.microsoft.com/office/drawing/2014/main" id="{0108C3CB-BF03-400B-966F-C19AB391D3E1}"/>
              </a:ext>
            </a:extLst>
          </p:cNvPr>
          <p:cNvSpPr/>
          <p:nvPr/>
        </p:nvSpPr>
        <p:spPr>
          <a:xfrm>
            <a:off x="105965" y="4005063"/>
            <a:ext cx="793627" cy="68742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1" name="Rechteck 20">
            <a:extLst>
              <a:ext uri="{FF2B5EF4-FFF2-40B4-BE49-F238E27FC236}">
                <a16:creationId xmlns:a16="http://schemas.microsoft.com/office/drawing/2014/main" id="{D1D9747D-C970-4AC0-BE44-200E73AA059D}"/>
              </a:ext>
            </a:extLst>
          </p:cNvPr>
          <p:cNvSpPr/>
          <p:nvPr/>
        </p:nvSpPr>
        <p:spPr>
          <a:xfrm>
            <a:off x="105965" y="4692490"/>
            <a:ext cx="1469971" cy="82474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22" name="Gerade Verbindung mit Pfeil 21">
            <a:extLst>
              <a:ext uri="{FF2B5EF4-FFF2-40B4-BE49-F238E27FC236}">
                <a16:creationId xmlns:a16="http://schemas.microsoft.com/office/drawing/2014/main" id="{18D2569B-D750-4A01-9F45-27584F8FAE6B}"/>
              </a:ext>
            </a:extLst>
          </p:cNvPr>
          <p:cNvCxnSpPr>
            <a:cxnSpLocks/>
          </p:cNvCxnSpPr>
          <p:nvPr/>
        </p:nvCxnSpPr>
        <p:spPr>
          <a:xfrm flipH="1">
            <a:off x="467544" y="3212976"/>
            <a:ext cx="504056" cy="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Rechteck 22">
            <a:extLst>
              <a:ext uri="{FF2B5EF4-FFF2-40B4-BE49-F238E27FC236}">
                <a16:creationId xmlns:a16="http://schemas.microsoft.com/office/drawing/2014/main" id="{28E38749-DFCE-4BE3-8C1A-D9FF02715F6F}"/>
              </a:ext>
            </a:extLst>
          </p:cNvPr>
          <p:cNvSpPr/>
          <p:nvPr/>
        </p:nvSpPr>
        <p:spPr>
          <a:xfrm>
            <a:off x="3491880" y="1890096"/>
            <a:ext cx="2376264" cy="53079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4" name="Rechteck 23">
            <a:extLst>
              <a:ext uri="{FF2B5EF4-FFF2-40B4-BE49-F238E27FC236}">
                <a16:creationId xmlns:a16="http://schemas.microsoft.com/office/drawing/2014/main" id="{05B899E6-789B-4282-9AAA-3AC45EE3233B}"/>
              </a:ext>
            </a:extLst>
          </p:cNvPr>
          <p:cNvSpPr/>
          <p:nvPr/>
        </p:nvSpPr>
        <p:spPr>
          <a:xfrm>
            <a:off x="1070898" y="2487978"/>
            <a:ext cx="1073929" cy="58097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5" name="Rechteck 24">
            <a:extLst>
              <a:ext uri="{FF2B5EF4-FFF2-40B4-BE49-F238E27FC236}">
                <a16:creationId xmlns:a16="http://schemas.microsoft.com/office/drawing/2014/main" id="{FE070038-12B3-4D02-87D0-AC9AD3D8F9A6}"/>
              </a:ext>
            </a:extLst>
          </p:cNvPr>
          <p:cNvSpPr/>
          <p:nvPr/>
        </p:nvSpPr>
        <p:spPr>
          <a:xfrm>
            <a:off x="5025147" y="2548447"/>
            <a:ext cx="842997" cy="115679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24051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14BB53C8-FB77-450A-A5D2-19E216F22D5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12" y="1890097"/>
            <a:ext cx="6768244" cy="4647232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49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ctrlX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4: Single Write Words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9" name="Interaktive Schaltfläche: Zur Startseite wechseln 18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7B7FE280-2AFA-4A72-ABC2-520DDC2407A3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hteck 19">
            <a:extLst>
              <a:ext uri="{FF2B5EF4-FFF2-40B4-BE49-F238E27FC236}">
                <a16:creationId xmlns:a16="http://schemas.microsoft.com/office/drawing/2014/main" id="{0108C3CB-BF03-400B-966F-C19AB391D3E1}"/>
              </a:ext>
            </a:extLst>
          </p:cNvPr>
          <p:cNvSpPr/>
          <p:nvPr/>
        </p:nvSpPr>
        <p:spPr>
          <a:xfrm>
            <a:off x="105965" y="4005063"/>
            <a:ext cx="793627" cy="68742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1" name="Rechteck 20">
            <a:extLst>
              <a:ext uri="{FF2B5EF4-FFF2-40B4-BE49-F238E27FC236}">
                <a16:creationId xmlns:a16="http://schemas.microsoft.com/office/drawing/2014/main" id="{D1D9747D-C970-4AC0-BE44-200E73AA059D}"/>
              </a:ext>
            </a:extLst>
          </p:cNvPr>
          <p:cNvSpPr/>
          <p:nvPr/>
        </p:nvSpPr>
        <p:spPr>
          <a:xfrm>
            <a:off x="105965" y="4692490"/>
            <a:ext cx="1469971" cy="82474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22" name="Gerade Verbindung mit Pfeil 21">
            <a:extLst>
              <a:ext uri="{FF2B5EF4-FFF2-40B4-BE49-F238E27FC236}">
                <a16:creationId xmlns:a16="http://schemas.microsoft.com/office/drawing/2014/main" id="{18D2569B-D750-4A01-9F45-27584F8FAE6B}"/>
              </a:ext>
            </a:extLst>
          </p:cNvPr>
          <p:cNvCxnSpPr>
            <a:cxnSpLocks/>
          </p:cNvCxnSpPr>
          <p:nvPr/>
        </p:nvCxnSpPr>
        <p:spPr>
          <a:xfrm flipH="1">
            <a:off x="467544" y="3212976"/>
            <a:ext cx="504056" cy="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Rechteck 22">
            <a:extLst>
              <a:ext uri="{FF2B5EF4-FFF2-40B4-BE49-F238E27FC236}">
                <a16:creationId xmlns:a16="http://schemas.microsoft.com/office/drawing/2014/main" id="{28E38749-DFCE-4BE3-8C1A-D9FF02715F6F}"/>
              </a:ext>
            </a:extLst>
          </p:cNvPr>
          <p:cNvSpPr/>
          <p:nvPr/>
        </p:nvSpPr>
        <p:spPr>
          <a:xfrm>
            <a:off x="3491880" y="1890096"/>
            <a:ext cx="2376264" cy="53079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4" name="Rechteck 23">
            <a:extLst>
              <a:ext uri="{FF2B5EF4-FFF2-40B4-BE49-F238E27FC236}">
                <a16:creationId xmlns:a16="http://schemas.microsoft.com/office/drawing/2014/main" id="{05B899E6-789B-4282-9AAA-3AC45EE3233B}"/>
              </a:ext>
            </a:extLst>
          </p:cNvPr>
          <p:cNvSpPr/>
          <p:nvPr/>
        </p:nvSpPr>
        <p:spPr>
          <a:xfrm>
            <a:off x="1070898" y="2487978"/>
            <a:ext cx="1073929" cy="58097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5" name="Rechteck 24">
            <a:extLst>
              <a:ext uri="{FF2B5EF4-FFF2-40B4-BE49-F238E27FC236}">
                <a16:creationId xmlns:a16="http://schemas.microsoft.com/office/drawing/2014/main" id="{FE070038-12B3-4D02-87D0-AC9AD3D8F9A6}"/>
              </a:ext>
            </a:extLst>
          </p:cNvPr>
          <p:cNvSpPr/>
          <p:nvPr/>
        </p:nvSpPr>
        <p:spPr>
          <a:xfrm>
            <a:off x="5025147" y="2548447"/>
            <a:ext cx="842997" cy="115679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734264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5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ctrlX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>
          <a:xfrm>
            <a:off x="180000" y="1512000"/>
            <a:ext cx="8928504" cy="5165954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Content:</a:t>
            </a:r>
          </a:p>
          <a:p>
            <a:pPr marL="0" indent="0">
              <a:buNone/>
            </a:pPr>
            <a:r>
              <a:rPr lang="it-IT" sz="800" b="0" dirty="0">
                <a:solidFill>
                  <a:srgbClr val="00B050"/>
                </a:solidFill>
                <a:hlinkClick r:id="rId2" action="ppaction://hlinksldjump" tooltip="Import ESI file – ctrlX I/O Engineering"/>
              </a:rPr>
              <a:t>Import ESI file – </a:t>
            </a:r>
            <a:r>
              <a:rPr lang="it-IT" sz="800" b="0" dirty="0" err="1">
                <a:solidFill>
                  <a:srgbClr val="00B050"/>
                </a:solidFill>
                <a:hlinkClick r:id="rId2" action="ppaction://hlinksldjump" tooltip="Import ESI file – ctrlX I/O Engineering"/>
              </a:rPr>
              <a:t>ctrlX</a:t>
            </a:r>
            <a:r>
              <a:rPr lang="it-IT" sz="800" b="0" dirty="0">
                <a:solidFill>
                  <a:srgbClr val="00B050"/>
                </a:solidFill>
                <a:hlinkClick r:id="rId2" action="ppaction://hlinksldjump" tooltip="Import ESI file – ctrlX I/O Engineering"/>
              </a:rPr>
              <a:t> I/O Engineering</a:t>
            </a:r>
            <a:endParaRPr lang="en-US" sz="800" b="0" dirty="0">
              <a:solidFill>
                <a:srgbClr val="00B050"/>
              </a:solidFill>
            </a:endParaRPr>
          </a:p>
          <a:p>
            <a:pPr marL="0" indent="0">
              <a:buNone/>
            </a:pPr>
            <a:r>
              <a:rPr lang="en-US" sz="800" b="0" dirty="0">
                <a:solidFill>
                  <a:srgbClr val="00B050"/>
                </a:solidFill>
                <a:hlinkClick r:id="rId3" action="ppaction://hlinksldjump" tooltip="Add Device – ctrlX I/O Engineering"/>
              </a:rPr>
              <a:t>Add Device – </a:t>
            </a:r>
            <a:r>
              <a:rPr lang="en-US" sz="800" b="0" dirty="0" err="1">
                <a:solidFill>
                  <a:srgbClr val="00B050"/>
                </a:solidFill>
                <a:hlinkClick r:id="rId3" action="ppaction://hlinksldjump" tooltip="Add Device – ctrlX I/O Engineering"/>
              </a:rPr>
              <a:t>ctrlX</a:t>
            </a:r>
            <a:r>
              <a:rPr lang="en-US" sz="800" b="0" dirty="0">
                <a:solidFill>
                  <a:srgbClr val="00B050"/>
                </a:solidFill>
                <a:hlinkClick r:id="rId3" action="ppaction://hlinksldjump" tooltip="Add Device – ctrlX I/O Engineering"/>
              </a:rPr>
              <a:t> I/O Engineering</a:t>
            </a:r>
            <a:endParaRPr lang="en-US" sz="800" b="0" dirty="0">
              <a:solidFill>
                <a:srgbClr val="00B050"/>
              </a:solidFill>
            </a:endParaRPr>
          </a:p>
          <a:p>
            <a:pPr marL="0" indent="0">
              <a:buNone/>
            </a:pPr>
            <a:r>
              <a:rPr lang="en-US" sz="800" b="0" dirty="0" err="1">
                <a:solidFill>
                  <a:srgbClr val="00B050"/>
                </a:solidFill>
                <a:hlinkClick r:id="rId4" action="ppaction://hlinksldjump" tooltip="CoE data online – ctrlX I/O Engineering"/>
              </a:rPr>
              <a:t>CoE</a:t>
            </a:r>
            <a:r>
              <a:rPr lang="en-US" sz="800" b="0" dirty="0">
                <a:solidFill>
                  <a:srgbClr val="00B050"/>
                </a:solidFill>
                <a:hlinkClick r:id="rId4" action="ppaction://hlinksldjump" tooltip="CoE data online – ctrlX I/O Engineering"/>
              </a:rPr>
              <a:t> data online – </a:t>
            </a:r>
            <a:r>
              <a:rPr lang="en-US" sz="800" b="0" dirty="0" err="1">
                <a:solidFill>
                  <a:srgbClr val="00B050"/>
                </a:solidFill>
                <a:hlinkClick r:id="rId4" action="ppaction://hlinksldjump" tooltip="CoE data online – ctrlX I/O Engineering"/>
              </a:rPr>
              <a:t>ctrlX</a:t>
            </a:r>
            <a:r>
              <a:rPr lang="en-US" sz="800" b="0" dirty="0">
                <a:solidFill>
                  <a:srgbClr val="00B050"/>
                </a:solidFill>
                <a:hlinkClick r:id="rId4" action="ppaction://hlinksldjump" tooltip="CoE data online – ctrlX I/O Engineering"/>
              </a:rPr>
              <a:t> I/O Engineering</a:t>
            </a:r>
            <a:endParaRPr lang="en-US" sz="800" b="0" dirty="0">
              <a:solidFill>
                <a:srgbClr val="00B050"/>
              </a:solidFill>
            </a:endParaRPr>
          </a:p>
          <a:p>
            <a:pPr marL="0" indent="0">
              <a:buNone/>
            </a:pPr>
            <a:r>
              <a:rPr lang="en-US" sz="800" b="0" dirty="0">
                <a:solidFill>
                  <a:srgbClr val="00B050"/>
                </a:solidFill>
                <a:hlinkClick r:id="rId5" action="ppaction://hlinksldjump" tooltip="Add Device – ctrlX PLC Engineering"/>
              </a:rPr>
              <a:t>Add Device – </a:t>
            </a:r>
            <a:r>
              <a:rPr lang="en-US" sz="800" b="0" dirty="0" err="1">
                <a:solidFill>
                  <a:srgbClr val="00B050"/>
                </a:solidFill>
                <a:hlinkClick r:id="rId5" action="ppaction://hlinksldjump" tooltip="Add Device – ctrlX PLC Engineering"/>
              </a:rPr>
              <a:t>ctrlX</a:t>
            </a:r>
            <a:r>
              <a:rPr lang="en-US" sz="800" b="0" dirty="0">
                <a:solidFill>
                  <a:srgbClr val="00B050"/>
                </a:solidFill>
                <a:hlinkClick r:id="rId5" action="ppaction://hlinksldjump" tooltip="Add Device – ctrlX PLC Engineering"/>
              </a:rPr>
              <a:t> PLC Engineering</a:t>
            </a:r>
            <a:endParaRPr lang="en-US" sz="800" b="0" dirty="0">
              <a:solidFill>
                <a:srgbClr val="00B050"/>
              </a:solidFill>
            </a:endParaRPr>
          </a:p>
          <a:p>
            <a:pPr marL="0" indent="0">
              <a:buNone/>
            </a:pPr>
            <a:r>
              <a:rPr lang="en-US" sz="800" b="0" dirty="0">
                <a:solidFill>
                  <a:srgbClr val="00B050"/>
                </a:solidFill>
                <a:hlinkClick r:id="rId6" action="ppaction://hlinksldjump" tooltip="Link process data fields – ctrlX PLC Engineering"/>
              </a:rPr>
              <a:t>Link process data fields – </a:t>
            </a:r>
            <a:r>
              <a:rPr lang="en-US" sz="800" b="0" dirty="0" err="1">
                <a:solidFill>
                  <a:srgbClr val="00B050"/>
                </a:solidFill>
                <a:hlinkClick r:id="rId6" action="ppaction://hlinksldjump" tooltip="Link process data fields – ctrlX PLC Engineering"/>
              </a:rPr>
              <a:t>ctrlX</a:t>
            </a:r>
            <a:r>
              <a:rPr lang="en-US" sz="800" b="0" dirty="0">
                <a:solidFill>
                  <a:srgbClr val="00B050"/>
                </a:solidFill>
                <a:hlinkClick r:id="rId6" action="ppaction://hlinksldjump" tooltip="Link process data fields – ctrlX PLC Engineering"/>
              </a:rPr>
              <a:t> PLC Engineering</a:t>
            </a:r>
            <a:endParaRPr lang="en-US" sz="800" b="0" dirty="0">
              <a:solidFill>
                <a:srgbClr val="00B050"/>
              </a:solidFill>
            </a:endParaRPr>
          </a:p>
          <a:p>
            <a:pPr marL="0" indent="0">
              <a:buNone/>
            </a:pPr>
            <a:r>
              <a:rPr lang="en-US" sz="800" b="0" dirty="0">
                <a:solidFill>
                  <a:srgbClr val="00B050"/>
                </a:solidFill>
                <a:hlinkClick r:id="rId7" action="ppaction://hlinksldjump" tooltip="Configuration of process data fields – ctrlX PLC Engineering"/>
              </a:rPr>
              <a:t>Configuration of process data fields – </a:t>
            </a:r>
            <a:r>
              <a:rPr lang="en-US" sz="800" b="0" dirty="0" err="1">
                <a:solidFill>
                  <a:srgbClr val="00B050"/>
                </a:solidFill>
                <a:hlinkClick r:id="rId7" action="ppaction://hlinksldjump" tooltip="Configuration of process data fields – ctrlX PLC Engineering"/>
              </a:rPr>
              <a:t>ctrlX</a:t>
            </a:r>
            <a:r>
              <a:rPr lang="en-US" sz="800" b="0" dirty="0">
                <a:solidFill>
                  <a:srgbClr val="00B050"/>
                </a:solidFill>
                <a:hlinkClick r:id="rId7" action="ppaction://hlinksldjump" tooltip="Configuration of process data fields – ctrlX PLC Engineering"/>
              </a:rPr>
              <a:t> PLC Engineering</a:t>
            </a:r>
            <a:endParaRPr lang="en-US" sz="800" b="0" dirty="0">
              <a:solidFill>
                <a:srgbClr val="00B050"/>
              </a:solidFill>
              <a:hlinkClick r:id="rId8" action="ppaction://hlinksldjump"/>
            </a:endParaRPr>
          </a:p>
          <a:p>
            <a:pPr marL="0" indent="0">
              <a:buNone/>
            </a:pPr>
            <a:r>
              <a:rPr lang="en-US" sz="800" b="0" dirty="0">
                <a:solidFill>
                  <a:srgbClr val="00B050"/>
                </a:solidFill>
                <a:hlinkClick r:id="rId9" action="ppaction://hlinksldjump" tooltip="Inputs and Outputs function block"/>
              </a:rPr>
              <a:t>Inputs and Outputs function block</a:t>
            </a:r>
            <a:endParaRPr lang="en-US" sz="800" b="0" dirty="0">
              <a:solidFill>
                <a:srgbClr val="00B050"/>
              </a:solidFill>
              <a:hlinkClick r:id="rId8" action="ppaction://hlinksldjump"/>
            </a:endParaRPr>
          </a:p>
          <a:p>
            <a:pPr marL="0" indent="0">
              <a:buNone/>
            </a:pPr>
            <a:r>
              <a:rPr lang="en-US" sz="800" b="0" dirty="0">
                <a:solidFill>
                  <a:srgbClr val="00B050"/>
                </a:solidFill>
                <a:hlinkClick r:id="rId10" action="ppaction://hlinksldjump" tooltip="Declaration of function and data block"/>
              </a:rPr>
              <a:t>Declaration of function and data block</a:t>
            </a:r>
            <a:endParaRPr lang="en-US" sz="800" b="0" dirty="0">
              <a:solidFill>
                <a:srgbClr val="00B050"/>
              </a:solidFill>
              <a:hlinkClick r:id="rId8" action="ppaction://hlinksldjump"/>
            </a:endParaRPr>
          </a:p>
          <a:p>
            <a:pPr marL="0" indent="0">
              <a:buNone/>
            </a:pPr>
            <a:r>
              <a:rPr lang="en-US" sz="800" b="0" dirty="0">
                <a:solidFill>
                  <a:srgbClr val="00B050"/>
                </a:solidFill>
                <a:hlinkClick r:id="rId11" action="ppaction://hlinksldjump" tooltip="Structure of data block IDENTControl_UserData"/>
              </a:rPr>
              <a:t>Structure of data block IDENTControl_UserData</a:t>
            </a:r>
            <a:endParaRPr lang="en-US" sz="800" b="0" dirty="0">
              <a:solidFill>
                <a:srgbClr val="00B050"/>
              </a:solidFill>
              <a:hlinkClick r:id="rId8" action="ppaction://hlinksldjump"/>
            </a:endParaRPr>
          </a:p>
          <a:p>
            <a:pPr marL="0" indent="0">
              <a:buNone/>
            </a:pPr>
            <a:r>
              <a:rPr lang="en-US" sz="800" b="0" dirty="0">
                <a:solidFill>
                  <a:srgbClr val="00B050"/>
                </a:solidFill>
                <a:hlinkClick r:id="rId8" action="ppaction://hlinksldjump" tooltip="Schematic representation of the function and data blocks"/>
              </a:rPr>
              <a:t>Schematic representation of the function and data blocks</a:t>
            </a:r>
            <a:endParaRPr lang="en-US" sz="800" b="0" dirty="0">
              <a:solidFill>
                <a:srgbClr val="00B050"/>
              </a:solidFill>
            </a:endParaRPr>
          </a:p>
          <a:p>
            <a:pPr marL="0" indent="0">
              <a:buNone/>
            </a:pPr>
            <a:r>
              <a:rPr lang="en-US" sz="800" b="0" dirty="0">
                <a:solidFill>
                  <a:srgbClr val="00B050"/>
                </a:solidFill>
                <a:hlinkClick r:id="rId12" action="ppaction://hlinksldjump" tooltip="Example 1: Initialization"/>
              </a:rPr>
              <a:t>Example 1: Initialization</a:t>
            </a:r>
            <a:endParaRPr lang="en-US" sz="800" b="0" dirty="0">
              <a:solidFill>
                <a:srgbClr val="00B050"/>
              </a:solidFill>
            </a:endParaRPr>
          </a:p>
          <a:p>
            <a:pPr marL="0" indent="0">
              <a:buNone/>
            </a:pPr>
            <a:r>
              <a:rPr lang="en-US" sz="800" b="0" dirty="0">
                <a:solidFill>
                  <a:srgbClr val="00B050"/>
                </a:solidFill>
                <a:hlinkClick r:id="rId13" action="ppaction://hlinksldjump" tooltip="Example 2: Single Read Fixcode (UID) "/>
              </a:rPr>
              <a:t>Example 2: Single Read Fixcode (UID) </a:t>
            </a:r>
            <a:r>
              <a:rPr lang="de-DE" sz="800" b="0" dirty="0">
                <a:solidFill>
                  <a:srgbClr val="00B050"/>
                </a:solidFill>
              </a:rPr>
              <a:t>			</a:t>
            </a:r>
            <a:r>
              <a:rPr lang="en-US" sz="800" b="0" dirty="0">
                <a:solidFill>
                  <a:srgbClr val="00B050"/>
                </a:solidFill>
              </a:rPr>
              <a:t>one-time read access to the Fixcode </a:t>
            </a:r>
            <a:r>
              <a:rPr lang="de-DE" sz="800" b="0" dirty="0">
                <a:solidFill>
                  <a:srgbClr val="00B050"/>
                </a:solidFill>
              </a:rPr>
              <a:t>(UID)</a:t>
            </a:r>
            <a:endParaRPr lang="en-US" sz="800" b="0" dirty="0">
              <a:solidFill>
                <a:srgbClr val="00B050"/>
              </a:solidFill>
            </a:endParaRPr>
          </a:p>
          <a:p>
            <a:pPr marL="0" indent="0">
              <a:buNone/>
            </a:pPr>
            <a:r>
              <a:rPr lang="en-US" sz="800" b="0" dirty="0">
                <a:solidFill>
                  <a:srgbClr val="00B050"/>
                </a:solidFill>
                <a:hlinkClick r:id="rId14" action="ppaction://hlinksldjump" tooltip="Example 3: Single Read Words"/>
              </a:rPr>
              <a:t>Example 3: Single Read Words</a:t>
            </a:r>
            <a:r>
              <a:rPr lang="en-US" sz="800" b="0" dirty="0">
                <a:solidFill>
                  <a:srgbClr val="00B050"/>
                </a:solidFill>
              </a:rPr>
              <a:t>				one-time read access to the User Memory</a:t>
            </a:r>
          </a:p>
          <a:p>
            <a:pPr marL="0" indent="0">
              <a:buNone/>
            </a:pPr>
            <a:r>
              <a:rPr lang="en-US" sz="800" b="0" dirty="0">
                <a:solidFill>
                  <a:srgbClr val="00B050"/>
                </a:solidFill>
                <a:hlinkClick r:id="rId15" action="ppaction://hlinksldjump" tooltip="Example 4: Single Write Words"/>
              </a:rPr>
              <a:t>Example 4: Single Write Words</a:t>
            </a:r>
            <a:r>
              <a:rPr lang="de-DE" sz="800" b="0" dirty="0">
                <a:solidFill>
                  <a:srgbClr val="00B050"/>
                </a:solidFill>
              </a:rPr>
              <a:t>				</a:t>
            </a:r>
            <a:r>
              <a:rPr lang="en-US" sz="800" b="0" dirty="0">
                <a:solidFill>
                  <a:srgbClr val="00B050"/>
                </a:solidFill>
              </a:rPr>
              <a:t>one-time write access to the User Memory</a:t>
            </a:r>
          </a:p>
          <a:p>
            <a:pPr marL="0" indent="0">
              <a:buNone/>
            </a:pPr>
            <a:r>
              <a:rPr lang="en-US" sz="800" b="0" dirty="0">
                <a:solidFill>
                  <a:srgbClr val="00B050"/>
                </a:solidFill>
                <a:hlinkClick r:id="rId16" action="ppaction://hlinksldjump" tooltip="Example 5: Enhanced Read Fixcode (UID)"/>
              </a:rPr>
              <a:t>Example 5: Enhanced Read Fixcode (UID)</a:t>
            </a:r>
            <a:r>
              <a:rPr lang="de-DE" sz="800" b="0" dirty="0">
                <a:solidFill>
                  <a:srgbClr val="00B050"/>
                </a:solidFill>
              </a:rPr>
              <a:t>			</a:t>
            </a:r>
            <a:r>
              <a:rPr lang="en-US" sz="800" b="0" dirty="0">
                <a:solidFill>
                  <a:srgbClr val="00B050"/>
                </a:solidFill>
              </a:rPr>
              <a:t>permanent read access to the Fixcode (UID)</a:t>
            </a:r>
          </a:p>
          <a:p>
            <a:pPr marL="0" indent="0">
              <a:buNone/>
            </a:pPr>
            <a:r>
              <a:rPr lang="en-US" sz="800" b="0" dirty="0">
                <a:solidFill>
                  <a:srgbClr val="00B050"/>
                </a:solidFill>
                <a:hlinkClick r:id="rId17" action="ppaction://hlinksldjump" tooltip="Example 6: Enhanced Read Words"/>
              </a:rPr>
              <a:t>Example 6: Enhanced Read Words	</a:t>
            </a:r>
            <a:r>
              <a:rPr lang="en-US" sz="800" b="0" dirty="0">
                <a:solidFill>
                  <a:srgbClr val="00B050"/>
                </a:solidFill>
              </a:rPr>
              <a:t>			permanent read access to the User Memory</a:t>
            </a:r>
          </a:p>
          <a:p>
            <a:pPr marL="0" indent="0">
              <a:buNone/>
            </a:pPr>
            <a:r>
              <a:rPr lang="en-US" sz="800" b="0" dirty="0">
                <a:solidFill>
                  <a:srgbClr val="00B050"/>
                </a:solidFill>
                <a:hlinkClick r:id="rId18" action="ppaction://hlinksldjump" tooltip="Example 7: Enhanced Write Words"/>
              </a:rPr>
              <a:t>Example 7: Enhanced Write Words	</a:t>
            </a:r>
            <a:r>
              <a:rPr lang="de-DE" sz="800" b="0" dirty="0">
                <a:solidFill>
                  <a:srgbClr val="00B050"/>
                </a:solidFill>
              </a:rPr>
              <a:t>			</a:t>
            </a:r>
            <a:r>
              <a:rPr lang="en-US" sz="800" b="0" dirty="0">
                <a:solidFill>
                  <a:srgbClr val="00B050"/>
                </a:solidFill>
              </a:rPr>
              <a:t>permanent write access to the User Memory</a:t>
            </a:r>
          </a:p>
          <a:p>
            <a:pPr marL="0" indent="0">
              <a:buNone/>
            </a:pPr>
            <a:r>
              <a:rPr lang="en-US" sz="800" b="0" dirty="0">
                <a:solidFill>
                  <a:srgbClr val="00B050"/>
                </a:solidFill>
                <a:hlinkClick r:id="rId19" action="ppaction://hlinksldjump" tooltip="Example 8: Quit"/>
              </a:rPr>
              <a:t>Example 8: Quit</a:t>
            </a:r>
            <a:r>
              <a:rPr lang="de-DE" sz="800" b="0" dirty="0">
                <a:solidFill>
                  <a:srgbClr val="00B050"/>
                </a:solidFill>
              </a:rPr>
              <a:t>					</a:t>
            </a:r>
            <a:r>
              <a:rPr lang="en-US" sz="800" b="0" dirty="0">
                <a:solidFill>
                  <a:srgbClr val="00B050"/>
                </a:solidFill>
              </a:rPr>
              <a:t>stop of an Enhanced command</a:t>
            </a:r>
          </a:p>
          <a:p>
            <a:pPr marL="0" indent="0">
              <a:buNone/>
            </a:pPr>
            <a:r>
              <a:rPr lang="en-US" sz="800" b="0" dirty="0">
                <a:solidFill>
                  <a:srgbClr val="00B050"/>
                </a:solidFill>
                <a:hlinkClick r:id="rId20" action="ppaction://hlinksldjump" tooltip="Example 9: Special Command  Read out transmission power"/>
              </a:rPr>
              <a:t>Example 9: Special Command </a:t>
            </a:r>
            <a:r>
              <a:rPr lang="en-US" sz="800" b="0" dirty="0">
                <a:solidFill>
                  <a:srgbClr val="00B050"/>
                </a:solidFill>
                <a:sym typeface="Wingdings" panose="05000000000000000000" pitchFamily="2" charset="2"/>
                <a:hlinkClick r:id="rId20" action="ppaction://hlinksldjump" tooltip="Example 9: Special Command  Read out transmission power"/>
              </a:rPr>
              <a:t></a:t>
            </a:r>
            <a:r>
              <a:rPr lang="en-US" sz="800" b="0" dirty="0">
                <a:solidFill>
                  <a:srgbClr val="00B050"/>
                </a:solidFill>
                <a:hlinkClick r:id="rId20" action="ppaction://hlinksldjump" tooltip="Example 9: Special Command  Read out transmission power"/>
              </a:rPr>
              <a:t> Read out transmission power</a:t>
            </a:r>
            <a:r>
              <a:rPr lang="de-DE" sz="800" b="0" dirty="0">
                <a:solidFill>
                  <a:srgbClr val="00B050"/>
                </a:solidFill>
              </a:rPr>
              <a:t>		</a:t>
            </a:r>
            <a:r>
              <a:rPr lang="en-US" sz="800" b="0" dirty="0">
                <a:solidFill>
                  <a:srgbClr val="00B050"/>
                </a:solidFill>
              </a:rPr>
              <a:t>execution of a freely defined command</a:t>
            </a:r>
          </a:p>
          <a:p>
            <a:pPr marL="0" indent="0">
              <a:buNone/>
            </a:pPr>
            <a:r>
              <a:rPr lang="en-US" sz="800" b="0" dirty="0">
                <a:solidFill>
                  <a:srgbClr val="00B050"/>
                </a:solidFill>
                <a:hlinkClick r:id="rId21" action="ppaction://hlinksldjump" tooltip="Example 10: Special Command  Reset to factory status of IQH3-FP-V1"/>
              </a:rPr>
              <a:t>Example 10: Special Command </a:t>
            </a:r>
            <a:r>
              <a:rPr lang="en-US" sz="800" b="0" dirty="0">
                <a:solidFill>
                  <a:srgbClr val="00B050"/>
                </a:solidFill>
                <a:sym typeface="Wingdings" panose="05000000000000000000" pitchFamily="2" charset="2"/>
                <a:hlinkClick r:id="rId21" action="ppaction://hlinksldjump" tooltip="Example 10: Special Command  Reset to factory status of IQH3-FP-V1"/>
              </a:rPr>
              <a:t></a:t>
            </a:r>
            <a:r>
              <a:rPr lang="en-US" sz="800" b="0" dirty="0">
                <a:solidFill>
                  <a:srgbClr val="00B050"/>
                </a:solidFill>
                <a:hlinkClick r:id="rId21" action="ppaction://hlinksldjump" tooltip="Example 10: Special Command  Reset to factory status of IQH3-FP-V1"/>
              </a:rPr>
              <a:t> Reset to factory status of IQH3-FP-V1</a:t>
            </a:r>
            <a:r>
              <a:rPr lang="de-DE" sz="800" b="0" dirty="0">
                <a:solidFill>
                  <a:srgbClr val="00B050"/>
                </a:solidFill>
              </a:rPr>
              <a:t>	</a:t>
            </a:r>
            <a:r>
              <a:rPr lang="en-US" sz="800" b="0" dirty="0">
                <a:solidFill>
                  <a:srgbClr val="00B050"/>
                </a:solidFill>
              </a:rPr>
              <a:t>execution of a freely defined command</a:t>
            </a:r>
          </a:p>
          <a:p>
            <a:pPr marL="0" indent="0">
              <a:buNone/>
            </a:pPr>
            <a:r>
              <a:rPr lang="en-US" sz="800" b="0" dirty="0">
                <a:solidFill>
                  <a:srgbClr val="00B050"/>
                </a:solidFill>
                <a:hlinkClick r:id="rId22" action="ppaction://hlinksldjump" tooltip="Example 11: Read out HF Parameter IQH3-FP-V1"/>
              </a:rPr>
              <a:t>Example 11: Read out HF Parameter IQH3-FP-V1</a:t>
            </a:r>
            <a:r>
              <a:rPr lang="de-DE" sz="800" b="0" dirty="0">
                <a:solidFill>
                  <a:srgbClr val="00B050"/>
                </a:solidFill>
              </a:rPr>
              <a:t>			</a:t>
            </a:r>
            <a:r>
              <a:rPr lang="en-US" sz="800" b="0" dirty="0">
                <a:solidFill>
                  <a:srgbClr val="00B050"/>
                </a:solidFill>
              </a:rPr>
              <a:t>read access to HF Parameter</a:t>
            </a:r>
          </a:p>
          <a:p>
            <a:pPr marL="0" indent="0">
              <a:buNone/>
            </a:pPr>
            <a:r>
              <a:rPr lang="en-US" sz="800" b="0" dirty="0">
                <a:solidFill>
                  <a:srgbClr val="00B050"/>
                </a:solidFill>
                <a:hlinkClick r:id="rId23" action="ppaction://hlinksldjump" tooltip="Example 12: Change HF Parameter IQH3-FP-V1"/>
              </a:rPr>
              <a:t>Example 12: Change HF Parameter IQH3-FP-V1</a:t>
            </a:r>
            <a:r>
              <a:rPr lang="en-US" sz="800" b="0" dirty="0">
                <a:solidFill>
                  <a:srgbClr val="00B050"/>
                </a:solidFill>
              </a:rPr>
              <a:t>	</a:t>
            </a:r>
            <a:r>
              <a:rPr lang="de-DE" sz="800" b="0" dirty="0">
                <a:solidFill>
                  <a:srgbClr val="00B050"/>
                </a:solidFill>
              </a:rPr>
              <a:t>		</a:t>
            </a:r>
            <a:r>
              <a:rPr lang="en-US" sz="800" b="0" dirty="0">
                <a:solidFill>
                  <a:srgbClr val="00B050"/>
                </a:solidFill>
              </a:rPr>
              <a:t>write access to HF Parameter</a:t>
            </a:r>
          </a:p>
          <a:p>
            <a:pPr marL="0" indent="0">
              <a:buNone/>
            </a:pPr>
            <a:endParaRPr lang="de-DE" sz="800" b="0" dirty="0">
              <a:solidFill>
                <a:srgbClr val="00B050"/>
              </a:solidFill>
            </a:endParaRPr>
          </a:p>
          <a:p>
            <a:pPr marL="0" indent="0">
              <a:buNone/>
            </a:pPr>
            <a:r>
              <a:rPr lang="de-DE" sz="800" b="0" dirty="0">
                <a:solidFill>
                  <a:srgbClr val="00B050"/>
                </a:solidFill>
                <a:hlinkClick r:id="rId24" action="ppaction://hlinksldjump" tooltip="Parameter IF - additional information"/>
              </a:rPr>
              <a:t>Parameter IF - additional </a:t>
            </a:r>
            <a:r>
              <a:rPr lang="de-DE" sz="800" b="0" dirty="0" err="1">
                <a:solidFill>
                  <a:srgbClr val="00B050"/>
                </a:solidFill>
                <a:hlinkClick r:id="rId24" action="ppaction://hlinksldjump" tooltip="Parameter IF - additional information"/>
              </a:rPr>
              <a:t>information</a:t>
            </a:r>
            <a:r>
              <a:rPr lang="de-DE" sz="800" b="0" dirty="0">
                <a:solidFill>
                  <a:srgbClr val="00B050"/>
                </a:solidFill>
              </a:rPr>
              <a:t>	</a:t>
            </a:r>
            <a:r>
              <a:rPr lang="de-DE" sz="800" b="0" dirty="0">
                <a:solidFill>
                  <a:srgbClr val="00B050"/>
                </a:solidFill>
                <a:hlinkClick r:id="rId25" action="ppaction://hlinksldjump" tooltip="Parameter AF - AFI to request"/>
              </a:rPr>
              <a:t>Parameter AF - AFI </a:t>
            </a:r>
            <a:r>
              <a:rPr lang="de-DE" sz="800" b="0" dirty="0" err="1">
                <a:solidFill>
                  <a:srgbClr val="00B050"/>
                </a:solidFill>
                <a:hlinkClick r:id="rId25" action="ppaction://hlinksldjump" tooltip="Parameter AF - AFI to request"/>
              </a:rPr>
              <a:t>to</a:t>
            </a:r>
            <a:r>
              <a:rPr lang="de-DE" sz="800" b="0" dirty="0">
                <a:solidFill>
                  <a:srgbClr val="00B050"/>
                </a:solidFill>
                <a:hlinkClick r:id="rId25" action="ppaction://hlinksldjump" tooltip="Parameter AF - AFI to request"/>
              </a:rPr>
              <a:t> </a:t>
            </a:r>
            <a:r>
              <a:rPr lang="de-DE" sz="800" b="0" dirty="0" err="1">
                <a:solidFill>
                  <a:srgbClr val="00B050"/>
                </a:solidFill>
                <a:hlinkClick r:id="rId25" action="ppaction://hlinksldjump" tooltip="Parameter AF - AFI to request"/>
              </a:rPr>
              <a:t>request</a:t>
            </a:r>
            <a:r>
              <a:rPr lang="de-DE" sz="800" b="0" dirty="0">
                <a:solidFill>
                  <a:srgbClr val="00B050"/>
                </a:solidFill>
              </a:rPr>
              <a:t>		</a:t>
            </a:r>
            <a:r>
              <a:rPr lang="de-DE" sz="800" b="0" dirty="0">
                <a:solidFill>
                  <a:srgbClr val="00B050"/>
                </a:solidFill>
                <a:hlinkClick r:id="rId26" action="ppaction://hlinksldjump" tooltip="Parameter E5 - Enhanced Status 5"/>
              </a:rPr>
              <a:t>Parameter E5 - Enhanced Status 5</a:t>
            </a:r>
            <a:r>
              <a:rPr lang="de-DE" sz="800" b="0" dirty="0">
                <a:solidFill>
                  <a:srgbClr val="00B050"/>
                </a:solidFill>
              </a:rPr>
              <a:t>		</a:t>
            </a:r>
            <a:r>
              <a:rPr lang="en-US" sz="800" b="0" dirty="0">
                <a:solidFill>
                  <a:srgbClr val="00B050"/>
                </a:solidFill>
                <a:hlinkClick r:id="rId27" action="ppaction://hlinksldjump" tooltip="Parameter NT - Number of Tags"/>
              </a:rPr>
              <a:t>Parameter NT - Number of Tags</a:t>
            </a:r>
            <a:endParaRPr lang="de-DE" sz="800" b="0" dirty="0">
              <a:solidFill>
                <a:srgbClr val="00B050"/>
              </a:solidFill>
            </a:endParaRPr>
          </a:p>
          <a:p>
            <a:pPr marL="0" indent="0">
              <a:buNone/>
            </a:pPr>
            <a:r>
              <a:rPr lang="de-DE" sz="800" b="0" dirty="0">
                <a:solidFill>
                  <a:srgbClr val="00B050"/>
                </a:solidFill>
                <a:hlinkClick r:id="rId28" action="ppaction://hlinksldjump" tooltip="Parameter QV - Protocol Mode"/>
              </a:rPr>
              <a:t>Parameter QV - Protocol Mode</a:t>
            </a:r>
            <a:r>
              <a:rPr lang="de-DE" sz="800" b="0" dirty="0">
                <a:solidFill>
                  <a:srgbClr val="00B050"/>
                </a:solidFill>
              </a:rPr>
              <a:t>		</a:t>
            </a:r>
            <a:r>
              <a:rPr lang="en-US" sz="800" b="0" dirty="0">
                <a:solidFill>
                  <a:srgbClr val="00B050"/>
                </a:solidFill>
                <a:hlinkClick r:id="rId29" action="ppaction://hlinksldjump" tooltip="Parameter QW - Definition of time slots"/>
              </a:rPr>
              <a:t>Parameter QW - Definition of time slots</a:t>
            </a:r>
            <a:r>
              <a:rPr lang="en-US" sz="800" b="0" dirty="0">
                <a:solidFill>
                  <a:srgbClr val="00B050"/>
                </a:solidFill>
              </a:rPr>
              <a:t>	</a:t>
            </a:r>
            <a:r>
              <a:rPr lang="en-US" sz="800" b="0" dirty="0">
                <a:solidFill>
                  <a:srgbClr val="00B050"/>
                </a:solidFill>
                <a:hlinkClick r:id="rId30" action="ppaction://hlinksldjump" tooltip="Parameter TA - Tries allowed"/>
              </a:rPr>
              <a:t>Parameter TA - Tries allowed</a:t>
            </a:r>
            <a:r>
              <a:rPr lang="en-US" sz="800" b="0" dirty="0">
                <a:solidFill>
                  <a:srgbClr val="00B050"/>
                </a:solidFill>
              </a:rPr>
              <a:t>		</a:t>
            </a:r>
            <a:r>
              <a:rPr lang="en-US" sz="800" b="0" dirty="0">
                <a:solidFill>
                  <a:srgbClr val="00B050"/>
                </a:solidFill>
                <a:hlinkClick r:id="rId31" action="ppaction://hlinksldjump" tooltip="Parameter PT - Power transmit"/>
              </a:rPr>
              <a:t>Parameter PT - Power transmit</a:t>
            </a:r>
            <a:endParaRPr lang="en-US" sz="800" b="0" dirty="0">
              <a:solidFill>
                <a:srgbClr val="00B050"/>
              </a:solidFill>
            </a:endParaRPr>
          </a:p>
          <a:p>
            <a:pPr marL="0" indent="0">
              <a:buNone/>
            </a:pPr>
            <a:r>
              <a:rPr lang="de-DE" sz="800" b="0" dirty="0">
                <a:solidFill>
                  <a:srgbClr val="00B050"/>
                </a:solidFill>
                <a:hlinkClick r:id="rId32" action="ppaction://hlinksldjump" tooltip="Parameter DR - Data rate"/>
              </a:rPr>
              <a:t>Parameter DR - Data rate</a:t>
            </a:r>
            <a:r>
              <a:rPr lang="de-DE" sz="800" b="0" dirty="0">
                <a:solidFill>
                  <a:srgbClr val="00B050"/>
                </a:solidFill>
              </a:rPr>
              <a:t>		</a:t>
            </a:r>
            <a:r>
              <a:rPr lang="de-DE" sz="800" b="0" dirty="0">
                <a:solidFill>
                  <a:srgbClr val="00B050"/>
                </a:solidFill>
                <a:hlinkClick r:id="rId33" action="ppaction://hlinksldjump" tooltip="Parameter TI - Tag ID filtering"/>
              </a:rPr>
              <a:t>Parameter TI - Tag ID filtering</a:t>
            </a:r>
            <a:r>
              <a:rPr lang="de-DE" sz="800" b="0" dirty="0">
                <a:solidFill>
                  <a:srgbClr val="00B050"/>
                </a:solidFill>
              </a:rPr>
              <a:t>		</a:t>
            </a:r>
            <a:r>
              <a:rPr lang="de-DE" sz="800" b="0" dirty="0">
                <a:solidFill>
                  <a:srgbClr val="00B050"/>
                </a:solidFill>
                <a:hlinkClick r:id="rId34" action="ppaction://hlinksldjump" tooltip="Parameter TO - Overtemperature handling"/>
              </a:rPr>
              <a:t>Parameter TO - </a:t>
            </a:r>
            <a:r>
              <a:rPr lang="de-DE" sz="800" b="0" dirty="0" err="1">
                <a:solidFill>
                  <a:srgbClr val="00B050"/>
                </a:solidFill>
                <a:hlinkClick r:id="rId34" action="ppaction://hlinksldjump" tooltip="Parameter TO - Overtemperature handling"/>
              </a:rPr>
              <a:t>Overtemperature</a:t>
            </a:r>
            <a:r>
              <a:rPr lang="de-DE" sz="800" b="0" dirty="0">
                <a:solidFill>
                  <a:srgbClr val="00B050"/>
                </a:solidFill>
                <a:hlinkClick r:id="rId34" action="ppaction://hlinksldjump" tooltip="Parameter TO - Overtemperature handling"/>
              </a:rPr>
              <a:t> </a:t>
            </a:r>
            <a:r>
              <a:rPr lang="de-DE" sz="800" b="0" dirty="0" err="1">
                <a:solidFill>
                  <a:srgbClr val="00B050"/>
                </a:solidFill>
                <a:hlinkClick r:id="rId34" action="ppaction://hlinksldjump" tooltip="Parameter TO - Overtemperature handling"/>
              </a:rPr>
              <a:t>handling</a:t>
            </a:r>
            <a:r>
              <a:rPr lang="de-DE" sz="800" b="0" dirty="0">
                <a:solidFill>
                  <a:srgbClr val="00B050"/>
                </a:solidFill>
              </a:rPr>
              <a:t>	</a:t>
            </a:r>
            <a:r>
              <a:rPr lang="de-DE" sz="800" b="0" dirty="0">
                <a:solidFill>
                  <a:srgbClr val="00B050"/>
                </a:solidFill>
                <a:hlinkClick r:id="rId35" action="ppaction://hlinksldjump" tooltip="Parameter CT - Tag Type"/>
              </a:rPr>
              <a:t>Parameter CT - Tag Type</a:t>
            </a:r>
            <a:endParaRPr lang="de-DE" sz="800" b="0" dirty="0">
              <a:solidFill>
                <a:srgbClr val="00B050"/>
              </a:solidFill>
            </a:endParaRPr>
          </a:p>
          <a:p>
            <a:pPr marL="0" indent="0">
              <a:buNone/>
            </a:pPr>
            <a:r>
              <a:rPr lang="de-DE" sz="800" b="0" dirty="0">
                <a:solidFill>
                  <a:srgbClr val="00B050"/>
                </a:solidFill>
                <a:hlinkClick r:id="rId36" action="ppaction://hlinksldjump" tooltip="Parameter OH - Operating time"/>
              </a:rPr>
              <a:t>Parameter OH - Operating time</a:t>
            </a:r>
            <a:r>
              <a:rPr lang="de-DE" sz="800" b="0" dirty="0">
                <a:solidFill>
                  <a:srgbClr val="00B050"/>
                </a:solidFill>
              </a:rPr>
              <a:t>		</a:t>
            </a:r>
            <a:r>
              <a:rPr lang="de-DE" sz="800" b="0" dirty="0">
                <a:solidFill>
                  <a:srgbClr val="00B050"/>
                </a:solidFill>
                <a:hlinkClick r:id="rId37" action="ppaction://hlinksldjump" tooltip="Parameter TE - Temperatures"/>
              </a:rPr>
              <a:t>Parameter TE – </a:t>
            </a:r>
            <a:r>
              <a:rPr lang="de-DE" sz="800" b="0" dirty="0" err="1">
                <a:solidFill>
                  <a:srgbClr val="00B050"/>
                </a:solidFill>
                <a:hlinkClick r:id="rId37" action="ppaction://hlinksldjump" tooltip="Parameter TE - Temperatures"/>
              </a:rPr>
              <a:t>Temperatures</a:t>
            </a:r>
            <a:r>
              <a:rPr lang="de-DE" sz="800" b="0" dirty="0">
                <a:solidFill>
                  <a:srgbClr val="00B050"/>
                </a:solidFill>
              </a:rPr>
              <a:t>		</a:t>
            </a:r>
            <a:r>
              <a:rPr lang="de-DE" sz="800" b="0" dirty="0">
                <a:solidFill>
                  <a:srgbClr val="00B050"/>
                </a:solidFill>
                <a:hlinkClick r:id="rId38" action="ppaction://hlinksldjump" tooltip="Parameter VO - Voltages"/>
              </a:rPr>
              <a:t>Parameter VO – </a:t>
            </a:r>
            <a:r>
              <a:rPr lang="de-DE" sz="800" b="0" dirty="0" err="1">
                <a:solidFill>
                  <a:srgbClr val="00B050"/>
                </a:solidFill>
                <a:hlinkClick r:id="rId38" action="ppaction://hlinksldjump" tooltip="Parameter VO - Voltages"/>
              </a:rPr>
              <a:t>Voltages</a:t>
            </a:r>
            <a:r>
              <a:rPr lang="de-DE" sz="800" b="0" dirty="0">
                <a:solidFill>
                  <a:srgbClr val="00B050"/>
                </a:solidFill>
              </a:rPr>
              <a:t>		</a:t>
            </a:r>
            <a:r>
              <a:rPr lang="de-DE" sz="800" b="0" dirty="0">
                <a:solidFill>
                  <a:srgbClr val="00B050"/>
                </a:solidFill>
                <a:hlinkClick r:id="rId39" action="ppaction://hlinksldjump" tooltip="Parameter FR - Sequence Mode"/>
              </a:rPr>
              <a:t>Parameter FR - </a:t>
            </a:r>
            <a:r>
              <a:rPr lang="de-DE" sz="800" b="0" dirty="0" err="1">
                <a:solidFill>
                  <a:srgbClr val="00B050"/>
                </a:solidFill>
                <a:hlinkClick r:id="rId39" action="ppaction://hlinksldjump" tooltip="Parameter FR - Sequence Mode"/>
              </a:rPr>
              <a:t>Sequence</a:t>
            </a:r>
            <a:r>
              <a:rPr lang="de-DE" sz="800" b="0" dirty="0">
                <a:solidFill>
                  <a:srgbClr val="00B050"/>
                </a:solidFill>
                <a:hlinkClick r:id="rId39" action="ppaction://hlinksldjump" tooltip="Parameter FR - Sequence Mode"/>
              </a:rPr>
              <a:t> Mode</a:t>
            </a:r>
            <a:endParaRPr lang="de-DE" sz="800" b="0" dirty="0">
              <a:solidFill>
                <a:srgbClr val="00B050"/>
              </a:solidFill>
            </a:endParaRPr>
          </a:p>
          <a:p>
            <a:pPr marL="0" indent="0">
              <a:buNone/>
            </a:pPr>
            <a:r>
              <a:rPr lang="de-DE" sz="800" b="0" dirty="0">
                <a:solidFill>
                  <a:srgbClr val="00B050"/>
                </a:solidFill>
                <a:hlinkClick r:id="rId40" action="ppaction://hlinksldjump" tooltip="Parameter RV - Revision GIT"/>
              </a:rPr>
              <a:t>Parameter RV - Revision GIT</a:t>
            </a:r>
            <a:r>
              <a:rPr lang="de-DE" sz="800" b="0" dirty="0">
                <a:solidFill>
                  <a:srgbClr val="00B050"/>
                </a:solidFill>
              </a:rPr>
              <a:t>		</a:t>
            </a:r>
            <a:r>
              <a:rPr lang="en-US" sz="800" b="0" dirty="0">
                <a:solidFill>
                  <a:srgbClr val="00B050"/>
                </a:solidFill>
                <a:hlinkClick r:id="rId41" action="ppaction://hlinksldjump" tooltip="Parameter SN - Serial Number of uC"/>
              </a:rPr>
              <a:t>Parameter SN - Serial Number of </a:t>
            </a:r>
            <a:r>
              <a:rPr lang="en-US" sz="800" b="0" dirty="0" err="1">
                <a:solidFill>
                  <a:srgbClr val="00B050"/>
                </a:solidFill>
                <a:hlinkClick r:id="rId41" action="ppaction://hlinksldjump" tooltip="Parameter SN - Serial Number of uC"/>
              </a:rPr>
              <a:t>uC</a:t>
            </a:r>
            <a:r>
              <a:rPr lang="en-US" sz="800" b="0" dirty="0">
                <a:solidFill>
                  <a:srgbClr val="00B050"/>
                </a:solidFill>
              </a:rPr>
              <a:t>	</a:t>
            </a:r>
            <a:r>
              <a:rPr lang="en-US" sz="800" b="0" dirty="0">
                <a:solidFill>
                  <a:srgbClr val="00B050"/>
                </a:solidFill>
                <a:hlinkClick r:id="rId42" action="ppaction://hlinksldjump" tooltip="Parameter MM - Multiplex Mode"/>
              </a:rPr>
              <a:t>Parameter MM - Multiplex Mode</a:t>
            </a:r>
            <a:r>
              <a:rPr lang="en-US" sz="800" b="0" dirty="0">
                <a:solidFill>
                  <a:srgbClr val="00B050"/>
                </a:solidFill>
              </a:rPr>
              <a:t>		</a:t>
            </a:r>
            <a:r>
              <a:rPr lang="en-US" sz="800" b="0" dirty="0">
                <a:solidFill>
                  <a:srgbClr val="00B050"/>
                </a:solidFill>
                <a:hlinkClick r:id="rId43" action="ppaction://hlinksldjump" tooltip="Parameter ST - Status frontend"/>
              </a:rPr>
              <a:t>Parameter ST - Status frontend</a:t>
            </a:r>
            <a:endParaRPr lang="en-US" sz="800" b="0" dirty="0">
              <a:solidFill>
                <a:srgbClr val="00B050"/>
              </a:solidFill>
            </a:endParaRPr>
          </a:p>
          <a:p>
            <a:pPr marL="0" indent="0">
              <a:buNone/>
            </a:pPr>
            <a:r>
              <a:rPr lang="en-US" sz="800" b="0" dirty="0">
                <a:solidFill>
                  <a:srgbClr val="00B050"/>
                </a:solidFill>
                <a:hlinkClick r:id="rId44" action="ppaction://hlinksldjump" tooltip="Parameter ND – Noise Detection Level"/>
              </a:rPr>
              <a:t>Parameter ND – Noise Detection Level</a:t>
            </a:r>
            <a:r>
              <a:rPr lang="en-US" sz="800" b="0" dirty="0">
                <a:solidFill>
                  <a:srgbClr val="00B050"/>
                </a:solidFill>
              </a:rPr>
              <a:t>	</a:t>
            </a:r>
            <a:r>
              <a:rPr lang="en-US" sz="800" b="0" dirty="0">
                <a:solidFill>
                  <a:srgbClr val="00B050"/>
                </a:solidFill>
                <a:hlinkClick r:id="rId45" action="ppaction://hlinksldjump" tooltip="Parameter T2 – Application specific tag"/>
              </a:rPr>
              <a:t>Parameter T2 – Application specific tag</a:t>
            </a:r>
            <a:r>
              <a:rPr lang="en-US" sz="800" b="0" dirty="0">
                <a:solidFill>
                  <a:srgbClr val="00B050"/>
                </a:solidFill>
              </a:rPr>
              <a:t>	</a:t>
            </a:r>
            <a:r>
              <a:rPr lang="en-US" sz="800" b="0" dirty="0">
                <a:solidFill>
                  <a:srgbClr val="00B050"/>
                </a:solidFill>
                <a:hlinkClick r:id="rId46" action="ppaction://hlinksldjump" tooltip="Parameter T3 – Function tag"/>
              </a:rPr>
              <a:t>Parameter T3 – Function tag</a:t>
            </a:r>
            <a:r>
              <a:rPr lang="en-US" sz="800" b="0" dirty="0">
                <a:solidFill>
                  <a:srgbClr val="00B050"/>
                </a:solidFill>
              </a:rPr>
              <a:t>		</a:t>
            </a:r>
            <a:r>
              <a:rPr lang="en-US" sz="800" b="0" dirty="0">
                <a:solidFill>
                  <a:srgbClr val="00B050"/>
                </a:solidFill>
                <a:hlinkClick r:id="rId47" action="ppaction://hlinksldjump" tooltip="Parameter T4 – Location tag"/>
              </a:rPr>
              <a:t>Parameter T4 – Location tag</a:t>
            </a:r>
            <a:endParaRPr lang="en-US" sz="800" b="0" dirty="0">
              <a:solidFill>
                <a:srgbClr val="00B050"/>
              </a:solidFill>
            </a:endParaRPr>
          </a:p>
          <a:p>
            <a:pPr marL="0" indent="0">
              <a:buNone/>
            </a:pPr>
            <a:r>
              <a:rPr lang="en-US" sz="800" b="0" dirty="0">
                <a:solidFill>
                  <a:srgbClr val="00B050"/>
                </a:solidFill>
                <a:hlinkClick r:id="rId48" action="ppaction://hlinksldjump" tooltip="Parameter T5 – Installation tag"/>
              </a:rPr>
              <a:t>Parameter T5 – Installation tag</a:t>
            </a:r>
            <a:r>
              <a:rPr lang="en-US" sz="800" b="0" dirty="0">
                <a:solidFill>
                  <a:srgbClr val="00B050"/>
                </a:solidFill>
              </a:rPr>
              <a:t>		</a:t>
            </a:r>
            <a:r>
              <a:rPr lang="en-US" sz="800" b="0" dirty="0">
                <a:solidFill>
                  <a:srgbClr val="00B050"/>
                </a:solidFill>
                <a:hlinkClick r:id="rId49" action="ppaction://hlinksldjump" tooltip="Parameter DN – Device serial number"/>
              </a:rPr>
              <a:t>Parameter DN – Device serial number</a:t>
            </a:r>
            <a:endParaRPr lang="de-DE" sz="800" b="0" dirty="0">
              <a:solidFill>
                <a:srgbClr val="00B050"/>
              </a:solidFill>
            </a:endParaRPr>
          </a:p>
          <a:p>
            <a:pPr marL="0" indent="0">
              <a:buNone/>
            </a:pPr>
            <a:endParaRPr lang="de-DE" sz="800" b="0" dirty="0">
              <a:solidFill>
                <a:srgbClr val="00B050"/>
              </a:solidFill>
            </a:endParaRPr>
          </a:p>
          <a:p>
            <a:pPr marL="0" indent="0">
              <a:buNone/>
            </a:pPr>
            <a:endParaRPr lang="de-DE" sz="900" b="0" dirty="0">
              <a:solidFill>
                <a:srgbClr val="00B050"/>
              </a:solidFill>
            </a:endParaRPr>
          </a:p>
          <a:p>
            <a:pPr marL="0" indent="0">
              <a:buNone/>
            </a:pPr>
            <a:endParaRPr lang="de-DE" sz="1200" b="0" dirty="0"/>
          </a:p>
        </p:txBody>
      </p:sp>
    </p:spTree>
    <p:extLst>
      <p:ext uri="{BB962C8B-B14F-4D97-AF65-F5344CB8AC3E}">
        <p14:creationId xmlns:p14="http://schemas.microsoft.com/office/powerpoint/2010/main" val="3143983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rafik 11">
            <a:extLst>
              <a:ext uri="{FF2B5EF4-FFF2-40B4-BE49-F238E27FC236}">
                <a16:creationId xmlns:a16="http://schemas.microsoft.com/office/drawing/2014/main" id="{FD44FDC3-4FA5-405E-9D85-7FAE3524E94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98" r="35825"/>
          <a:stretch/>
        </p:blipFill>
        <p:spPr>
          <a:xfrm>
            <a:off x="107503" y="2996953"/>
            <a:ext cx="4848393" cy="1872207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50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ctrlX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5: Enhanced Read Fixcode (UID)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Permanent read operation on the Fixcode (UID) of a data carrier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I_b_UserMemory_UID := True and </a:t>
            </a:r>
            <a:r>
              <a:rPr lang="en-US" sz="1400" b="0" dirty="0" err="1"/>
              <a:t>I_b_EPC</a:t>
            </a:r>
            <a:r>
              <a:rPr lang="en-US" sz="1400" b="0" dirty="0"/>
              <a:t> := False and I_b_SingleEnhanced := True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Start by positive edge on I_b_StartRead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End of command execution via Quit command or initialization</a:t>
            </a:r>
            <a:endParaRPr lang="de-DE" sz="1400" dirty="0"/>
          </a:p>
        </p:txBody>
      </p:sp>
      <p:cxnSp>
        <p:nvCxnSpPr>
          <p:cNvPr id="9" name="Gerade Verbindung mit Pfeil 8"/>
          <p:cNvCxnSpPr>
            <a:cxnSpLocks/>
            <a:stCxn id="15" idx="0"/>
          </p:cNvCxnSpPr>
          <p:nvPr/>
        </p:nvCxnSpPr>
        <p:spPr>
          <a:xfrm flipV="1">
            <a:off x="1295636" y="3789040"/>
            <a:ext cx="227684" cy="1144325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Gerade Verbindung mit Pfeil 9"/>
          <p:cNvCxnSpPr>
            <a:cxnSpLocks/>
            <a:stCxn id="17" idx="0"/>
          </p:cNvCxnSpPr>
          <p:nvPr/>
        </p:nvCxnSpPr>
        <p:spPr>
          <a:xfrm flipH="1" flipV="1">
            <a:off x="2195736" y="4350357"/>
            <a:ext cx="1572028" cy="587552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feld 14">
            <a:extLst>
              <a:ext uri="{FF2B5EF4-FFF2-40B4-BE49-F238E27FC236}">
                <a16:creationId xmlns:a16="http://schemas.microsoft.com/office/drawing/2014/main" id="{90F6900F-E895-4F22-90CE-AAA2078606F4}"/>
              </a:ext>
            </a:extLst>
          </p:cNvPr>
          <p:cNvSpPr txBox="1"/>
          <p:nvPr/>
        </p:nvSpPr>
        <p:spPr>
          <a:xfrm>
            <a:off x="107504" y="4933365"/>
            <a:ext cx="2376264" cy="1596197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en-US" sz="900" dirty="0">
                <a:solidFill>
                  <a:schemeClr val="tx2"/>
                </a:solidFill>
              </a:rPr>
              <a:t>Start read process; read process activated; no data carrier in the detection zone: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I_b_SingleEnhanced 	:= True </a:t>
            </a:r>
            <a:r>
              <a:rPr lang="en-US" sz="900" dirty="0">
                <a:solidFill>
                  <a:schemeClr val="tx2"/>
                </a:solidFill>
              </a:rPr>
              <a:t>I_b_UserMemory_UID 	:= True </a:t>
            </a:r>
          </a:p>
          <a:p>
            <a:r>
              <a:rPr lang="en-US" sz="900" dirty="0" err="1">
                <a:solidFill>
                  <a:schemeClr val="tx2"/>
                </a:solidFill>
                <a:sym typeface="Wingdings" panose="05000000000000000000" pitchFamily="2" charset="2"/>
              </a:rPr>
              <a:t>I_b_EPC</a:t>
            </a:r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 		:= False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I_b_StartRead 		:= True 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O_b_Busy		= True 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O_b_Done 		= False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O_b_Finish 		= False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O_b_NoDataCarrier	= True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O_b_Error		= False</a:t>
            </a:r>
          </a:p>
        </p:txBody>
      </p:sp>
      <p:sp>
        <p:nvSpPr>
          <p:cNvPr id="17" name="Textfeld 16">
            <a:extLst>
              <a:ext uri="{FF2B5EF4-FFF2-40B4-BE49-F238E27FC236}">
                <a16:creationId xmlns:a16="http://schemas.microsoft.com/office/drawing/2014/main" id="{B2CD2360-6318-44A8-BC7B-11D0D034A9DD}"/>
              </a:ext>
            </a:extLst>
          </p:cNvPr>
          <p:cNvSpPr txBox="1"/>
          <p:nvPr/>
        </p:nvSpPr>
        <p:spPr>
          <a:xfrm>
            <a:off x="2579632" y="4937909"/>
            <a:ext cx="2376264" cy="1596197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en-US" sz="900" dirty="0">
                <a:solidFill>
                  <a:schemeClr val="tx2"/>
                </a:solidFill>
              </a:rPr>
              <a:t>Read process activated; data carrier enters detection zone; Fixcode read: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I_b_SingleEnhanced 	:= True </a:t>
            </a:r>
            <a:r>
              <a:rPr lang="en-US" sz="900" dirty="0">
                <a:solidFill>
                  <a:schemeClr val="tx2"/>
                </a:solidFill>
              </a:rPr>
              <a:t>I_b_UserMemory_UID 	:= True </a:t>
            </a:r>
          </a:p>
          <a:p>
            <a:r>
              <a:rPr lang="en-US" sz="900" dirty="0" err="1">
                <a:solidFill>
                  <a:schemeClr val="tx2"/>
                </a:solidFill>
                <a:sym typeface="Wingdings" panose="05000000000000000000" pitchFamily="2" charset="2"/>
              </a:rPr>
              <a:t>I_b_EPC</a:t>
            </a:r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 		:= False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I_b_StartRead 		:= True 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O_b_Busy		= True 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O_b_Done 		= True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O_b_Finish 		= True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O_b_NoDataCarrier	= False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O_b_Error		= False</a:t>
            </a:r>
          </a:p>
        </p:txBody>
      </p:sp>
      <p:sp>
        <p:nvSpPr>
          <p:cNvPr id="20" name="Textfeld 19">
            <a:extLst>
              <a:ext uri="{FF2B5EF4-FFF2-40B4-BE49-F238E27FC236}">
                <a16:creationId xmlns:a16="http://schemas.microsoft.com/office/drawing/2014/main" id="{823CED8C-3960-463D-A27A-7852B2664F4A}"/>
              </a:ext>
            </a:extLst>
          </p:cNvPr>
          <p:cNvSpPr txBox="1"/>
          <p:nvPr/>
        </p:nvSpPr>
        <p:spPr>
          <a:xfrm>
            <a:off x="6660232" y="2492896"/>
            <a:ext cx="2376264" cy="1596197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en-US" sz="900" dirty="0">
                <a:solidFill>
                  <a:schemeClr val="tx2"/>
                </a:solidFill>
              </a:rPr>
              <a:t>Start read process; read process activated; data carrier in the detection zone: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I_b_SingleEnhanced 	:= True </a:t>
            </a:r>
            <a:r>
              <a:rPr lang="en-US" sz="900" dirty="0">
                <a:solidFill>
                  <a:schemeClr val="tx2"/>
                </a:solidFill>
              </a:rPr>
              <a:t>I_b_UserMemory_UID 	:= True </a:t>
            </a:r>
          </a:p>
          <a:p>
            <a:r>
              <a:rPr lang="en-US" sz="900" dirty="0" err="1">
                <a:solidFill>
                  <a:schemeClr val="tx2"/>
                </a:solidFill>
                <a:sym typeface="Wingdings" panose="05000000000000000000" pitchFamily="2" charset="2"/>
              </a:rPr>
              <a:t>I_b_EPC</a:t>
            </a:r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 		:= False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I_b_StartRead 		:= True 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O_b_Busy		= True 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O_b_Done 		= True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O_b_Finish 		= False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O_b_NoDataCarrier	= False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O_b_Error		= False</a:t>
            </a:r>
          </a:p>
        </p:txBody>
      </p:sp>
      <p:sp>
        <p:nvSpPr>
          <p:cNvPr id="21" name="Textfeld 20">
            <a:extLst>
              <a:ext uri="{FF2B5EF4-FFF2-40B4-BE49-F238E27FC236}">
                <a16:creationId xmlns:a16="http://schemas.microsoft.com/office/drawing/2014/main" id="{A4301C6C-41C7-40C2-8240-674F4F33BC1B}"/>
              </a:ext>
            </a:extLst>
          </p:cNvPr>
          <p:cNvSpPr txBox="1"/>
          <p:nvPr/>
        </p:nvSpPr>
        <p:spPr>
          <a:xfrm>
            <a:off x="5028392" y="5487363"/>
            <a:ext cx="2376264" cy="1042199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en-US" sz="900" dirty="0">
                <a:solidFill>
                  <a:schemeClr val="tx2"/>
                </a:solidFill>
              </a:rPr>
              <a:t>Cancel read process via Quit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I_b_Quit 		:= True 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O_b_Busy		= False 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O_b_Done 		= True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O_b_Finish 		= True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O_b_NoDataCarrier	= False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O_b_Error		= False</a:t>
            </a:r>
          </a:p>
        </p:txBody>
      </p:sp>
      <p:cxnSp>
        <p:nvCxnSpPr>
          <p:cNvPr id="30" name="Gerade Verbindung mit Pfeil 29">
            <a:extLst>
              <a:ext uri="{FF2B5EF4-FFF2-40B4-BE49-F238E27FC236}">
                <a16:creationId xmlns:a16="http://schemas.microsoft.com/office/drawing/2014/main" id="{4D049EAA-AF04-4875-8DFD-6F72E9EA7982}"/>
              </a:ext>
            </a:extLst>
          </p:cNvPr>
          <p:cNvCxnSpPr>
            <a:cxnSpLocks/>
            <a:stCxn id="21" idx="0"/>
          </p:cNvCxnSpPr>
          <p:nvPr/>
        </p:nvCxnSpPr>
        <p:spPr>
          <a:xfrm flipH="1" flipV="1">
            <a:off x="2831148" y="3924977"/>
            <a:ext cx="3385376" cy="1562386"/>
          </a:xfrm>
          <a:prstGeom prst="straightConnector1">
            <a:avLst/>
          </a:prstGeom>
          <a:ln w="254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Gerade Verbindung mit Pfeil 32">
            <a:extLst>
              <a:ext uri="{FF2B5EF4-FFF2-40B4-BE49-F238E27FC236}">
                <a16:creationId xmlns:a16="http://schemas.microsoft.com/office/drawing/2014/main" id="{DEB9A8C8-06A6-4C05-B574-A5612F6AD824}"/>
              </a:ext>
            </a:extLst>
          </p:cNvPr>
          <p:cNvCxnSpPr>
            <a:cxnSpLocks/>
            <a:stCxn id="20" idx="1"/>
          </p:cNvCxnSpPr>
          <p:nvPr/>
        </p:nvCxnSpPr>
        <p:spPr>
          <a:xfrm flipH="1">
            <a:off x="3441846" y="3290995"/>
            <a:ext cx="3218386" cy="453481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feld 37">
            <a:extLst>
              <a:ext uri="{FF2B5EF4-FFF2-40B4-BE49-F238E27FC236}">
                <a16:creationId xmlns:a16="http://schemas.microsoft.com/office/drawing/2014/main" id="{F58F906F-1B95-452E-81CF-842A99FEF866}"/>
              </a:ext>
            </a:extLst>
          </p:cNvPr>
          <p:cNvSpPr txBox="1"/>
          <p:nvPr/>
        </p:nvSpPr>
        <p:spPr>
          <a:xfrm>
            <a:off x="6660232" y="4139810"/>
            <a:ext cx="2376264" cy="1042199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en-US" sz="900" dirty="0">
                <a:solidFill>
                  <a:schemeClr val="tx2"/>
                </a:solidFill>
              </a:rPr>
              <a:t>Read process active; data carrier leaves detection zone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O_b_Busy		= True 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O_b_Done 		= False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O_b_Finish 		= False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O_b_NoDataCarrier	= True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O_b_Error		= False</a:t>
            </a:r>
          </a:p>
        </p:txBody>
      </p:sp>
      <p:cxnSp>
        <p:nvCxnSpPr>
          <p:cNvPr id="39" name="Gerade Verbindung mit Pfeil 38">
            <a:extLst>
              <a:ext uri="{FF2B5EF4-FFF2-40B4-BE49-F238E27FC236}">
                <a16:creationId xmlns:a16="http://schemas.microsoft.com/office/drawing/2014/main" id="{7B299EEC-B528-47C4-9FE7-E9E620C1B9FE}"/>
              </a:ext>
            </a:extLst>
          </p:cNvPr>
          <p:cNvCxnSpPr>
            <a:cxnSpLocks/>
            <a:stCxn id="38" idx="1"/>
          </p:cNvCxnSpPr>
          <p:nvPr/>
        </p:nvCxnSpPr>
        <p:spPr>
          <a:xfrm flipH="1">
            <a:off x="4115144" y="4660910"/>
            <a:ext cx="2545088" cy="10096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Gerade Verbindung mit Pfeil 41">
            <a:extLst>
              <a:ext uri="{FF2B5EF4-FFF2-40B4-BE49-F238E27FC236}">
                <a16:creationId xmlns:a16="http://schemas.microsoft.com/office/drawing/2014/main" id="{581C526D-ED12-433A-9514-BB0D1274DA51}"/>
              </a:ext>
            </a:extLst>
          </p:cNvPr>
          <p:cNvCxnSpPr>
            <a:cxnSpLocks/>
            <a:stCxn id="21" idx="0"/>
          </p:cNvCxnSpPr>
          <p:nvPr/>
        </p:nvCxnSpPr>
        <p:spPr>
          <a:xfrm flipH="1" flipV="1">
            <a:off x="4560084" y="3933057"/>
            <a:ext cx="1656440" cy="1554306"/>
          </a:xfrm>
          <a:prstGeom prst="straightConnector1">
            <a:avLst/>
          </a:prstGeom>
          <a:ln w="254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Interaktive Schaltfläche: Zur Startseite wechseln 18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5D0D6CB6-D5E6-40CF-8D9F-56600130031E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4719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51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ctrlX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5: Enhanced Read Fixcode (UID)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5" name="Textfeld 14"/>
          <p:cNvSpPr txBox="1"/>
          <p:nvPr/>
        </p:nvSpPr>
        <p:spPr>
          <a:xfrm>
            <a:off x="101574" y="5346000"/>
            <a:ext cx="4320000" cy="1200329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/>
              <a:t>Data carrier recognized and Fixcode read; command active:</a:t>
            </a:r>
          </a:p>
          <a:p>
            <a:r>
              <a:rPr lang="en-US" sz="1200" dirty="0"/>
              <a:t>O_b_Done		= True</a:t>
            </a:r>
          </a:p>
          <a:p>
            <a:r>
              <a:rPr lang="en-US" sz="1200" dirty="0"/>
              <a:t>O_b_NoDataCarrier	= False</a:t>
            </a:r>
          </a:p>
          <a:p>
            <a:r>
              <a:rPr lang="en-US" sz="1200" dirty="0"/>
              <a:t>O_b_Busy		= True</a:t>
            </a:r>
          </a:p>
          <a:p>
            <a:r>
              <a:rPr lang="en-US" sz="1200" dirty="0"/>
              <a:t>O_b_Finish		= False</a:t>
            </a:r>
          </a:p>
          <a:p>
            <a:r>
              <a:rPr lang="en-US" sz="1200" dirty="0"/>
              <a:t>O_B_Status 		= 16#00</a:t>
            </a:r>
          </a:p>
        </p:txBody>
      </p:sp>
      <p:sp>
        <p:nvSpPr>
          <p:cNvPr id="16" name="Textfeld 15"/>
          <p:cNvSpPr txBox="1"/>
          <p:nvPr/>
        </p:nvSpPr>
        <p:spPr>
          <a:xfrm>
            <a:off x="4708280" y="5345999"/>
            <a:ext cx="4320000" cy="1200329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/>
              <a:t>No data carrier detected; command active:</a:t>
            </a:r>
          </a:p>
          <a:p>
            <a:r>
              <a:rPr lang="en-US" sz="1200" dirty="0"/>
              <a:t>O_b_Done		= False</a:t>
            </a:r>
          </a:p>
          <a:p>
            <a:r>
              <a:rPr lang="en-US" sz="1200" dirty="0"/>
              <a:t>O_b_NoDataCarrier	= True</a:t>
            </a:r>
          </a:p>
          <a:p>
            <a:r>
              <a:rPr lang="en-US" sz="1200" dirty="0"/>
              <a:t>O_b_Busy		= True</a:t>
            </a:r>
          </a:p>
          <a:p>
            <a:r>
              <a:rPr lang="en-US" sz="1200" dirty="0"/>
              <a:t>O_b_Finish		= False</a:t>
            </a:r>
          </a:p>
          <a:p>
            <a:r>
              <a:rPr lang="en-US" sz="1200" dirty="0"/>
              <a:t>O_B_Status 		= 16#05</a:t>
            </a:r>
          </a:p>
        </p:txBody>
      </p:sp>
      <p:sp>
        <p:nvSpPr>
          <p:cNvPr id="11" name="Interaktive Schaltfläche: Zur Startseite wechseln 10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19CCF7A7-F803-4495-9719-7FF1315997D5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C6020C43-E5BC-43B6-B620-B9B68D734B6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574" y="1845314"/>
            <a:ext cx="2907749" cy="3384429"/>
          </a:xfrm>
          <a:prstGeom prst="rect">
            <a:avLst/>
          </a:prstGeom>
        </p:spPr>
      </p:pic>
      <p:pic>
        <p:nvPicPr>
          <p:cNvPr id="12" name="Grafik 11">
            <a:extLst>
              <a:ext uri="{FF2B5EF4-FFF2-40B4-BE49-F238E27FC236}">
                <a16:creationId xmlns:a16="http://schemas.microsoft.com/office/drawing/2014/main" id="{788B3596-93A9-406E-B265-D0FC31944D2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2330" y="1851538"/>
            <a:ext cx="2925950" cy="33782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9473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7F206895-1BC0-433C-A49F-016CC176F54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75" y="1859339"/>
            <a:ext cx="4468224" cy="3987031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52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ctrlX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5: Enhanced Read Fixcode (UID)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5" name="Textfeld 14"/>
          <p:cNvSpPr txBox="1"/>
          <p:nvPr/>
        </p:nvSpPr>
        <p:spPr>
          <a:xfrm>
            <a:off x="4655448" y="1859340"/>
            <a:ext cx="4320000" cy="1754326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/>
              <a:t>Data carrier recognized and Fixcode read</a:t>
            </a:r>
          </a:p>
          <a:p>
            <a:r>
              <a:rPr lang="en-US" sz="1200" dirty="0"/>
              <a:t>DB Head1Data.ReadData.ReadData[x]</a:t>
            </a:r>
          </a:p>
          <a:p>
            <a:r>
              <a:rPr lang="en-US" sz="1200" dirty="0"/>
              <a:t>ReadData[0] ...[7] 	</a:t>
            </a:r>
            <a:r>
              <a:rPr lang="en-US" sz="1200" dirty="0">
                <a:sym typeface="Wingdings" panose="05000000000000000000" pitchFamily="2" charset="2"/>
              </a:rPr>
              <a:t></a:t>
            </a:r>
            <a:r>
              <a:rPr lang="en-US" sz="1200" dirty="0"/>
              <a:t> Fixcode (8 byte Fixcode; ISO15693)</a:t>
            </a:r>
          </a:p>
          <a:p>
            <a:r>
              <a:rPr lang="en-US" sz="1200" dirty="0"/>
              <a:t>ReadData[8]...[x] 	</a:t>
            </a:r>
            <a:r>
              <a:rPr lang="en-US" sz="1200" dirty="0">
                <a:sym typeface="Wingdings" panose="05000000000000000000" pitchFamily="2" charset="2"/>
              </a:rPr>
              <a:t></a:t>
            </a:r>
            <a:r>
              <a:rPr lang="en-US" sz="1200" dirty="0"/>
              <a:t> 16#00</a:t>
            </a:r>
          </a:p>
          <a:p>
            <a:endParaRPr lang="en-US" sz="1200" dirty="0"/>
          </a:p>
          <a:p>
            <a:r>
              <a:rPr lang="en-US" sz="1200" dirty="0"/>
              <a:t>The length of the Fixcode depends on the data carrier. All ISO15693 (13.56MHz) data carriers have a Fixcode with a length of 8 bytes.</a:t>
            </a:r>
            <a:endParaRPr lang="de-DE" sz="1200" dirty="0">
              <a:sym typeface="Wingdings" panose="05000000000000000000" pitchFamily="2" charset="2"/>
            </a:endParaRPr>
          </a:p>
        </p:txBody>
      </p:sp>
      <p:sp>
        <p:nvSpPr>
          <p:cNvPr id="13" name="Rechteck 12"/>
          <p:cNvSpPr/>
          <p:nvPr/>
        </p:nvSpPr>
        <p:spPr>
          <a:xfrm>
            <a:off x="3707904" y="2924944"/>
            <a:ext cx="864095" cy="259228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Interaktive Schaltfläche: Zur Startseite wechseln 10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5685A1A7-7108-47BE-BFE4-AB0208B64636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2908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974AB352-8425-4CF4-8197-2620042221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066" y="1883312"/>
            <a:ext cx="3366401" cy="4619310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53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ctrlX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5: Enhanced Read Fixcode (UID)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5" name="Textfeld 14"/>
          <p:cNvSpPr txBox="1"/>
          <p:nvPr/>
        </p:nvSpPr>
        <p:spPr>
          <a:xfrm>
            <a:off x="3632418" y="1878249"/>
            <a:ext cx="5400112" cy="2308324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/>
              <a:t>Input data field: Fixcode read in</a:t>
            </a:r>
          </a:p>
          <a:p>
            <a:r>
              <a:rPr lang="en-US" sz="1200" dirty="0"/>
              <a:t>INDATA.INDATA[x]</a:t>
            </a:r>
          </a:p>
          <a:p>
            <a:r>
              <a:rPr lang="en-US" sz="1200" dirty="0"/>
              <a:t>Input data field:</a:t>
            </a:r>
          </a:p>
          <a:p>
            <a:r>
              <a:rPr lang="en-US" sz="1200" dirty="0"/>
              <a:t>INDATA[0] </a:t>
            </a:r>
            <a:r>
              <a:rPr lang="en-US" sz="1200" dirty="0">
                <a:sym typeface="Wingdings" panose="05000000000000000000" pitchFamily="2" charset="2"/>
              </a:rPr>
              <a:t> Control Byte</a:t>
            </a:r>
          </a:p>
          <a:p>
            <a:r>
              <a:rPr lang="en-US" sz="1200" dirty="0"/>
              <a:t>INDATA[1]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  <a:p>
            <a:r>
              <a:rPr lang="en-US" sz="1200" dirty="0"/>
              <a:t>INDATA[2] </a:t>
            </a:r>
            <a:r>
              <a:rPr lang="en-US" sz="1200" dirty="0">
                <a:sym typeface="Wingdings" panose="05000000000000000000" pitchFamily="2" charset="2"/>
              </a:rPr>
              <a:t> Command code; 16#1D = Enhanced Read Fixcode</a:t>
            </a:r>
          </a:p>
          <a:p>
            <a:r>
              <a:rPr lang="en-US" sz="1200" dirty="0"/>
              <a:t>INDATA[3]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  <a:p>
            <a:r>
              <a:rPr lang="en-US" sz="1200" dirty="0"/>
              <a:t>INDATA[4] </a:t>
            </a:r>
            <a:r>
              <a:rPr lang="en-US" sz="1200" dirty="0">
                <a:sym typeface="Wingdings" panose="05000000000000000000" pitchFamily="2" charset="2"/>
              </a:rPr>
              <a:t> Status; 16#00 = ok</a:t>
            </a:r>
          </a:p>
          <a:p>
            <a:r>
              <a:rPr lang="en-US" sz="1200" dirty="0"/>
              <a:t>INDATA[5] </a:t>
            </a:r>
            <a:r>
              <a:rPr lang="en-US" sz="1200" dirty="0">
                <a:sym typeface="Wingdings" panose="05000000000000000000" pitchFamily="2" charset="2"/>
              </a:rPr>
              <a:t> Reply Counter</a:t>
            </a:r>
          </a:p>
          <a:p>
            <a:r>
              <a:rPr lang="en-US" sz="1200" dirty="0"/>
              <a:t>INDATA[6]…[7]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  <a:p>
            <a:r>
              <a:rPr lang="en-US" sz="1200" dirty="0"/>
              <a:t>INDATA[8]…[15] </a:t>
            </a:r>
            <a:r>
              <a:rPr lang="en-US" sz="1200" dirty="0">
                <a:sym typeface="Wingdings" panose="05000000000000000000" pitchFamily="2" charset="2"/>
              </a:rPr>
              <a:t> Fixcode (UID; ISO15693 data carrier)</a:t>
            </a:r>
          </a:p>
          <a:p>
            <a:r>
              <a:rPr lang="en-US" sz="1200" dirty="0"/>
              <a:t>INDATA[16]…[x]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</p:txBody>
      </p:sp>
      <p:sp>
        <p:nvSpPr>
          <p:cNvPr id="13" name="Rechteck 12"/>
          <p:cNvSpPr/>
          <p:nvPr/>
        </p:nvSpPr>
        <p:spPr>
          <a:xfrm>
            <a:off x="2843808" y="2420888"/>
            <a:ext cx="659660" cy="38884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F036E244-A3B9-4B70-9656-82EE27EF8FF6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16478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8177EA28-94BC-4603-A673-0AC1B97CDD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926" y="1881860"/>
            <a:ext cx="3378542" cy="2636005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54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ctrlX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5: Enhanced Read Fixcode (UID)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5" name="Textfeld 14"/>
          <p:cNvSpPr txBox="1"/>
          <p:nvPr/>
        </p:nvSpPr>
        <p:spPr>
          <a:xfrm>
            <a:off x="3632418" y="1878249"/>
            <a:ext cx="5400112" cy="2308324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/>
              <a:t>Input data field: no data carrier detected or data carrier has left the detection zone</a:t>
            </a:r>
          </a:p>
          <a:p>
            <a:r>
              <a:rPr lang="en-US" sz="1200" dirty="0"/>
              <a:t>INDATA.INDATA[x]</a:t>
            </a:r>
          </a:p>
          <a:p>
            <a:r>
              <a:rPr lang="en-US" sz="1200" dirty="0"/>
              <a:t>Input data field:</a:t>
            </a:r>
          </a:p>
          <a:p>
            <a:r>
              <a:rPr lang="en-US" sz="1200" dirty="0"/>
              <a:t>INDATA[0] </a:t>
            </a:r>
            <a:r>
              <a:rPr lang="en-US" sz="1200" dirty="0">
                <a:sym typeface="Wingdings" panose="05000000000000000000" pitchFamily="2" charset="2"/>
              </a:rPr>
              <a:t> Control Byte</a:t>
            </a:r>
          </a:p>
          <a:p>
            <a:r>
              <a:rPr lang="en-US" sz="1200" dirty="0"/>
              <a:t>INDATA[1]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  <a:p>
            <a:r>
              <a:rPr lang="en-US" sz="1200" dirty="0"/>
              <a:t>INDATA[2] </a:t>
            </a:r>
            <a:r>
              <a:rPr lang="en-US" sz="1200" dirty="0">
                <a:sym typeface="Wingdings" panose="05000000000000000000" pitchFamily="2" charset="2"/>
              </a:rPr>
              <a:t> Command code; 16#1D = Enhanced Read Fixcode</a:t>
            </a:r>
          </a:p>
          <a:p>
            <a:r>
              <a:rPr lang="en-US" sz="1200" dirty="0"/>
              <a:t>INDATA[3]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  <a:p>
            <a:r>
              <a:rPr lang="en-US" sz="1200" dirty="0"/>
              <a:t>INDATA[4] </a:t>
            </a:r>
            <a:r>
              <a:rPr lang="en-US" sz="1200" dirty="0">
                <a:sym typeface="Wingdings" panose="05000000000000000000" pitchFamily="2" charset="2"/>
              </a:rPr>
              <a:t> Status; 16#05 = no data carrier detected or data carrier has left detection zone</a:t>
            </a:r>
          </a:p>
          <a:p>
            <a:r>
              <a:rPr lang="en-US" sz="1200" dirty="0"/>
              <a:t>INDATA[5] </a:t>
            </a:r>
            <a:r>
              <a:rPr lang="en-US" sz="1200" dirty="0">
                <a:sym typeface="Wingdings" panose="05000000000000000000" pitchFamily="2" charset="2"/>
              </a:rPr>
              <a:t> Reply Counter</a:t>
            </a:r>
          </a:p>
          <a:p>
            <a:r>
              <a:rPr lang="en-US" sz="1200" dirty="0"/>
              <a:t>INDATA[6]…[x]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</p:txBody>
      </p:sp>
      <p:sp>
        <p:nvSpPr>
          <p:cNvPr id="13" name="Rechteck 12"/>
          <p:cNvSpPr/>
          <p:nvPr/>
        </p:nvSpPr>
        <p:spPr>
          <a:xfrm>
            <a:off x="2843808" y="2420888"/>
            <a:ext cx="659660" cy="209697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06D2553E-C0B9-4941-B2BE-507EEB182D2F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85623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F7F8F4A4-D1C2-44FD-8993-103281AFF3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684" y="1878249"/>
            <a:ext cx="3382784" cy="2601202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55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ctrlX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5: Enhanced Read Fixcode (UID)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5" name="Textfeld 14"/>
          <p:cNvSpPr txBox="1"/>
          <p:nvPr/>
        </p:nvSpPr>
        <p:spPr>
          <a:xfrm>
            <a:off x="3632418" y="1878249"/>
            <a:ext cx="5400112" cy="1384995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/>
              <a:t>Output data field: Command Enhanced Read Fixcode</a:t>
            </a:r>
          </a:p>
          <a:p>
            <a:r>
              <a:rPr lang="en-US" sz="1200" dirty="0"/>
              <a:t>OUTDATA.OUTDATA[x]</a:t>
            </a:r>
          </a:p>
          <a:p>
            <a:r>
              <a:rPr lang="en-US" sz="1200" dirty="0"/>
              <a:t>Output data field:</a:t>
            </a:r>
          </a:p>
          <a:p>
            <a:r>
              <a:rPr lang="en-US" sz="1200" dirty="0"/>
              <a:t>OUTDATA[0] </a:t>
            </a:r>
            <a:r>
              <a:rPr lang="en-US" sz="1200" dirty="0">
                <a:sym typeface="Wingdings" panose="05000000000000000000" pitchFamily="2" charset="2"/>
              </a:rPr>
              <a:t> Control Byte</a:t>
            </a:r>
          </a:p>
          <a:p>
            <a:r>
              <a:rPr lang="en-US" sz="1200" dirty="0"/>
              <a:t>OUTDATA[1]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  <a:p>
            <a:r>
              <a:rPr lang="en-US" sz="1200" dirty="0"/>
              <a:t>OUTDATA[2] </a:t>
            </a:r>
            <a:r>
              <a:rPr lang="en-US" sz="1200" dirty="0">
                <a:sym typeface="Wingdings" panose="05000000000000000000" pitchFamily="2" charset="2"/>
              </a:rPr>
              <a:t> Command code; 16#1D = Enhanced Read Fixcode</a:t>
            </a:r>
          </a:p>
          <a:p>
            <a:r>
              <a:rPr lang="en-US" sz="1200" dirty="0"/>
              <a:t>OUTDATA[3]…[x]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</p:txBody>
      </p:sp>
      <p:sp>
        <p:nvSpPr>
          <p:cNvPr id="13" name="Rechteck 12"/>
          <p:cNvSpPr/>
          <p:nvPr/>
        </p:nvSpPr>
        <p:spPr>
          <a:xfrm>
            <a:off x="2843808" y="2420888"/>
            <a:ext cx="659660" cy="205856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1A80CA65-8120-49EF-BA4F-83D5EAECE707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3605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153C5C21-CB1E-44F0-829D-33631097B29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12" y="1890096"/>
            <a:ext cx="6768244" cy="4659895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56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ctrlX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5: Enhanced Read Fixcode (UID)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3" name="Interaktive Schaltfläche: Zur Startseite wechseln 12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2FE4331B-E1CF-45E7-8937-A018CBF0DD66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hteck 14">
            <a:extLst>
              <a:ext uri="{FF2B5EF4-FFF2-40B4-BE49-F238E27FC236}">
                <a16:creationId xmlns:a16="http://schemas.microsoft.com/office/drawing/2014/main" id="{C18C2D5B-40FC-444D-9E71-BEBA673B8710}"/>
              </a:ext>
            </a:extLst>
          </p:cNvPr>
          <p:cNvSpPr/>
          <p:nvPr/>
        </p:nvSpPr>
        <p:spPr>
          <a:xfrm>
            <a:off x="105965" y="4005063"/>
            <a:ext cx="793627" cy="68742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9" name="Rechteck 18">
            <a:extLst>
              <a:ext uri="{FF2B5EF4-FFF2-40B4-BE49-F238E27FC236}">
                <a16:creationId xmlns:a16="http://schemas.microsoft.com/office/drawing/2014/main" id="{1C59AA8D-D4D9-4B98-9B8A-903452235480}"/>
              </a:ext>
            </a:extLst>
          </p:cNvPr>
          <p:cNvSpPr/>
          <p:nvPr/>
        </p:nvSpPr>
        <p:spPr>
          <a:xfrm>
            <a:off x="105965" y="4692490"/>
            <a:ext cx="1469971" cy="82474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20" name="Gerade Verbindung mit Pfeil 19">
            <a:extLst>
              <a:ext uri="{FF2B5EF4-FFF2-40B4-BE49-F238E27FC236}">
                <a16:creationId xmlns:a16="http://schemas.microsoft.com/office/drawing/2014/main" id="{67F981FD-1C36-4D14-8ACB-620381C6288C}"/>
              </a:ext>
            </a:extLst>
          </p:cNvPr>
          <p:cNvCxnSpPr>
            <a:cxnSpLocks/>
          </p:cNvCxnSpPr>
          <p:nvPr/>
        </p:nvCxnSpPr>
        <p:spPr>
          <a:xfrm flipH="1">
            <a:off x="467544" y="2636912"/>
            <a:ext cx="504056" cy="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Rechteck 20">
            <a:extLst>
              <a:ext uri="{FF2B5EF4-FFF2-40B4-BE49-F238E27FC236}">
                <a16:creationId xmlns:a16="http://schemas.microsoft.com/office/drawing/2014/main" id="{B3AC64FC-0985-47CD-B464-64CC6D9C2A09}"/>
              </a:ext>
            </a:extLst>
          </p:cNvPr>
          <p:cNvSpPr/>
          <p:nvPr/>
        </p:nvSpPr>
        <p:spPr>
          <a:xfrm>
            <a:off x="3491880" y="1890096"/>
            <a:ext cx="2376264" cy="53079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3" name="Rechteck 22">
            <a:extLst>
              <a:ext uri="{FF2B5EF4-FFF2-40B4-BE49-F238E27FC236}">
                <a16:creationId xmlns:a16="http://schemas.microsoft.com/office/drawing/2014/main" id="{3EE53913-3E83-461F-9A89-5169C9A50F34}"/>
              </a:ext>
            </a:extLst>
          </p:cNvPr>
          <p:cNvSpPr/>
          <p:nvPr/>
        </p:nvSpPr>
        <p:spPr>
          <a:xfrm>
            <a:off x="4067944" y="2548446"/>
            <a:ext cx="842997" cy="115679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6886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8BEAE092-3B93-4EAA-9181-EA4758C28D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542" y="1890096"/>
            <a:ext cx="6767714" cy="4651220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57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ctrlX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5: Enhanced Read Fixcode (UID)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3" name="Interaktive Schaltfläche: Zur Startseite wechseln 12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2FE4331B-E1CF-45E7-8937-A018CBF0DD66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hteck 14">
            <a:extLst>
              <a:ext uri="{FF2B5EF4-FFF2-40B4-BE49-F238E27FC236}">
                <a16:creationId xmlns:a16="http://schemas.microsoft.com/office/drawing/2014/main" id="{C18C2D5B-40FC-444D-9E71-BEBA673B8710}"/>
              </a:ext>
            </a:extLst>
          </p:cNvPr>
          <p:cNvSpPr/>
          <p:nvPr/>
        </p:nvSpPr>
        <p:spPr>
          <a:xfrm>
            <a:off x="105965" y="4005063"/>
            <a:ext cx="793627" cy="68742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9" name="Rechteck 18">
            <a:extLst>
              <a:ext uri="{FF2B5EF4-FFF2-40B4-BE49-F238E27FC236}">
                <a16:creationId xmlns:a16="http://schemas.microsoft.com/office/drawing/2014/main" id="{1C59AA8D-D4D9-4B98-9B8A-903452235480}"/>
              </a:ext>
            </a:extLst>
          </p:cNvPr>
          <p:cNvSpPr/>
          <p:nvPr/>
        </p:nvSpPr>
        <p:spPr>
          <a:xfrm>
            <a:off x="105965" y="4692490"/>
            <a:ext cx="1469971" cy="82474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20" name="Gerade Verbindung mit Pfeil 19">
            <a:extLst>
              <a:ext uri="{FF2B5EF4-FFF2-40B4-BE49-F238E27FC236}">
                <a16:creationId xmlns:a16="http://schemas.microsoft.com/office/drawing/2014/main" id="{67F981FD-1C36-4D14-8ACB-620381C6288C}"/>
              </a:ext>
            </a:extLst>
          </p:cNvPr>
          <p:cNvCxnSpPr>
            <a:cxnSpLocks/>
          </p:cNvCxnSpPr>
          <p:nvPr/>
        </p:nvCxnSpPr>
        <p:spPr>
          <a:xfrm flipH="1">
            <a:off x="467544" y="2636912"/>
            <a:ext cx="504056" cy="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Rechteck 20">
            <a:extLst>
              <a:ext uri="{FF2B5EF4-FFF2-40B4-BE49-F238E27FC236}">
                <a16:creationId xmlns:a16="http://schemas.microsoft.com/office/drawing/2014/main" id="{B3AC64FC-0985-47CD-B464-64CC6D9C2A09}"/>
              </a:ext>
            </a:extLst>
          </p:cNvPr>
          <p:cNvSpPr/>
          <p:nvPr/>
        </p:nvSpPr>
        <p:spPr>
          <a:xfrm>
            <a:off x="3491880" y="1890096"/>
            <a:ext cx="2376264" cy="53079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21223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58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ctrlX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6: Enhanced Read Words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Permanent read operation on the user data area (user memory) of a data carrier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I_b_UserMemory_UID := False and </a:t>
            </a:r>
            <a:r>
              <a:rPr lang="en-US" sz="1400" b="0" dirty="0" err="1"/>
              <a:t>I_b_EPC</a:t>
            </a:r>
            <a:r>
              <a:rPr lang="en-US" sz="1400" b="0" dirty="0"/>
              <a:t> := False and I_b_SingleEnhanced := True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 err="1"/>
              <a:t>I_w_StartAddress</a:t>
            </a:r>
            <a:r>
              <a:rPr lang="en-US" sz="1400" b="0" dirty="0"/>
              <a:t> := 16#0000 (variable) and </a:t>
            </a:r>
            <a:r>
              <a:rPr lang="en-US" sz="1400" b="0" dirty="0" err="1"/>
              <a:t>I_i_WordNumber</a:t>
            </a:r>
            <a:r>
              <a:rPr lang="en-US" sz="1400" b="0" dirty="0"/>
              <a:t> := 2 (variable)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Start I_b_StartRead; End via Quit command or initialization</a:t>
            </a:r>
            <a:endParaRPr lang="de-DE" sz="1400" dirty="0"/>
          </a:p>
          <a:p>
            <a:pPr marL="0" indent="0">
              <a:buNone/>
            </a:pPr>
            <a:endParaRPr lang="de-DE" dirty="0"/>
          </a:p>
        </p:txBody>
      </p:sp>
      <p:pic>
        <p:nvPicPr>
          <p:cNvPr id="13" name="Grafik 12">
            <a:extLst>
              <a:ext uri="{FF2B5EF4-FFF2-40B4-BE49-F238E27FC236}">
                <a16:creationId xmlns:a16="http://schemas.microsoft.com/office/drawing/2014/main" id="{58B7B06A-F2C0-4574-8F9C-001A5AC3835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893" r="35825"/>
          <a:stretch/>
        </p:blipFill>
        <p:spPr>
          <a:xfrm>
            <a:off x="107504" y="2996952"/>
            <a:ext cx="4920798" cy="1872000"/>
          </a:xfrm>
          <a:prstGeom prst="rect">
            <a:avLst/>
          </a:prstGeom>
        </p:spPr>
      </p:pic>
      <p:sp>
        <p:nvSpPr>
          <p:cNvPr id="14" name="Textfeld 13">
            <a:extLst>
              <a:ext uri="{FF2B5EF4-FFF2-40B4-BE49-F238E27FC236}">
                <a16:creationId xmlns:a16="http://schemas.microsoft.com/office/drawing/2014/main" id="{E07B75BC-F9AD-434C-8AB2-B3CD4C23FCE7}"/>
              </a:ext>
            </a:extLst>
          </p:cNvPr>
          <p:cNvSpPr txBox="1"/>
          <p:nvPr/>
        </p:nvSpPr>
        <p:spPr>
          <a:xfrm>
            <a:off x="107504" y="4933365"/>
            <a:ext cx="2376264" cy="1596197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en-US" sz="900" dirty="0">
                <a:solidFill>
                  <a:schemeClr val="tx2"/>
                </a:solidFill>
              </a:rPr>
              <a:t>Start read process; read process activated; no data carrier in the detection zone: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I_b_SingleEnhanced 	:= True </a:t>
            </a:r>
            <a:r>
              <a:rPr lang="en-US" sz="900" dirty="0">
                <a:solidFill>
                  <a:schemeClr val="tx2"/>
                </a:solidFill>
              </a:rPr>
              <a:t>I_b_UserMemory_UID 	:= False </a:t>
            </a:r>
          </a:p>
          <a:p>
            <a:r>
              <a:rPr lang="en-US" sz="900" dirty="0" err="1">
                <a:solidFill>
                  <a:schemeClr val="tx2"/>
                </a:solidFill>
                <a:sym typeface="Wingdings" panose="05000000000000000000" pitchFamily="2" charset="2"/>
              </a:rPr>
              <a:t>I_b_EPC</a:t>
            </a:r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 		:= False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I_b_StartRead 		:= True 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O_b_Busy		= True 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O_b_Done 		= False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O_b_Finish 		= False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O_b_NoDataCarrier	= True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O_b_Error		= False</a:t>
            </a:r>
          </a:p>
        </p:txBody>
      </p:sp>
      <p:sp>
        <p:nvSpPr>
          <p:cNvPr id="15" name="Textfeld 14">
            <a:extLst>
              <a:ext uri="{FF2B5EF4-FFF2-40B4-BE49-F238E27FC236}">
                <a16:creationId xmlns:a16="http://schemas.microsoft.com/office/drawing/2014/main" id="{5D8CE9AC-2109-4054-8B8B-F9AF74C3E031}"/>
              </a:ext>
            </a:extLst>
          </p:cNvPr>
          <p:cNvSpPr txBox="1"/>
          <p:nvPr/>
        </p:nvSpPr>
        <p:spPr>
          <a:xfrm>
            <a:off x="2579632" y="4937909"/>
            <a:ext cx="2376264" cy="1596197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en-US" sz="900" dirty="0">
                <a:solidFill>
                  <a:schemeClr val="tx2"/>
                </a:solidFill>
              </a:rPr>
              <a:t>Read process activated; data carrier enters detection zone; data read: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I_b_SingleEnhanced 	:= True </a:t>
            </a:r>
            <a:r>
              <a:rPr lang="en-US" sz="900" dirty="0">
                <a:solidFill>
                  <a:schemeClr val="tx2"/>
                </a:solidFill>
              </a:rPr>
              <a:t>I_b_UserMemory_UID 	:= False </a:t>
            </a:r>
          </a:p>
          <a:p>
            <a:r>
              <a:rPr lang="en-US" sz="900" dirty="0" err="1">
                <a:solidFill>
                  <a:schemeClr val="tx2"/>
                </a:solidFill>
                <a:sym typeface="Wingdings" panose="05000000000000000000" pitchFamily="2" charset="2"/>
              </a:rPr>
              <a:t>I_b_EPC</a:t>
            </a:r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 		:= False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I_b_StartRead 		:= True 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O_b_Busy		= True 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O_b_Done 		= True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O_b_Finish 		= True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O_b_NoDataCarrier	= False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O_b_Error		= False</a:t>
            </a:r>
          </a:p>
        </p:txBody>
      </p:sp>
      <p:sp>
        <p:nvSpPr>
          <p:cNvPr id="16" name="Textfeld 15">
            <a:extLst>
              <a:ext uri="{FF2B5EF4-FFF2-40B4-BE49-F238E27FC236}">
                <a16:creationId xmlns:a16="http://schemas.microsoft.com/office/drawing/2014/main" id="{4FF0191E-E653-4218-89AF-4A8E9C841059}"/>
              </a:ext>
            </a:extLst>
          </p:cNvPr>
          <p:cNvSpPr txBox="1"/>
          <p:nvPr/>
        </p:nvSpPr>
        <p:spPr>
          <a:xfrm>
            <a:off x="6660232" y="2701583"/>
            <a:ext cx="2376264" cy="1596197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en-US" sz="900" dirty="0">
                <a:solidFill>
                  <a:schemeClr val="tx2"/>
                </a:solidFill>
              </a:rPr>
              <a:t>Start read process; read process activated; data carrier in the detection zone: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I_b_SingleEnhanced 	:= True </a:t>
            </a:r>
            <a:r>
              <a:rPr lang="en-US" sz="900" dirty="0">
                <a:solidFill>
                  <a:schemeClr val="tx2"/>
                </a:solidFill>
              </a:rPr>
              <a:t>I_b_UserMemory_UID 	:= False </a:t>
            </a:r>
          </a:p>
          <a:p>
            <a:r>
              <a:rPr lang="en-US" sz="900" dirty="0" err="1">
                <a:solidFill>
                  <a:schemeClr val="tx2"/>
                </a:solidFill>
                <a:sym typeface="Wingdings" panose="05000000000000000000" pitchFamily="2" charset="2"/>
              </a:rPr>
              <a:t>I_b_EPC</a:t>
            </a:r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 		:= False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I_b_StartRead 		:= True 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O_b_Busy		= True 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O_b_Done 		= True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O_b_Finish 		= False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O_b_NoDataCarrier	= False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O_b_Error		= False</a:t>
            </a:r>
          </a:p>
        </p:txBody>
      </p:sp>
      <p:sp>
        <p:nvSpPr>
          <p:cNvPr id="17" name="Textfeld 16">
            <a:extLst>
              <a:ext uri="{FF2B5EF4-FFF2-40B4-BE49-F238E27FC236}">
                <a16:creationId xmlns:a16="http://schemas.microsoft.com/office/drawing/2014/main" id="{780F5379-F78F-410E-AE8B-42CDFC2F7C6A}"/>
              </a:ext>
            </a:extLst>
          </p:cNvPr>
          <p:cNvSpPr txBox="1"/>
          <p:nvPr/>
        </p:nvSpPr>
        <p:spPr>
          <a:xfrm>
            <a:off x="5028392" y="5487363"/>
            <a:ext cx="2376264" cy="1042199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en-US" sz="900" dirty="0">
                <a:solidFill>
                  <a:schemeClr val="tx2"/>
                </a:solidFill>
              </a:rPr>
              <a:t>Abort read process via Quit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I_b_Quit 		:= True 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O_b_Busy		= False 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O_b_Done 		= True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O_b_Finish 		= True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O_b_NoDataCarrier	= False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O_b_Error		= False</a:t>
            </a:r>
          </a:p>
        </p:txBody>
      </p:sp>
      <p:sp>
        <p:nvSpPr>
          <p:cNvPr id="18" name="Textfeld 17">
            <a:extLst>
              <a:ext uri="{FF2B5EF4-FFF2-40B4-BE49-F238E27FC236}">
                <a16:creationId xmlns:a16="http://schemas.microsoft.com/office/drawing/2014/main" id="{1ABC08DE-972D-4553-862F-BABE9898E5EE}"/>
              </a:ext>
            </a:extLst>
          </p:cNvPr>
          <p:cNvSpPr txBox="1"/>
          <p:nvPr/>
        </p:nvSpPr>
        <p:spPr>
          <a:xfrm>
            <a:off x="6660232" y="4392025"/>
            <a:ext cx="2376264" cy="1042199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en-US" sz="900" dirty="0">
                <a:solidFill>
                  <a:schemeClr val="tx2"/>
                </a:solidFill>
              </a:rPr>
              <a:t>Read process active; data carrier leaves detection zone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O_b_Busy		= True 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O_b_Done 		= False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O_b_Finish 		= False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O_b_NoDataCarrier	= True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O_b_Error		= False</a:t>
            </a:r>
          </a:p>
        </p:txBody>
      </p:sp>
      <p:cxnSp>
        <p:nvCxnSpPr>
          <p:cNvPr id="19" name="Gerade Verbindung mit Pfeil 18">
            <a:extLst>
              <a:ext uri="{FF2B5EF4-FFF2-40B4-BE49-F238E27FC236}">
                <a16:creationId xmlns:a16="http://schemas.microsoft.com/office/drawing/2014/main" id="{5ABE1034-E20B-42B0-9362-B04467FF3C99}"/>
              </a:ext>
            </a:extLst>
          </p:cNvPr>
          <p:cNvCxnSpPr>
            <a:cxnSpLocks/>
          </p:cNvCxnSpPr>
          <p:nvPr/>
        </p:nvCxnSpPr>
        <p:spPr>
          <a:xfrm flipV="1">
            <a:off x="1295636" y="3789040"/>
            <a:ext cx="227684" cy="1144325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Gerade Verbindung mit Pfeil 19">
            <a:extLst>
              <a:ext uri="{FF2B5EF4-FFF2-40B4-BE49-F238E27FC236}">
                <a16:creationId xmlns:a16="http://schemas.microsoft.com/office/drawing/2014/main" id="{0FB0DCAE-98E6-4963-BE39-83EDA35D8CEE}"/>
              </a:ext>
            </a:extLst>
          </p:cNvPr>
          <p:cNvCxnSpPr>
            <a:cxnSpLocks/>
            <a:stCxn id="15" idx="0"/>
          </p:cNvCxnSpPr>
          <p:nvPr/>
        </p:nvCxnSpPr>
        <p:spPr>
          <a:xfrm flipH="1" flipV="1">
            <a:off x="2195736" y="4297780"/>
            <a:ext cx="1572028" cy="640129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Gerade Verbindung mit Pfeil 22">
            <a:extLst>
              <a:ext uri="{FF2B5EF4-FFF2-40B4-BE49-F238E27FC236}">
                <a16:creationId xmlns:a16="http://schemas.microsoft.com/office/drawing/2014/main" id="{CC39DF9C-295F-4089-A308-3FF6BDE48AB9}"/>
              </a:ext>
            </a:extLst>
          </p:cNvPr>
          <p:cNvCxnSpPr>
            <a:cxnSpLocks/>
            <a:stCxn id="16" idx="1"/>
          </p:cNvCxnSpPr>
          <p:nvPr/>
        </p:nvCxnSpPr>
        <p:spPr>
          <a:xfrm flipH="1">
            <a:off x="3491880" y="3499682"/>
            <a:ext cx="3168352" cy="21735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Gerade Verbindung mit Pfeil 25">
            <a:extLst>
              <a:ext uri="{FF2B5EF4-FFF2-40B4-BE49-F238E27FC236}">
                <a16:creationId xmlns:a16="http://schemas.microsoft.com/office/drawing/2014/main" id="{B2677AA7-F43D-492A-B549-94242DDCD66B}"/>
              </a:ext>
            </a:extLst>
          </p:cNvPr>
          <p:cNvCxnSpPr>
            <a:cxnSpLocks/>
            <a:stCxn id="18" idx="1"/>
          </p:cNvCxnSpPr>
          <p:nvPr/>
        </p:nvCxnSpPr>
        <p:spPr>
          <a:xfrm flipH="1" flipV="1">
            <a:off x="4067944" y="4725144"/>
            <a:ext cx="2592288" cy="187981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Gerade Verbindung mit Pfeil 28">
            <a:extLst>
              <a:ext uri="{FF2B5EF4-FFF2-40B4-BE49-F238E27FC236}">
                <a16:creationId xmlns:a16="http://schemas.microsoft.com/office/drawing/2014/main" id="{30FF14A5-09E2-4AD2-B0D4-B9F86116B346}"/>
              </a:ext>
            </a:extLst>
          </p:cNvPr>
          <p:cNvCxnSpPr>
            <a:cxnSpLocks/>
            <a:stCxn id="17" idx="0"/>
          </p:cNvCxnSpPr>
          <p:nvPr/>
        </p:nvCxnSpPr>
        <p:spPr>
          <a:xfrm flipH="1" flipV="1">
            <a:off x="2831148" y="3924977"/>
            <a:ext cx="3385376" cy="1562386"/>
          </a:xfrm>
          <a:prstGeom prst="straightConnector1">
            <a:avLst/>
          </a:prstGeom>
          <a:ln w="254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Gerade Verbindung mit Pfeil 30">
            <a:extLst>
              <a:ext uri="{FF2B5EF4-FFF2-40B4-BE49-F238E27FC236}">
                <a16:creationId xmlns:a16="http://schemas.microsoft.com/office/drawing/2014/main" id="{19B8A6DA-BC60-45B9-AD1F-818E9D787414}"/>
              </a:ext>
            </a:extLst>
          </p:cNvPr>
          <p:cNvCxnSpPr>
            <a:cxnSpLocks/>
            <a:stCxn id="17" idx="0"/>
          </p:cNvCxnSpPr>
          <p:nvPr/>
        </p:nvCxnSpPr>
        <p:spPr>
          <a:xfrm flipH="1" flipV="1">
            <a:off x="4644008" y="3924977"/>
            <a:ext cx="1572516" cy="1562386"/>
          </a:xfrm>
          <a:prstGeom prst="straightConnector1">
            <a:avLst/>
          </a:prstGeom>
          <a:ln w="254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Interaktive Schaltfläche: Zur Startseite wechseln 20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7F5FE3A3-2F34-401F-B641-E62204BF6E12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0519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59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ctrlX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6: Enhanced Read Words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5" name="Textfeld 14"/>
          <p:cNvSpPr txBox="1"/>
          <p:nvPr/>
        </p:nvSpPr>
        <p:spPr>
          <a:xfrm>
            <a:off x="101574" y="5346000"/>
            <a:ext cx="4320000" cy="1200329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/>
              <a:t>Data carrier recognized and data read in; command active:</a:t>
            </a:r>
          </a:p>
          <a:p>
            <a:r>
              <a:rPr lang="en-US" sz="1200" dirty="0"/>
              <a:t>O_b_Done		= True</a:t>
            </a:r>
          </a:p>
          <a:p>
            <a:r>
              <a:rPr lang="en-US" sz="1200" dirty="0"/>
              <a:t>O_b_NoDataCarrier	= False</a:t>
            </a:r>
          </a:p>
          <a:p>
            <a:r>
              <a:rPr lang="en-US" sz="1200" dirty="0"/>
              <a:t>O_b_Busy		= True</a:t>
            </a:r>
          </a:p>
          <a:p>
            <a:r>
              <a:rPr lang="en-US" sz="1200" dirty="0"/>
              <a:t>O_b_Finish		= False</a:t>
            </a:r>
          </a:p>
          <a:p>
            <a:r>
              <a:rPr lang="en-US" sz="1200" dirty="0"/>
              <a:t>O_B_Status 		= 16#00</a:t>
            </a:r>
          </a:p>
        </p:txBody>
      </p:sp>
      <p:sp>
        <p:nvSpPr>
          <p:cNvPr id="16" name="Textfeld 15"/>
          <p:cNvSpPr txBox="1"/>
          <p:nvPr/>
        </p:nvSpPr>
        <p:spPr>
          <a:xfrm>
            <a:off x="4708280" y="5345999"/>
            <a:ext cx="4320000" cy="1200329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/>
              <a:t>No data carrier detected; command active:</a:t>
            </a:r>
          </a:p>
          <a:p>
            <a:r>
              <a:rPr lang="en-US" sz="1200" dirty="0"/>
              <a:t>O_b_Done		= False</a:t>
            </a:r>
          </a:p>
          <a:p>
            <a:r>
              <a:rPr lang="en-US" sz="1200" dirty="0"/>
              <a:t>O_b_NoDataCarrier	= True</a:t>
            </a:r>
          </a:p>
          <a:p>
            <a:r>
              <a:rPr lang="en-US" sz="1200" dirty="0"/>
              <a:t>O_b_Busy		= True</a:t>
            </a:r>
          </a:p>
          <a:p>
            <a:r>
              <a:rPr lang="en-US" sz="1200" dirty="0"/>
              <a:t>O_b_Finish		= False</a:t>
            </a:r>
          </a:p>
          <a:p>
            <a:r>
              <a:rPr lang="en-US" sz="1200" dirty="0"/>
              <a:t>O_B_Status 		= 16#05</a:t>
            </a:r>
          </a:p>
        </p:txBody>
      </p:sp>
      <p:sp>
        <p:nvSpPr>
          <p:cNvPr id="12" name="Interaktive Schaltfläche: Zur Startseite wechseln 11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68111E6A-5D00-4793-8AEE-933903162EA5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14BEF477-B196-4D77-8BA5-47950E1731A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574" y="1847596"/>
            <a:ext cx="2958258" cy="3422434"/>
          </a:xfrm>
          <a:prstGeom prst="rect">
            <a:avLst/>
          </a:prstGeom>
        </p:spPr>
      </p:pic>
      <p:pic>
        <p:nvPicPr>
          <p:cNvPr id="13" name="Grafik 12">
            <a:extLst>
              <a:ext uri="{FF2B5EF4-FFF2-40B4-BE49-F238E27FC236}">
                <a16:creationId xmlns:a16="http://schemas.microsoft.com/office/drawing/2014/main" id="{A80CBA62-8069-4B1E-B9E9-BC641F4330D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0022" y="1847596"/>
            <a:ext cx="2958258" cy="3422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9772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6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ctrlX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>
          <a:xfrm>
            <a:off x="180000" y="1512000"/>
            <a:ext cx="8784000" cy="1700976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Import ESI file – ctrlX I/O Engineering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Right-click on “ethercatmaster” </a:t>
            </a:r>
            <a:r>
              <a:rPr lang="en-US" sz="1400" b="0" dirty="0">
                <a:sym typeface="Wingdings" panose="05000000000000000000" pitchFamily="2" charset="2"/>
              </a:rPr>
              <a:t> Device Repository  select ESI file</a:t>
            </a:r>
          </a:p>
        </p:txBody>
      </p:sp>
      <p:sp>
        <p:nvSpPr>
          <p:cNvPr id="7" name="Interaktive Schaltfläche: Zur Startseite wechseln 6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1B9FAED0-4D72-4AAC-8CC0-9AECE1E2D0CF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584F4F27-7A0D-4D33-AA74-A96D0F7267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5" y="2146788"/>
            <a:ext cx="3979635" cy="1426228"/>
          </a:xfrm>
          <a:prstGeom prst="rect">
            <a:avLst/>
          </a:prstGeom>
        </p:spPr>
      </p:pic>
      <p:pic>
        <p:nvPicPr>
          <p:cNvPr id="13" name="Grafik 12">
            <a:extLst>
              <a:ext uri="{FF2B5EF4-FFF2-40B4-BE49-F238E27FC236}">
                <a16:creationId xmlns:a16="http://schemas.microsoft.com/office/drawing/2014/main" id="{39641F8E-0CD3-44D7-A20B-FDA03AE635D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5" y="3667171"/>
            <a:ext cx="3979635" cy="2918399"/>
          </a:xfrm>
          <a:prstGeom prst="rect">
            <a:avLst/>
          </a:prstGeom>
        </p:spPr>
      </p:pic>
      <p:pic>
        <p:nvPicPr>
          <p:cNvPr id="16" name="Grafik 15">
            <a:extLst>
              <a:ext uri="{FF2B5EF4-FFF2-40B4-BE49-F238E27FC236}">
                <a16:creationId xmlns:a16="http://schemas.microsoft.com/office/drawing/2014/main" id="{FBB80810-5B4E-4574-852B-5CF71F209E8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1960" y="2146789"/>
            <a:ext cx="4824535" cy="2119790"/>
          </a:xfrm>
          <a:prstGeom prst="rect">
            <a:avLst/>
          </a:prstGeom>
        </p:spPr>
      </p:pic>
      <p:cxnSp>
        <p:nvCxnSpPr>
          <p:cNvPr id="21" name="Gerade Verbindung mit Pfeil 20">
            <a:extLst>
              <a:ext uri="{FF2B5EF4-FFF2-40B4-BE49-F238E27FC236}">
                <a16:creationId xmlns:a16="http://schemas.microsoft.com/office/drawing/2014/main" id="{4BAB50C0-C0B6-41DB-B5B1-18CCF1A36F66}"/>
              </a:ext>
            </a:extLst>
          </p:cNvPr>
          <p:cNvCxnSpPr>
            <a:cxnSpLocks/>
          </p:cNvCxnSpPr>
          <p:nvPr/>
        </p:nvCxnSpPr>
        <p:spPr>
          <a:xfrm flipH="1" flipV="1">
            <a:off x="3275856" y="2636912"/>
            <a:ext cx="288032" cy="360039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Gerade Verbindung mit Pfeil 23">
            <a:extLst>
              <a:ext uri="{FF2B5EF4-FFF2-40B4-BE49-F238E27FC236}">
                <a16:creationId xmlns:a16="http://schemas.microsoft.com/office/drawing/2014/main" id="{810F308F-824F-464F-BB7C-2DC007A14D2C}"/>
              </a:ext>
            </a:extLst>
          </p:cNvPr>
          <p:cNvCxnSpPr>
            <a:cxnSpLocks/>
          </p:cNvCxnSpPr>
          <p:nvPr/>
        </p:nvCxnSpPr>
        <p:spPr>
          <a:xfrm flipH="1" flipV="1">
            <a:off x="3772982" y="4581128"/>
            <a:ext cx="288032" cy="360039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Gerade Verbindung mit Pfeil 21">
            <a:extLst>
              <a:ext uri="{FF2B5EF4-FFF2-40B4-BE49-F238E27FC236}">
                <a16:creationId xmlns:a16="http://schemas.microsoft.com/office/drawing/2014/main" id="{4DF38C8A-29B2-47B2-9A8B-867A32D92CBA}"/>
              </a:ext>
            </a:extLst>
          </p:cNvPr>
          <p:cNvCxnSpPr>
            <a:cxnSpLocks/>
          </p:cNvCxnSpPr>
          <p:nvPr/>
        </p:nvCxnSpPr>
        <p:spPr>
          <a:xfrm flipH="1" flipV="1">
            <a:off x="7308304" y="3163665"/>
            <a:ext cx="288032" cy="360039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Gerade Verbindung mit Pfeil 25">
            <a:extLst>
              <a:ext uri="{FF2B5EF4-FFF2-40B4-BE49-F238E27FC236}">
                <a16:creationId xmlns:a16="http://schemas.microsoft.com/office/drawing/2014/main" id="{99041F6A-C1CE-4C33-92D0-6EE02CAE2AC4}"/>
              </a:ext>
            </a:extLst>
          </p:cNvPr>
          <p:cNvCxnSpPr>
            <a:cxnSpLocks/>
          </p:cNvCxnSpPr>
          <p:nvPr/>
        </p:nvCxnSpPr>
        <p:spPr>
          <a:xfrm flipH="1">
            <a:off x="8325171" y="3856893"/>
            <a:ext cx="254410" cy="23312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50210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A1168EA3-D741-4350-9DE7-6EB40DAA0B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450" y="1853986"/>
            <a:ext cx="4407549" cy="3963377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60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ctrlX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6: Enhanced Read Words</a:t>
            </a:r>
          </a:p>
        </p:txBody>
      </p:sp>
      <p:sp>
        <p:nvSpPr>
          <p:cNvPr id="15" name="Textfeld 14"/>
          <p:cNvSpPr txBox="1"/>
          <p:nvPr/>
        </p:nvSpPr>
        <p:spPr>
          <a:xfrm>
            <a:off x="4655448" y="1859340"/>
            <a:ext cx="4320000" cy="2308324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/>
              <a:t>Data carrier recognized and user data read</a:t>
            </a:r>
          </a:p>
          <a:p>
            <a:r>
              <a:rPr lang="en-US" sz="1200" dirty="0"/>
              <a:t>DB Head1Data.ReadData.ReadData[x]</a:t>
            </a:r>
          </a:p>
          <a:p>
            <a:r>
              <a:rPr lang="en-US" sz="1200" dirty="0"/>
              <a:t>ReadData[0] ...[7] 	</a:t>
            </a:r>
            <a:r>
              <a:rPr lang="en-US" sz="1200" dirty="0">
                <a:sym typeface="Wingdings" panose="05000000000000000000" pitchFamily="2" charset="2"/>
              </a:rPr>
              <a:t></a:t>
            </a:r>
            <a:r>
              <a:rPr lang="en-US" sz="1200" dirty="0"/>
              <a:t> Read data (2 blocks of 4 bytes each)</a:t>
            </a:r>
          </a:p>
          <a:p>
            <a:r>
              <a:rPr lang="en-US" sz="1200" dirty="0"/>
              <a:t>ReadData[8]...[x] 	</a:t>
            </a:r>
            <a:r>
              <a:rPr lang="en-US" sz="1200" dirty="0">
                <a:sym typeface="Wingdings" panose="05000000000000000000" pitchFamily="2" charset="2"/>
              </a:rPr>
              <a:t></a:t>
            </a:r>
            <a:r>
              <a:rPr lang="en-US" sz="1200" dirty="0"/>
              <a:t> 16#00</a:t>
            </a:r>
          </a:p>
          <a:p>
            <a:endParaRPr lang="en-US" sz="1200" dirty="0"/>
          </a:p>
          <a:p>
            <a:r>
              <a:rPr lang="en-US" sz="1200" dirty="0"/>
              <a:t>The number of blocks to be read in with a block size of 4 bytes each is defined via the input </a:t>
            </a:r>
            <a:r>
              <a:rPr lang="en-US" sz="1200" dirty="0" err="1"/>
              <a:t>I_i_WordNumber</a:t>
            </a:r>
            <a:endParaRPr lang="en-US" sz="1200" dirty="0"/>
          </a:p>
          <a:p>
            <a:endParaRPr lang="en-US" sz="1200" dirty="0"/>
          </a:p>
          <a:p>
            <a:r>
              <a:rPr lang="en-US" sz="1200" dirty="0"/>
              <a:t>Note:</a:t>
            </a:r>
          </a:p>
          <a:p>
            <a:r>
              <a:rPr lang="en-US" sz="1200" dirty="0"/>
              <a:t>When using the IQC33, the </a:t>
            </a:r>
            <a:r>
              <a:rPr lang="en-US" sz="1200" dirty="0" err="1"/>
              <a:t>I_i_WordNumber</a:t>
            </a:r>
            <a:r>
              <a:rPr lang="en-US" sz="1200" dirty="0"/>
              <a:t> must always be a multiple of 2. This data carrier has a block size of 8 bytes.</a:t>
            </a:r>
          </a:p>
        </p:txBody>
      </p:sp>
      <p:sp>
        <p:nvSpPr>
          <p:cNvPr id="13" name="Rechteck 12"/>
          <p:cNvSpPr/>
          <p:nvPr/>
        </p:nvSpPr>
        <p:spPr>
          <a:xfrm>
            <a:off x="3707904" y="2852936"/>
            <a:ext cx="864096" cy="266429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FBA0D736-9E20-4D75-86A0-F79CEFD48790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8319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4FB4789B-658B-4903-A2AC-E5E5F416E00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485" y="1878249"/>
            <a:ext cx="3365983" cy="4636165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61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ctrlX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6: Enhanced Read Words</a:t>
            </a:r>
          </a:p>
        </p:txBody>
      </p:sp>
      <p:sp>
        <p:nvSpPr>
          <p:cNvPr id="15" name="Textfeld 14"/>
          <p:cNvSpPr txBox="1"/>
          <p:nvPr/>
        </p:nvSpPr>
        <p:spPr>
          <a:xfrm>
            <a:off x="3632418" y="1878249"/>
            <a:ext cx="5400112" cy="2492990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/>
              <a:t>Input data field: User data read in</a:t>
            </a:r>
          </a:p>
          <a:p>
            <a:r>
              <a:rPr lang="en-US" sz="1200" dirty="0"/>
              <a:t>INDATA.INDATA[x]</a:t>
            </a:r>
          </a:p>
          <a:p>
            <a:r>
              <a:rPr lang="en-US" sz="1200" dirty="0"/>
              <a:t>Input data field:</a:t>
            </a:r>
          </a:p>
          <a:p>
            <a:r>
              <a:rPr lang="en-US" sz="1200" dirty="0"/>
              <a:t>INDATA[0] </a:t>
            </a:r>
            <a:r>
              <a:rPr lang="en-US" sz="1200" dirty="0">
                <a:sym typeface="Wingdings" panose="05000000000000000000" pitchFamily="2" charset="2"/>
              </a:rPr>
              <a:t> Control Byte</a:t>
            </a:r>
          </a:p>
          <a:p>
            <a:r>
              <a:rPr lang="en-US" sz="1200" dirty="0"/>
              <a:t>INDATA[1]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  <a:p>
            <a:r>
              <a:rPr lang="en-US" sz="1200" dirty="0"/>
              <a:t>INDATA[2] </a:t>
            </a:r>
            <a:r>
              <a:rPr lang="en-US" sz="1200" dirty="0">
                <a:sym typeface="Wingdings" panose="05000000000000000000" pitchFamily="2" charset="2"/>
              </a:rPr>
              <a:t> Command code; 16#19 = Enhanced Read Words</a:t>
            </a:r>
          </a:p>
          <a:p>
            <a:r>
              <a:rPr lang="en-US" sz="1200" dirty="0"/>
              <a:t>INDATA[3]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  <a:p>
            <a:r>
              <a:rPr lang="en-US" sz="1200" dirty="0"/>
              <a:t>INDATA[4] </a:t>
            </a:r>
            <a:r>
              <a:rPr lang="en-US" sz="1200" dirty="0">
                <a:sym typeface="Wingdings" panose="05000000000000000000" pitchFamily="2" charset="2"/>
              </a:rPr>
              <a:t> Status; 16#00 = ok</a:t>
            </a:r>
          </a:p>
          <a:p>
            <a:r>
              <a:rPr lang="en-US" sz="1200" dirty="0"/>
              <a:t>INDATA[5] </a:t>
            </a:r>
            <a:r>
              <a:rPr lang="en-US" sz="1200" dirty="0">
                <a:sym typeface="Wingdings" panose="05000000000000000000" pitchFamily="2" charset="2"/>
              </a:rPr>
              <a:t> Reply Counter</a:t>
            </a:r>
          </a:p>
          <a:p>
            <a:r>
              <a:rPr lang="en-US" sz="1200" dirty="0"/>
              <a:t>INDATA[6]…[7] </a:t>
            </a:r>
            <a:r>
              <a:rPr lang="en-US" sz="1200" dirty="0">
                <a:sym typeface="Wingdings" panose="05000000000000000000" pitchFamily="2" charset="2"/>
              </a:rPr>
              <a:t> Number of transmitted data blocks of 4 bytes each (</a:t>
            </a:r>
            <a:r>
              <a:rPr lang="en-US" sz="1200" dirty="0" err="1">
                <a:sym typeface="Wingdings" panose="05000000000000000000" pitchFamily="2" charset="2"/>
              </a:rPr>
              <a:t>I_i_WordNumber</a:t>
            </a:r>
            <a:r>
              <a:rPr lang="en-US" sz="1200" dirty="0">
                <a:sym typeface="Wingdings" panose="05000000000000000000" pitchFamily="2" charset="2"/>
              </a:rPr>
              <a:t>)</a:t>
            </a:r>
          </a:p>
          <a:p>
            <a:r>
              <a:rPr lang="en-US" sz="1200" dirty="0"/>
              <a:t>INDATA[8]…[15] </a:t>
            </a:r>
            <a:r>
              <a:rPr lang="en-US" sz="1200" dirty="0">
                <a:sym typeface="Wingdings" panose="05000000000000000000" pitchFamily="2" charset="2"/>
              </a:rPr>
              <a:t> User data read in</a:t>
            </a:r>
          </a:p>
          <a:p>
            <a:r>
              <a:rPr lang="en-US" sz="1200" dirty="0"/>
              <a:t>INDATA[16]…[x]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</p:txBody>
      </p:sp>
      <p:sp>
        <p:nvSpPr>
          <p:cNvPr id="13" name="Rechteck 12"/>
          <p:cNvSpPr/>
          <p:nvPr/>
        </p:nvSpPr>
        <p:spPr>
          <a:xfrm>
            <a:off x="2843808" y="2420888"/>
            <a:ext cx="659660" cy="38884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9491C69D-1429-4F8C-9D2C-E500D30CF37C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033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23BCDDE7-7023-4F61-9A83-AC3649B80F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470" y="1878249"/>
            <a:ext cx="3391998" cy="2636845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62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ctrlX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6: Enhanced Read Words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5" name="Textfeld 14"/>
          <p:cNvSpPr txBox="1"/>
          <p:nvPr/>
        </p:nvSpPr>
        <p:spPr>
          <a:xfrm>
            <a:off x="3632418" y="1878249"/>
            <a:ext cx="5400112" cy="1938992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/>
              <a:t>Input data field: no data carrier recognized</a:t>
            </a:r>
          </a:p>
          <a:p>
            <a:r>
              <a:rPr lang="en-US" sz="1200" dirty="0"/>
              <a:t>INDATA.INDATA[x]</a:t>
            </a:r>
          </a:p>
          <a:p>
            <a:r>
              <a:rPr lang="en-US" sz="1200" dirty="0"/>
              <a:t>Input data field:</a:t>
            </a:r>
          </a:p>
          <a:p>
            <a:r>
              <a:rPr lang="en-US" sz="1200" dirty="0"/>
              <a:t>INDATA[0] </a:t>
            </a:r>
            <a:r>
              <a:rPr lang="en-US" sz="1200" dirty="0">
                <a:sym typeface="Wingdings" panose="05000000000000000000" pitchFamily="2" charset="2"/>
              </a:rPr>
              <a:t> Control Byte</a:t>
            </a:r>
          </a:p>
          <a:p>
            <a:r>
              <a:rPr lang="en-US" sz="1200" dirty="0"/>
              <a:t>INDATA[1]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  <a:p>
            <a:r>
              <a:rPr lang="en-US" sz="1200" dirty="0"/>
              <a:t>INDATA[2] </a:t>
            </a:r>
            <a:r>
              <a:rPr lang="en-US" sz="1200" dirty="0">
                <a:sym typeface="Wingdings" panose="05000000000000000000" pitchFamily="2" charset="2"/>
              </a:rPr>
              <a:t> Command code; 16#19 = Enhanced Read Words</a:t>
            </a:r>
          </a:p>
          <a:p>
            <a:r>
              <a:rPr lang="en-US" sz="1200" dirty="0"/>
              <a:t>INDATA[3]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  <a:p>
            <a:r>
              <a:rPr lang="en-US" sz="1200" dirty="0"/>
              <a:t>INDATA[4] </a:t>
            </a:r>
            <a:r>
              <a:rPr lang="en-US" sz="1200" dirty="0">
                <a:sym typeface="Wingdings" panose="05000000000000000000" pitchFamily="2" charset="2"/>
              </a:rPr>
              <a:t> Status; 16#05 = no data carrier recognized</a:t>
            </a:r>
          </a:p>
          <a:p>
            <a:r>
              <a:rPr lang="en-US" sz="1200" dirty="0"/>
              <a:t>INDATA[5] </a:t>
            </a:r>
            <a:r>
              <a:rPr lang="en-US" sz="1200" dirty="0">
                <a:sym typeface="Wingdings" panose="05000000000000000000" pitchFamily="2" charset="2"/>
              </a:rPr>
              <a:t> Reply Counter</a:t>
            </a:r>
          </a:p>
          <a:p>
            <a:r>
              <a:rPr lang="en-US" sz="1200" dirty="0"/>
              <a:t>INDATA[6]…[x]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</p:txBody>
      </p:sp>
      <p:sp>
        <p:nvSpPr>
          <p:cNvPr id="13" name="Rechteck 12"/>
          <p:cNvSpPr/>
          <p:nvPr/>
        </p:nvSpPr>
        <p:spPr>
          <a:xfrm>
            <a:off x="2915816" y="2348881"/>
            <a:ext cx="587652" cy="216621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B6353F7-706C-4314-BFBF-796E1AE4B44D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796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83AD5DAB-D425-4844-A14A-287B88F626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822" y="1878249"/>
            <a:ext cx="3385646" cy="2622337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63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ctrlX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6: Enhanced Read Words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5" name="Textfeld 14"/>
          <p:cNvSpPr txBox="1"/>
          <p:nvPr/>
        </p:nvSpPr>
        <p:spPr>
          <a:xfrm>
            <a:off x="3632418" y="1878249"/>
            <a:ext cx="5400112" cy="1754326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/>
              <a:t>Output data field: Command Enhanced Read Words</a:t>
            </a:r>
          </a:p>
          <a:p>
            <a:r>
              <a:rPr lang="en-US" sz="1200" dirty="0"/>
              <a:t>OUTDATA.OUTDATA[x]</a:t>
            </a:r>
          </a:p>
          <a:p>
            <a:r>
              <a:rPr lang="en-US" sz="1200" dirty="0"/>
              <a:t>Output data field:</a:t>
            </a:r>
          </a:p>
          <a:p>
            <a:r>
              <a:rPr lang="en-US" sz="1200" dirty="0"/>
              <a:t>OUTDATA[0] </a:t>
            </a:r>
            <a:r>
              <a:rPr lang="en-US" sz="1200" dirty="0">
                <a:sym typeface="Wingdings" panose="05000000000000000000" pitchFamily="2" charset="2"/>
              </a:rPr>
              <a:t> Control Byte</a:t>
            </a:r>
          </a:p>
          <a:p>
            <a:r>
              <a:rPr lang="en-US" sz="1200" dirty="0"/>
              <a:t>OUTDATA[1]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  <a:p>
            <a:r>
              <a:rPr lang="en-US" sz="1200" dirty="0"/>
              <a:t>OUTDATA[2] </a:t>
            </a:r>
            <a:r>
              <a:rPr lang="en-US" sz="1200" dirty="0">
                <a:sym typeface="Wingdings" panose="05000000000000000000" pitchFamily="2" charset="2"/>
              </a:rPr>
              <a:t> Command code; 16#19 = Enhanced Read Words</a:t>
            </a:r>
          </a:p>
          <a:p>
            <a:r>
              <a:rPr lang="en-US" sz="1200" dirty="0"/>
              <a:t>OUTDATA[3]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  <a:p>
            <a:r>
              <a:rPr lang="en-US" sz="1200" dirty="0"/>
              <a:t>OUTDATA[4]…[5] </a:t>
            </a:r>
            <a:r>
              <a:rPr lang="en-US" sz="1200" dirty="0">
                <a:sym typeface="Wingdings" panose="05000000000000000000" pitchFamily="2" charset="2"/>
              </a:rPr>
              <a:t> Start address (</a:t>
            </a:r>
            <a:r>
              <a:rPr lang="en-US" sz="1200" dirty="0" err="1">
                <a:sym typeface="Wingdings" panose="05000000000000000000" pitchFamily="2" charset="2"/>
              </a:rPr>
              <a:t>I_w_StartAddress</a:t>
            </a:r>
            <a:r>
              <a:rPr lang="en-US" sz="1200" dirty="0">
                <a:sym typeface="Wingdings" panose="05000000000000000000" pitchFamily="2" charset="2"/>
              </a:rPr>
              <a:t>)</a:t>
            </a:r>
          </a:p>
          <a:p>
            <a:r>
              <a:rPr lang="en-US" sz="1200" dirty="0"/>
              <a:t>OUTDATA[6]…[7] </a:t>
            </a:r>
            <a:r>
              <a:rPr lang="en-US" sz="1200" dirty="0">
                <a:sym typeface="Wingdings" panose="05000000000000000000" pitchFamily="2" charset="2"/>
              </a:rPr>
              <a:t> Number of data blocks (</a:t>
            </a:r>
            <a:r>
              <a:rPr lang="en-US" sz="1200" dirty="0" err="1">
                <a:sym typeface="Wingdings" panose="05000000000000000000" pitchFamily="2" charset="2"/>
              </a:rPr>
              <a:t>I_i_WordNumber</a:t>
            </a:r>
            <a:r>
              <a:rPr lang="en-US" sz="1200" dirty="0">
                <a:sym typeface="Wingdings" panose="05000000000000000000" pitchFamily="2" charset="2"/>
              </a:rPr>
              <a:t>)</a:t>
            </a:r>
          </a:p>
        </p:txBody>
      </p:sp>
      <p:sp>
        <p:nvSpPr>
          <p:cNvPr id="13" name="Rechteck 12"/>
          <p:cNvSpPr/>
          <p:nvPr/>
        </p:nvSpPr>
        <p:spPr>
          <a:xfrm>
            <a:off x="2843808" y="2348881"/>
            <a:ext cx="659660" cy="215170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92472801-C1B7-4867-A597-E8BD0ACE508D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5551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FA1356F2-3AFC-48C0-9E93-A2A9EBD569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12" y="1890096"/>
            <a:ext cx="6783989" cy="4662405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64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ctrlX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6: Enhanced Read Words</a:t>
            </a:r>
          </a:p>
        </p:txBody>
      </p:sp>
      <p:sp>
        <p:nvSpPr>
          <p:cNvPr id="13" name="Interaktive Schaltfläche: Zur Startseite wechseln 12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B30F331D-EFE1-4A33-B938-F12E1341E30D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hteck 14">
            <a:extLst>
              <a:ext uri="{FF2B5EF4-FFF2-40B4-BE49-F238E27FC236}">
                <a16:creationId xmlns:a16="http://schemas.microsoft.com/office/drawing/2014/main" id="{7BD4BBCB-0E26-4E92-B644-5F1A2384B152}"/>
              </a:ext>
            </a:extLst>
          </p:cNvPr>
          <p:cNvSpPr/>
          <p:nvPr/>
        </p:nvSpPr>
        <p:spPr>
          <a:xfrm>
            <a:off x="105965" y="4005063"/>
            <a:ext cx="793627" cy="68742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0" name="Rechteck 19">
            <a:extLst>
              <a:ext uri="{FF2B5EF4-FFF2-40B4-BE49-F238E27FC236}">
                <a16:creationId xmlns:a16="http://schemas.microsoft.com/office/drawing/2014/main" id="{656CD0BC-3AFE-4FB8-B6F1-A9F135139D91}"/>
              </a:ext>
            </a:extLst>
          </p:cNvPr>
          <p:cNvSpPr/>
          <p:nvPr/>
        </p:nvSpPr>
        <p:spPr>
          <a:xfrm>
            <a:off x="105965" y="4692490"/>
            <a:ext cx="1469971" cy="82474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21" name="Gerade Verbindung mit Pfeil 20">
            <a:extLst>
              <a:ext uri="{FF2B5EF4-FFF2-40B4-BE49-F238E27FC236}">
                <a16:creationId xmlns:a16="http://schemas.microsoft.com/office/drawing/2014/main" id="{DD3A5389-1B87-426A-A96F-87E0478D8F22}"/>
              </a:ext>
            </a:extLst>
          </p:cNvPr>
          <p:cNvCxnSpPr>
            <a:cxnSpLocks/>
          </p:cNvCxnSpPr>
          <p:nvPr/>
        </p:nvCxnSpPr>
        <p:spPr>
          <a:xfrm flipH="1">
            <a:off x="467544" y="2708920"/>
            <a:ext cx="504056" cy="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Rechteck 21">
            <a:extLst>
              <a:ext uri="{FF2B5EF4-FFF2-40B4-BE49-F238E27FC236}">
                <a16:creationId xmlns:a16="http://schemas.microsoft.com/office/drawing/2014/main" id="{1BE667AA-224E-47CA-AB97-44BE817AEEEC}"/>
              </a:ext>
            </a:extLst>
          </p:cNvPr>
          <p:cNvSpPr/>
          <p:nvPr/>
        </p:nvSpPr>
        <p:spPr>
          <a:xfrm>
            <a:off x="3491880" y="1890096"/>
            <a:ext cx="2376264" cy="53079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3" name="Rechteck 22">
            <a:extLst>
              <a:ext uri="{FF2B5EF4-FFF2-40B4-BE49-F238E27FC236}">
                <a16:creationId xmlns:a16="http://schemas.microsoft.com/office/drawing/2014/main" id="{7689C089-6E43-4410-A867-3EB621ACCCCB}"/>
              </a:ext>
            </a:extLst>
          </p:cNvPr>
          <p:cNvSpPr/>
          <p:nvPr/>
        </p:nvSpPr>
        <p:spPr>
          <a:xfrm>
            <a:off x="4067944" y="2548446"/>
            <a:ext cx="842997" cy="115679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4" name="Rechteck 23">
            <a:extLst>
              <a:ext uri="{FF2B5EF4-FFF2-40B4-BE49-F238E27FC236}">
                <a16:creationId xmlns:a16="http://schemas.microsoft.com/office/drawing/2014/main" id="{34AB46CE-E06F-4705-8A61-3A2FA3B26340}"/>
              </a:ext>
            </a:extLst>
          </p:cNvPr>
          <p:cNvSpPr/>
          <p:nvPr/>
        </p:nvSpPr>
        <p:spPr>
          <a:xfrm>
            <a:off x="1119132" y="2500429"/>
            <a:ext cx="1004596" cy="56853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74960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FEA4093B-6773-4A14-A22B-A273049AF58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65" y="1890096"/>
            <a:ext cx="6770291" cy="4667637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65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ctrlX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6: Enhanced Read Words</a:t>
            </a:r>
          </a:p>
        </p:txBody>
      </p:sp>
      <p:sp>
        <p:nvSpPr>
          <p:cNvPr id="13" name="Interaktive Schaltfläche: Zur Startseite wechseln 12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B30F331D-EFE1-4A33-B938-F12E1341E30D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hteck 14">
            <a:extLst>
              <a:ext uri="{FF2B5EF4-FFF2-40B4-BE49-F238E27FC236}">
                <a16:creationId xmlns:a16="http://schemas.microsoft.com/office/drawing/2014/main" id="{7BD4BBCB-0E26-4E92-B644-5F1A2384B152}"/>
              </a:ext>
            </a:extLst>
          </p:cNvPr>
          <p:cNvSpPr/>
          <p:nvPr/>
        </p:nvSpPr>
        <p:spPr>
          <a:xfrm>
            <a:off x="105965" y="4005063"/>
            <a:ext cx="793627" cy="68742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0" name="Rechteck 19">
            <a:extLst>
              <a:ext uri="{FF2B5EF4-FFF2-40B4-BE49-F238E27FC236}">
                <a16:creationId xmlns:a16="http://schemas.microsoft.com/office/drawing/2014/main" id="{656CD0BC-3AFE-4FB8-B6F1-A9F135139D91}"/>
              </a:ext>
            </a:extLst>
          </p:cNvPr>
          <p:cNvSpPr/>
          <p:nvPr/>
        </p:nvSpPr>
        <p:spPr>
          <a:xfrm>
            <a:off x="105965" y="4692490"/>
            <a:ext cx="1469971" cy="82474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21" name="Gerade Verbindung mit Pfeil 20">
            <a:extLst>
              <a:ext uri="{FF2B5EF4-FFF2-40B4-BE49-F238E27FC236}">
                <a16:creationId xmlns:a16="http://schemas.microsoft.com/office/drawing/2014/main" id="{DD3A5389-1B87-426A-A96F-87E0478D8F22}"/>
              </a:ext>
            </a:extLst>
          </p:cNvPr>
          <p:cNvCxnSpPr>
            <a:cxnSpLocks/>
          </p:cNvCxnSpPr>
          <p:nvPr/>
        </p:nvCxnSpPr>
        <p:spPr>
          <a:xfrm flipH="1">
            <a:off x="467544" y="2708920"/>
            <a:ext cx="504056" cy="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Rechteck 21">
            <a:extLst>
              <a:ext uri="{FF2B5EF4-FFF2-40B4-BE49-F238E27FC236}">
                <a16:creationId xmlns:a16="http://schemas.microsoft.com/office/drawing/2014/main" id="{1BE667AA-224E-47CA-AB97-44BE817AEEEC}"/>
              </a:ext>
            </a:extLst>
          </p:cNvPr>
          <p:cNvSpPr/>
          <p:nvPr/>
        </p:nvSpPr>
        <p:spPr>
          <a:xfrm>
            <a:off x="3491880" y="1890096"/>
            <a:ext cx="2376264" cy="53079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4" name="Rechteck 23">
            <a:extLst>
              <a:ext uri="{FF2B5EF4-FFF2-40B4-BE49-F238E27FC236}">
                <a16:creationId xmlns:a16="http://schemas.microsoft.com/office/drawing/2014/main" id="{34AB46CE-E06F-4705-8A61-3A2FA3B26340}"/>
              </a:ext>
            </a:extLst>
          </p:cNvPr>
          <p:cNvSpPr/>
          <p:nvPr/>
        </p:nvSpPr>
        <p:spPr>
          <a:xfrm>
            <a:off x="1119132" y="2500429"/>
            <a:ext cx="1004596" cy="56853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16435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66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ctrlX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>
          <a:xfrm>
            <a:off x="180000" y="1512000"/>
            <a:ext cx="8856984" cy="4860000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Example 7: Enhanced Write Words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Permanent write operation to the user data area (user memory) of a data carrier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I_b_UserMemory_UID := False and I_b_EPC := False and I_b_SingleEnhanced := True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I_w_StartAddress := 16#0000 (variable) and I_i_WordNumber := 2 (variable)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Write data WriteData; start via I_b_StartWrite; end via Quit command</a:t>
            </a:r>
            <a:endParaRPr lang="de-DE" sz="1400" dirty="0"/>
          </a:p>
          <a:p>
            <a:pPr marL="0" indent="0">
              <a:buNone/>
            </a:pPr>
            <a:endParaRPr lang="de-DE" sz="1400" b="0" dirty="0"/>
          </a:p>
          <a:p>
            <a:pPr marL="0" indent="0">
              <a:buNone/>
            </a:pPr>
            <a:endParaRPr lang="de-DE" dirty="0"/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8EAB1AC1-2B2A-4EDF-AFA7-1682DC72954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893" r="36613"/>
          <a:stretch/>
        </p:blipFill>
        <p:spPr>
          <a:xfrm>
            <a:off x="107016" y="3006000"/>
            <a:ext cx="4860415" cy="1872000"/>
          </a:xfrm>
          <a:prstGeom prst="rect">
            <a:avLst/>
          </a:prstGeom>
        </p:spPr>
      </p:pic>
      <p:sp>
        <p:nvSpPr>
          <p:cNvPr id="10" name="Textfeld 9">
            <a:extLst>
              <a:ext uri="{FF2B5EF4-FFF2-40B4-BE49-F238E27FC236}">
                <a16:creationId xmlns:a16="http://schemas.microsoft.com/office/drawing/2014/main" id="{659D4825-ACA8-4DCE-9CF6-1803890C268D}"/>
              </a:ext>
            </a:extLst>
          </p:cNvPr>
          <p:cNvSpPr txBox="1"/>
          <p:nvPr/>
        </p:nvSpPr>
        <p:spPr>
          <a:xfrm>
            <a:off x="107504" y="4933365"/>
            <a:ext cx="2376264" cy="1596197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en-US" sz="900" dirty="0">
                <a:solidFill>
                  <a:schemeClr val="tx2"/>
                </a:solidFill>
              </a:rPr>
              <a:t>Start write process; write process active; no data carrier in the detection zone: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I_b_SingleEnhanced 	:= True </a:t>
            </a:r>
            <a:r>
              <a:rPr lang="en-US" sz="900" dirty="0">
                <a:solidFill>
                  <a:schemeClr val="tx2"/>
                </a:solidFill>
              </a:rPr>
              <a:t>I_b_UserMemory_UID 	:= False 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I_b_EPC 		:= False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I_b_StartWrite 		:= True 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O_b_Busy		= True 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O_b_Done 		= False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O_b_Finish 		= False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O_b_NoDataCarrier	= True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O_b_Error		= False</a:t>
            </a: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14B9CB24-B617-4052-8602-603395E2B50B}"/>
              </a:ext>
            </a:extLst>
          </p:cNvPr>
          <p:cNvSpPr txBox="1"/>
          <p:nvPr/>
        </p:nvSpPr>
        <p:spPr>
          <a:xfrm>
            <a:off x="2579632" y="4937909"/>
            <a:ext cx="2376264" cy="1596197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en-US" sz="900" dirty="0">
                <a:solidFill>
                  <a:schemeClr val="tx2"/>
                </a:solidFill>
              </a:rPr>
              <a:t>Write process activated; data carrier enters detection zone; data written: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I_b_SingleEnhanced 	:= True </a:t>
            </a:r>
            <a:r>
              <a:rPr lang="en-US" sz="900" dirty="0">
                <a:solidFill>
                  <a:schemeClr val="tx2"/>
                </a:solidFill>
              </a:rPr>
              <a:t>I_b_UserMemory_UID 	:= False 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I_b_EPC 		:= False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I_b_StartWrite 		:= True 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O_b_Busy		= True 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O_b_Done 		= True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O_b_Finish 		= True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O_b_NoDataCarrier	= False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O_b_Error		= False</a:t>
            </a: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A4A6F3C4-E322-4C25-8118-D9D940B4607A}"/>
              </a:ext>
            </a:extLst>
          </p:cNvPr>
          <p:cNvSpPr txBox="1"/>
          <p:nvPr/>
        </p:nvSpPr>
        <p:spPr>
          <a:xfrm>
            <a:off x="6660232" y="2701583"/>
            <a:ext cx="2376264" cy="1596197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en-US" sz="900" dirty="0">
                <a:solidFill>
                  <a:schemeClr val="tx2"/>
                </a:solidFill>
              </a:rPr>
              <a:t>Start write process; write process active; data carrier in the detection zone: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I_b_SingleEnhanced 	:= True </a:t>
            </a:r>
            <a:r>
              <a:rPr lang="en-US" sz="900" dirty="0">
                <a:solidFill>
                  <a:schemeClr val="tx2"/>
                </a:solidFill>
              </a:rPr>
              <a:t>I_b_UserMemory_UID 	:= False 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I_b_EPC 		:= False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I_b_StartWrite 		:= True 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O_b_Busy		= True 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O_b_Done 		= True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O_b_Finish 		= False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O_b_NoDataCarrier	= False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O_b_Error		= False</a:t>
            </a:r>
          </a:p>
        </p:txBody>
      </p:sp>
      <p:sp>
        <p:nvSpPr>
          <p:cNvPr id="14" name="Textfeld 13">
            <a:extLst>
              <a:ext uri="{FF2B5EF4-FFF2-40B4-BE49-F238E27FC236}">
                <a16:creationId xmlns:a16="http://schemas.microsoft.com/office/drawing/2014/main" id="{519E2147-F672-4DF6-90ED-2F78DF4EED6D}"/>
              </a:ext>
            </a:extLst>
          </p:cNvPr>
          <p:cNvSpPr txBox="1"/>
          <p:nvPr/>
        </p:nvSpPr>
        <p:spPr>
          <a:xfrm>
            <a:off x="5028392" y="5487363"/>
            <a:ext cx="2376264" cy="1042199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en-US" sz="900" dirty="0">
                <a:solidFill>
                  <a:schemeClr val="tx2"/>
                </a:solidFill>
              </a:rPr>
              <a:t>Cancel write process via Quit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I_b_Quit 		:= True 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O_b_Busy		= False 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O_b_Done 		= True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O_b_Finish 		= True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O_b_NoDataCarrier	= False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O_b_Error		= False</a:t>
            </a:r>
          </a:p>
        </p:txBody>
      </p:sp>
      <p:sp>
        <p:nvSpPr>
          <p:cNvPr id="15" name="Textfeld 14">
            <a:extLst>
              <a:ext uri="{FF2B5EF4-FFF2-40B4-BE49-F238E27FC236}">
                <a16:creationId xmlns:a16="http://schemas.microsoft.com/office/drawing/2014/main" id="{FC57A047-AE82-40F5-AC8A-D5D8F66F8B75}"/>
              </a:ext>
            </a:extLst>
          </p:cNvPr>
          <p:cNvSpPr txBox="1"/>
          <p:nvPr/>
        </p:nvSpPr>
        <p:spPr>
          <a:xfrm>
            <a:off x="6660232" y="4392025"/>
            <a:ext cx="2376264" cy="1042199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en-US" sz="900" dirty="0">
                <a:solidFill>
                  <a:schemeClr val="tx2"/>
                </a:solidFill>
              </a:rPr>
              <a:t>Write process active; data carrier leaves detection zone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O_b_Busy		= True 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O_b_Done 		= False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O_b_Finish 		= False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O_b_NoDataCarrier	= True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O_b_Error		= False</a:t>
            </a:r>
          </a:p>
        </p:txBody>
      </p:sp>
      <p:cxnSp>
        <p:nvCxnSpPr>
          <p:cNvPr id="16" name="Gerade Verbindung mit Pfeil 15">
            <a:extLst>
              <a:ext uri="{FF2B5EF4-FFF2-40B4-BE49-F238E27FC236}">
                <a16:creationId xmlns:a16="http://schemas.microsoft.com/office/drawing/2014/main" id="{A1B1FD72-B9FA-4153-824E-9F0A6D2A2E5F}"/>
              </a:ext>
            </a:extLst>
          </p:cNvPr>
          <p:cNvCxnSpPr>
            <a:cxnSpLocks/>
            <a:stCxn id="10" idx="0"/>
          </p:cNvCxnSpPr>
          <p:nvPr/>
        </p:nvCxnSpPr>
        <p:spPr>
          <a:xfrm flipV="1">
            <a:off x="1295636" y="3717032"/>
            <a:ext cx="252028" cy="1216333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Gerade Verbindung mit Pfeil 16">
            <a:extLst>
              <a:ext uri="{FF2B5EF4-FFF2-40B4-BE49-F238E27FC236}">
                <a16:creationId xmlns:a16="http://schemas.microsoft.com/office/drawing/2014/main" id="{440D53FB-C6E2-4C75-9E49-8182BC065A1E}"/>
              </a:ext>
            </a:extLst>
          </p:cNvPr>
          <p:cNvCxnSpPr>
            <a:cxnSpLocks/>
            <a:stCxn id="14" idx="0"/>
          </p:cNvCxnSpPr>
          <p:nvPr/>
        </p:nvCxnSpPr>
        <p:spPr>
          <a:xfrm flipH="1" flipV="1">
            <a:off x="2831148" y="3924977"/>
            <a:ext cx="3385376" cy="1562386"/>
          </a:xfrm>
          <a:prstGeom prst="straightConnector1">
            <a:avLst/>
          </a:prstGeom>
          <a:ln w="254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Gerade Verbindung mit Pfeil 20">
            <a:extLst>
              <a:ext uri="{FF2B5EF4-FFF2-40B4-BE49-F238E27FC236}">
                <a16:creationId xmlns:a16="http://schemas.microsoft.com/office/drawing/2014/main" id="{5E8AB286-B862-4C5E-B81A-4BED80F00A7A}"/>
              </a:ext>
            </a:extLst>
          </p:cNvPr>
          <p:cNvCxnSpPr>
            <a:cxnSpLocks/>
            <a:stCxn id="11" idx="0"/>
          </p:cNvCxnSpPr>
          <p:nvPr/>
        </p:nvCxnSpPr>
        <p:spPr>
          <a:xfrm flipH="1" flipV="1">
            <a:off x="2195736" y="4297780"/>
            <a:ext cx="1572028" cy="640129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Gerade Verbindung mit Pfeil 23">
            <a:extLst>
              <a:ext uri="{FF2B5EF4-FFF2-40B4-BE49-F238E27FC236}">
                <a16:creationId xmlns:a16="http://schemas.microsoft.com/office/drawing/2014/main" id="{8CE1DF2C-C2DF-45B9-A5F0-4DAA9B361769}"/>
              </a:ext>
            </a:extLst>
          </p:cNvPr>
          <p:cNvCxnSpPr>
            <a:cxnSpLocks/>
          </p:cNvCxnSpPr>
          <p:nvPr/>
        </p:nvCxnSpPr>
        <p:spPr>
          <a:xfrm flipH="1">
            <a:off x="3491880" y="3501008"/>
            <a:ext cx="3168352" cy="216024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Gerade Verbindung mit Pfeil 26">
            <a:extLst>
              <a:ext uri="{FF2B5EF4-FFF2-40B4-BE49-F238E27FC236}">
                <a16:creationId xmlns:a16="http://schemas.microsoft.com/office/drawing/2014/main" id="{956240FF-63D7-4E01-9FE3-1B022E8D37BB}"/>
              </a:ext>
            </a:extLst>
          </p:cNvPr>
          <p:cNvCxnSpPr>
            <a:cxnSpLocks/>
            <a:stCxn id="15" idx="1"/>
          </p:cNvCxnSpPr>
          <p:nvPr/>
        </p:nvCxnSpPr>
        <p:spPr>
          <a:xfrm flipH="1" flipV="1">
            <a:off x="4067944" y="4725144"/>
            <a:ext cx="2592288" cy="187981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Interaktive Schaltfläche: Zur Startseite wechseln 17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19AE1008-F173-492F-82DC-650761470C19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23177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rafik 9">
            <a:extLst>
              <a:ext uri="{FF2B5EF4-FFF2-40B4-BE49-F238E27FC236}">
                <a16:creationId xmlns:a16="http://schemas.microsoft.com/office/drawing/2014/main" id="{70BE7E3E-B449-4AA3-BC0A-F10CC920AA5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3" y="1845527"/>
            <a:ext cx="4536505" cy="4295933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67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ctrlX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7: Enhanced Write Words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2" name="Textfeld 11"/>
          <p:cNvSpPr txBox="1"/>
          <p:nvPr/>
        </p:nvSpPr>
        <p:spPr>
          <a:xfrm>
            <a:off x="5155401" y="1845528"/>
            <a:ext cx="3808599" cy="2031325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400" dirty="0"/>
              <a:t>Write data: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Assignment before the start of command execution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Assignment within the DB Head1Data.WriteData.WriteData[x]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Byte[0] to [x] </a:t>
            </a:r>
            <a:r>
              <a:rPr lang="en-US" sz="1400" dirty="0">
                <a:sym typeface="Wingdings" panose="05000000000000000000" pitchFamily="2" charset="2"/>
              </a:rPr>
              <a:t></a:t>
            </a:r>
            <a:r>
              <a:rPr lang="en-US" sz="1400" dirty="0"/>
              <a:t> Write data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Number of write data depending on parameter </a:t>
            </a:r>
            <a:r>
              <a:rPr lang="en-US" sz="1400" dirty="0" err="1"/>
              <a:t>I_i_NumberWords</a:t>
            </a:r>
            <a:r>
              <a:rPr lang="en-US" sz="1400" dirty="0"/>
              <a:t> and the telegram length</a:t>
            </a:r>
          </a:p>
        </p:txBody>
      </p:sp>
      <p:sp>
        <p:nvSpPr>
          <p:cNvPr id="9" name="Rechteck 8"/>
          <p:cNvSpPr/>
          <p:nvPr/>
        </p:nvSpPr>
        <p:spPr>
          <a:xfrm>
            <a:off x="3707903" y="3212976"/>
            <a:ext cx="936105" cy="295232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Interaktive Schaltfläche: Zur Startseite wechseln 10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3C37E34-3D11-49E8-B9C4-34F71A33A990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19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68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ctrlX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7: Enhanced Write Words</a:t>
            </a:r>
          </a:p>
        </p:txBody>
      </p:sp>
      <p:sp>
        <p:nvSpPr>
          <p:cNvPr id="15" name="Textfeld 14"/>
          <p:cNvSpPr txBox="1"/>
          <p:nvPr/>
        </p:nvSpPr>
        <p:spPr>
          <a:xfrm>
            <a:off x="101574" y="5346000"/>
            <a:ext cx="4320000" cy="1200329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/>
              <a:t>Data carrier recognized and user data written:</a:t>
            </a:r>
          </a:p>
          <a:p>
            <a:r>
              <a:rPr lang="en-US" sz="1200" dirty="0"/>
              <a:t>O_b_Done		= True</a:t>
            </a:r>
          </a:p>
          <a:p>
            <a:r>
              <a:rPr lang="en-US" sz="1200" dirty="0"/>
              <a:t>O_b_NoDataCarrier	= False</a:t>
            </a:r>
          </a:p>
          <a:p>
            <a:r>
              <a:rPr lang="en-US" sz="1200" dirty="0"/>
              <a:t>O_b_Busy		= True</a:t>
            </a:r>
          </a:p>
          <a:p>
            <a:r>
              <a:rPr lang="en-US" sz="1200" dirty="0"/>
              <a:t>O_b_Finish		= False</a:t>
            </a:r>
          </a:p>
          <a:p>
            <a:r>
              <a:rPr lang="en-US" sz="1200" dirty="0"/>
              <a:t>O_B_Status 		= 16#00</a:t>
            </a:r>
          </a:p>
        </p:txBody>
      </p:sp>
      <p:sp>
        <p:nvSpPr>
          <p:cNvPr id="16" name="Textfeld 15"/>
          <p:cNvSpPr txBox="1"/>
          <p:nvPr/>
        </p:nvSpPr>
        <p:spPr>
          <a:xfrm>
            <a:off x="4708280" y="5345999"/>
            <a:ext cx="4320000" cy="1200329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/>
              <a:t>No data carrier recognized:</a:t>
            </a:r>
          </a:p>
          <a:p>
            <a:r>
              <a:rPr lang="en-US" sz="1200" dirty="0"/>
              <a:t>O_b_Done		= False</a:t>
            </a:r>
          </a:p>
          <a:p>
            <a:r>
              <a:rPr lang="en-US" sz="1200" dirty="0"/>
              <a:t>O_b_NoDataCarrier	= True</a:t>
            </a:r>
          </a:p>
          <a:p>
            <a:r>
              <a:rPr lang="en-US" sz="1200" dirty="0"/>
              <a:t>O_b_Busy		= True</a:t>
            </a:r>
          </a:p>
          <a:p>
            <a:r>
              <a:rPr lang="en-US" sz="1200" dirty="0"/>
              <a:t>O_b_Finish		= False</a:t>
            </a:r>
          </a:p>
          <a:p>
            <a:r>
              <a:rPr lang="en-US" sz="1200" dirty="0"/>
              <a:t>O_B_Status 		= 16#05</a:t>
            </a:r>
          </a:p>
        </p:txBody>
      </p:sp>
      <p:sp>
        <p:nvSpPr>
          <p:cNvPr id="11" name="Interaktive Schaltfläche: Zur Startseite wechseln 10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FFA447BD-701C-463B-BE5A-E22777700C50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80734570-0808-43FF-84F5-C2FC96E8FDE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574" y="1847593"/>
            <a:ext cx="2884803" cy="3366735"/>
          </a:xfrm>
          <a:prstGeom prst="rect">
            <a:avLst/>
          </a:prstGeom>
        </p:spPr>
      </p:pic>
      <p:pic>
        <p:nvPicPr>
          <p:cNvPr id="12" name="Grafik 11">
            <a:extLst>
              <a:ext uri="{FF2B5EF4-FFF2-40B4-BE49-F238E27FC236}">
                <a16:creationId xmlns:a16="http://schemas.microsoft.com/office/drawing/2014/main" id="{96CB46B2-7184-431B-862D-D2BC3E9E17F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7649" y="1847593"/>
            <a:ext cx="2890631" cy="33667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65160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D5403212-1941-4F3D-9DA3-B58B56FBB3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470" y="1878249"/>
            <a:ext cx="3391998" cy="2685857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69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ctrlX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7: Enhanced Write Words</a:t>
            </a:r>
          </a:p>
        </p:txBody>
      </p:sp>
      <p:sp>
        <p:nvSpPr>
          <p:cNvPr id="15" name="Textfeld 14"/>
          <p:cNvSpPr txBox="1"/>
          <p:nvPr/>
        </p:nvSpPr>
        <p:spPr>
          <a:xfrm>
            <a:off x="3632418" y="1878249"/>
            <a:ext cx="5400112" cy="1938992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/>
              <a:t>Input data field: User data written</a:t>
            </a:r>
          </a:p>
          <a:p>
            <a:r>
              <a:rPr lang="en-US" sz="1200" dirty="0"/>
              <a:t>INDATA.INDATA[x]</a:t>
            </a:r>
          </a:p>
          <a:p>
            <a:r>
              <a:rPr lang="en-US" sz="1200" dirty="0"/>
              <a:t>Input data field:</a:t>
            </a:r>
          </a:p>
          <a:p>
            <a:r>
              <a:rPr lang="en-US" sz="1200" dirty="0"/>
              <a:t>INDATA[0] </a:t>
            </a:r>
            <a:r>
              <a:rPr lang="en-US" sz="1200" dirty="0">
                <a:sym typeface="Wingdings" panose="05000000000000000000" pitchFamily="2" charset="2"/>
              </a:rPr>
              <a:t> Control Byte</a:t>
            </a:r>
          </a:p>
          <a:p>
            <a:r>
              <a:rPr lang="en-US" sz="1200" dirty="0"/>
              <a:t>INDATA[1]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  <a:p>
            <a:r>
              <a:rPr lang="en-US" sz="1200" dirty="0"/>
              <a:t>INDATA[2] </a:t>
            </a:r>
            <a:r>
              <a:rPr lang="en-US" sz="1200" dirty="0">
                <a:sym typeface="Wingdings" panose="05000000000000000000" pitchFamily="2" charset="2"/>
              </a:rPr>
              <a:t> Command code; 16#1A = Enhanced Write Words</a:t>
            </a:r>
          </a:p>
          <a:p>
            <a:r>
              <a:rPr lang="en-US" sz="1200" dirty="0"/>
              <a:t>INDATA[3]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  <a:p>
            <a:r>
              <a:rPr lang="en-US" sz="1200" dirty="0"/>
              <a:t>INDATA[4] </a:t>
            </a:r>
            <a:r>
              <a:rPr lang="en-US" sz="1200" dirty="0">
                <a:sym typeface="Wingdings" panose="05000000000000000000" pitchFamily="2" charset="2"/>
              </a:rPr>
              <a:t> Status; 16#00 = ok</a:t>
            </a:r>
          </a:p>
          <a:p>
            <a:r>
              <a:rPr lang="en-US" sz="1200" dirty="0"/>
              <a:t>INDATA[5] </a:t>
            </a:r>
            <a:r>
              <a:rPr lang="en-US" sz="1200" dirty="0">
                <a:sym typeface="Wingdings" panose="05000000000000000000" pitchFamily="2" charset="2"/>
              </a:rPr>
              <a:t> Reply Counter</a:t>
            </a:r>
          </a:p>
          <a:p>
            <a:r>
              <a:rPr lang="en-US" sz="1200" dirty="0"/>
              <a:t>INDATA[6]…[x]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</p:txBody>
      </p:sp>
      <p:sp>
        <p:nvSpPr>
          <p:cNvPr id="13" name="Rechteck 12"/>
          <p:cNvSpPr/>
          <p:nvPr/>
        </p:nvSpPr>
        <p:spPr>
          <a:xfrm>
            <a:off x="2843808" y="2420888"/>
            <a:ext cx="659660" cy="213027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E008876-7EB8-497A-B5BA-AF8ADF5117C0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1063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7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ctrlX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>
          <a:xfrm>
            <a:off x="180000" y="1512000"/>
            <a:ext cx="8784000" cy="1700976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Import ESI file – ctrlX I/O Engineering</a:t>
            </a:r>
          </a:p>
        </p:txBody>
      </p:sp>
      <p:sp>
        <p:nvSpPr>
          <p:cNvPr id="7" name="Interaktive Schaltfläche: Zur Startseite wechseln 6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1B9FAED0-4D72-4AAC-8CC0-9AECE1E2D0CF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8F93D10E-3732-4F14-B920-559ADA5C607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706" y="1828199"/>
            <a:ext cx="4589310" cy="4714943"/>
          </a:xfrm>
          <a:prstGeom prst="rect">
            <a:avLst/>
          </a:prstGeom>
        </p:spPr>
      </p:pic>
      <p:sp>
        <p:nvSpPr>
          <p:cNvPr id="17" name="Rechteck 16">
            <a:extLst>
              <a:ext uri="{FF2B5EF4-FFF2-40B4-BE49-F238E27FC236}">
                <a16:creationId xmlns:a16="http://schemas.microsoft.com/office/drawing/2014/main" id="{4450507A-1B8A-40C7-BAE0-EA2AB64E2173}"/>
              </a:ext>
            </a:extLst>
          </p:cNvPr>
          <p:cNvSpPr/>
          <p:nvPr/>
        </p:nvSpPr>
        <p:spPr>
          <a:xfrm>
            <a:off x="683568" y="4203182"/>
            <a:ext cx="2952328" cy="88200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25594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5333DFE0-FBC2-43CF-865F-4E2595044BD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999" y="1873185"/>
            <a:ext cx="3323469" cy="2593036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70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ctrlX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7: Enhanced Write Words</a:t>
            </a:r>
          </a:p>
        </p:txBody>
      </p:sp>
      <p:sp>
        <p:nvSpPr>
          <p:cNvPr id="15" name="Textfeld 14"/>
          <p:cNvSpPr txBox="1"/>
          <p:nvPr/>
        </p:nvSpPr>
        <p:spPr>
          <a:xfrm>
            <a:off x="3632418" y="1878249"/>
            <a:ext cx="5400112" cy="1938992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/>
              <a:t>Input data field: no data carrier recognized</a:t>
            </a:r>
          </a:p>
          <a:p>
            <a:r>
              <a:rPr lang="en-US" sz="1200" dirty="0"/>
              <a:t>INDATA.INDATA[x]</a:t>
            </a:r>
          </a:p>
          <a:p>
            <a:r>
              <a:rPr lang="en-US" sz="1200" dirty="0"/>
              <a:t>Input data field:</a:t>
            </a:r>
          </a:p>
          <a:p>
            <a:r>
              <a:rPr lang="en-US" sz="1200" dirty="0"/>
              <a:t>INDATA[0] </a:t>
            </a:r>
            <a:r>
              <a:rPr lang="en-US" sz="1200" dirty="0">
                <a:sym typeface="Wingdings" panose="05000000000000000000" pitchFamily="2" charset="2"/>
              </a:rPr>
              <a:t> Control Byte</a:t>
            </a:r>
          </a:p>
          <a:p>
            <a:r>
              <a:rPr lang="en-US" sz="1200" dirty="0"/>
              <a:t>INDATA[1]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  <a:p>
            <a:r>
              <a:rPr lang="en-US" sz="1200" dirty="0"/>
              <a:t>INDATA[2] </a:t>
            </a:r>
            <a:r>
              <a:rPr lang="en-US" sz="1200" dirty="0">
                <a:sym typeface="Wingdings" panose="05000000000000000000" pitchFamily="2" charset="2"/>
              </a:rPr>
              <a:t> Command code; 16#1A = Enhanced Write Words</a:t>
            </a:r>
          </a:p>
          <a:p>
            <a:r>
              <a:rPr lang="en-US" sz="1200" dirty="0"/>
              <a:t>INDATA[3]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  <a:p>
            <a:r>
              <a:rPr lang="en-US" sz="1200" dirty="0"/>
              <a:t>INDATA[4] </a:t>
            </a:r>
            <a:r>
              <a:rPr lang="en-US" sz="1200" dirty="0">
                <a:sym typeface="Wingdings" panose="05000000000000000000" pitchFamily="2" charset="2"/>
              </a:rPr>
              <a:t> Status; 16#05 = no data carrier recognized</a:t>
            </a:r>
          </a:p>
          <a:p>
            <a:r>
              <a:rPr lang="en-US" sz="1200" dirty="0"/>
              <a:t>INDATA[5] </a:t>
            </a:r>
            <a:r>
              <a:rPr lang="en-US" sz="1200" dirty="0">
                <a:sym typeface="Wingdings" panose="05000000000000000000" pitchFamily="2" charset="2"/>
              </a:rPr>
              <a:t> Reply Counter</a:t>
            </a:r>
          </a:p>
          <a:p>
            <a:r>
              <a:rPr lang="en-US" sz="1200" dirty="0"/>
              <a:t>INDATA[6]…[x]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</p:txBody>
      </p:sp>
      <p:sp>
        <p:nvSpPr>
          <p:cNvPr id="13" name="Rechteck 12"/>
          <p:cNvSpPr/>
          <p:nvPr/>
        </p:nvSpPr>
        <p:spPr>
          <a:xfrm>
            <a:off x="2843808" y="2348880"/>
            <a:ext cx="659660" cy="211734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7B5BA67A-5F67-45A4-A9F5-556A8130EF64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1543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BBDE7E35-45AD-4602-8D3C-CDADA4FA18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470" y="1881897"/>
            <a:ext cx="3398170" cy="4510298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71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ctrlX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7: Enhanced Write Words</a:t>
            </a:r>
          </a:p>
        </p:txBody>
      </p:sp>
      <p:sp>
        <p:nvSpPr>
          <p:cNvPr id="15" name="Textfeld 14"/>
          <p:cNvSpPr txBox="1"/>
          <p:nvPr/>
        </p:nvSpPr>
        <p:spPr>
          <a:xfrm>
            <a:off x="3632418" y="1878249"/>
            <a:ext cx="5400112" cy="2123658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/>
              <a:t>Output data field: Command Enhanced Write Words</a:t>
            </a:r>
          </a:p>
          <a:p>
            <a:r>
              <a:rPr lang="en-US" sz="1200" dirty="0"/>
              <a:t>OUTDATA.OUTDATA[x]</a:t>
            </a:r>
          </a:p>
          <a:p>
            <a:r>
              <a:rPr lang="en-US" sz="1200" dirty="0"/>
              <a:t>Output data field:</a:t>
            </a:r>
          </a:p>
          <a:p>
            <a:r>
              <a:rPr lang="en-US" sz="1200" dirty="0"/>
              <a:t>OUTDATA[0] </a:t>
            </a:r>
            <a:r>
              <a:rPr lang="en-US" sz="1200" dirty="0">
                <a:sym typeface="Wingdings" panose="05000000000000000000" pitchFamily="2" charset="2"/>
              </a:rPr>
              <a:t> Control Byte</a:t>
            </a:r>
          </a:p>
          <a:p>
            <a:r>
              <a:rPr lang="en-US" sz="1200" dirty="0"/>
              <a:t>OUTDATA[1]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  <a:p>
            <a:r>
              <a:rPr lang="en-US" sz="1200" dirty="0"/>
              <a:t>OUTDATA[2] </a:t>
            </a:r>
            <a:r>
              <a:rPr lang="en-US" sz="1200" dirty="0">
                <a:sym typeface="Wingdings" panose="05000000000000000000" pitchFamily="2" charset="2"/>
              </a:rPr>
              <a:t> Command code; 16#1A = Enhanced Write Words</a:t>
            </a:r>
          </a:p>
          <a:p>
            <a:r>
              <a:rPr lang="en-US" sz="1200" dirty="0"/>
              <a:t>OUTDATA[3]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  <a:p>
            <a:r>
              <a:rPr lang="en-US" sz="1200" dirty="0"/>
              <a:t>OUTDATA[4]…[5] </a:t>
            </a:r>
            <a:r>
              <a:rPr lang="en-US" sz="1200" dirty="0">
                <a:sym typeface="Wingdings" panose="05000000000000000000" pitchFamily="2" charset="2"/>
              </a:rPr>
              <a:t> Start address (I_w_StartAddress)</a:t>
            </a:r>
          </a:p>
          <a:p>
            <a:r>
              <a:rPr lang="en-US" sz="1200" dirty="0"/>
              <a:t>OUTDATA[6]…[7] </a:t>
            </a:r>
            <a:r>
              <a:rPr lang="en-US" sz="1200" dirty="0">
                <a:sym typeface="Wingdings" panose="05000000000000000000" pitchFamily="2" charset="2"/>
              </a:rPr>
              <a:t> Number of blocks (I_i_WordNumber)</a:t>
            </a:r>
          </a:p>
          <a:p>
            <a:r>
              <a:rPr lang="en-US" sz="1200" dirty="0"/>
              <a:t>OUTDATA[8]…[15] </a:t>
            </a:r>
            <a:r>
              <a:rPr lang="en-US" sz="1200" dirty="0">
                <a:sym typeface="Wingdings" panose="05000000000000000000" pitchFamily="2" charset="2"/>
              </a:rPr>
              <a:t> Write data</a:t>
            </a:r>
          </a:p>
          <a:p>
            <a:r>
              <a:rPr lang="en-US" sz="1200" dirty="0"/>
              <a:t>OUTDATA[16]…[x]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</p:txBody>
      </p:sp>
      <p:sp>
        <p:nvSpPr>
          <p:cNvPr id="13" name="Rechteck 12"/>
          <p:cNvSpPr/>
          <p:nvPr/>
        </p:nvSpPr>
        <p:spPr>
          <a:xfrm>
            <a:off x="2843808" y="2348880"/>
            <a:ext cx="665832" cy="381642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F2AA556C-A073-48E4-B4A1-6A8A98E026FF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7632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09EDAC2E-C2DD-46C2-90BF-4B1127FA64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65" y="1889680"/>
            <a:ext cx="6777636" cy="4662404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72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ctrlX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7: Enhanced Write Words</a:t>
            </a:r>
          </a:p>
        </p:txBody>
      </p:sp>
      <p:sp>
        <p:nvSpPr>
          <p:cNvPr id="19" name="Interaktive Schaltfläche: Zur Startseite wechseln 18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FFA59685-39A8-4100-A9D2-9202F0D05E3D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hteck 19">
            <a:extLst>
              <a:ext uri="{FF2B5EF4-FFF2-40B4-BE49-F238E27FC236}">
                <a16:creationId xmlns:a16="http://schemas.microsoft.com/office/drawing/2014/main" id="{A607D44C-53AF-4C00-B333-831FB5136EB4}"/>
              </a:ext>
            </a:extLst>
          </p:cNvPr>
          <p:cNvSpPr/>
          <p:nvPr/>
        </p:nvSpPr>
        <p:spPr>
          <a:xfrm>
            <a:off x="105965" y="4005063"/>
            <a:ext cx="793627" cy="68742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1" name="Rechteck 20">
            <a:extLst>
              <a:ext uri="{FF2B5EF4-FFF2-40B4-BE49-F238E27FC236}">
                <a16:creationId xmlns:a16="http://schemas.microsoft.com/office/drawing/2014/main" id="{2CA03D13-30E8-4224-BF45-1DC535998FBA}"/>
              </a:ext>
            </a:extLst>
          </p:cNvPr>
          <p:cNvSpPr/>
          <p:nvPr/>
        </p:nvSpPr>
        <p:spPr>
          <a:xfrm>
            <a:off x="105965" y="4692490"/>
            <a:ext cx="1469971" cy="82474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22" name="Gerade Verbindung mit Pfeil 21">
            <a:extLst>
              <a:ext uri="{FF2B5EF4-FFF2-40B4-BE49-F238E27FC236}">
                <a16:creationId xmlns:a16="http://schemas.microsoft.com/office/drawing/2014/main" id="{91555973-A894-4605-8522-D45931A71E61}"/>
              </a:ext>
            </a:extLst>
          </p:cNvPr>
          <p:cNvCxnSpPr>
            <a:cxnSpLocks/>
          </p:cNvCxnSpPr>
          <p:nvPr/>
        </p:nvCxnSpPr>
        <p:spPr>
          <a:xfrm flipH="1">
            <a:off x="502778" y="3212976"/>
            <a:ext cx="504056" cy="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Rechteck 22">
            <a:extLst>
              <a:ext uri="{FF2B5EF4-FFF2-40B4-BE49-F238E27FC236}">
                <a16:creationId xmlns:a16="http://schemas.microsoft.com/office/drawing/2014/main" id="{40ED25AA-2A3C-4CD4-A665-F31B7D52656A}"/>
              </a:ext>
            </a:extLst>
          </p:cNvPr>
          <p:cNvSpPr/>
          <p:nvPr/>
        </p:nvSpPr>
        <p:spPr>
          <a:xfrm>
            <a:off x="3491880" y="1890096"/>
            <a:ext cx="2376264" cy="53079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4" name="Rechteck 23">
            <a:extLst>
              <a:ext uri="{FF2B5EF4-FFF2-40B4-BE49-F238E27FC236}">
                <a16:creationId xmlns:a16="http://schemas.microsoft.com/office/drawing/2014/main" id="{ED31DCA9-7F94-4750-98C1-A62BEE4DCFDE}"/>
              </a:ext>
            </a:extLst>
          </p:cNvPr>
          <p:cNvSpPr/>
          <p:nvPr/>
        </p:nvSpPr>
        <p:spPr>
          <a:xfrm>
            <a:off x="5025147" y="2532967"/>
            <a:ext cx="842997" cy="115679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5" name="Rechteck 24">
            <a:extLst>
              <a:ext uri="{FF2B5EF4-FFF2-40B4-BE49-F238E27FC236}">
                <a16:creationId xmlns:a16="http://schemas.microsoft.com/office/drawing/2014/main" id="{6F7500F7-BAE6-429B-A3C2-254E65157FA1}"/>
              </a:ext>
            </a:extLst>
          </p:cNvPr>
          <p:cNvSpPr/>
          <p:nvPr/>
        </p:nvSpPr>
        <p:spPr>
          <a:xfrm>
            <a:off x="1119132" y="2500429"/>
            <a:ext cx="1004596" cy="56853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82636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4561F70E-A30D-4DCB-AD9F-B0778E8E34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12" y="1890096"/>
            <a:ext cx="6768244" cy="4643257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73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ctrlX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7: Enhanced Write Words</a:t>
            </a:r>
          </a:p>
        </p:txBody>
      </p:sp>
      <p:sp>
        <p:nvSpPr>
          <p:cNvPr id="19" name="Interaktive Schaltfläche: Zur Startseite wechseln 18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FFA59685-39A8-4100-A9D2-9202F0D05E3D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hteck 19">
            <a:extLst>
              <a:ext uri="{FF2B5EF4-FFF2-40B4-BE49-F238E27FC236}">
                <a16:creationId xmlns:a16="http://schemas.microsoft.com/office/drawing/2014/main" id="{A607D44C-53AF-4C00-B333-831FB5136EB4}"/>
              </a:ext>
            </a:extLst>
          </p:cNvPr>
          <p:cNvSpPr/>
          <p:nvPr/>
        </p:nvSpPr>
        <p:spPr>
          <a:xfrm>
            <a:off x="105965" y="4005063"/>
            <a:ext cx="793627" cy="68742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1" name="Rechteck 20">
            <a:extLst>
              <a:ext uri="{FF2B5EF4-FFF2-40B4-BE49-F238E27FC236}">
                <a16:creationId xmlns:a16="http://schemas.microsoft.com/office/drawing/2014/main" id="{2CA03D13-30E8-4224-BF45-1DC535998FBA}"/>
              </a:ext>
            </a:extLst>
          </p:cNvPr>
          <p:cNvSpPr/>
          <p:nvPr/>
        </p:nvSpPr>
        <p:spPr>
          <a:xfrm>
            <a:off x="105965" y="4692490"/>
            <a:ext cx="1469971" cy="82474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22" name="Gerade Verbindung mit Pfeil 21">
            <a:extLst>
              <a:ext uri="{FF2B5EF4-FFF2-40B4-BE49-F238E27FC236}">
                <a16:creationId xmlns:a16="http://schemas.microsoft.com/office/drawing/2014/main" id="{91555973-A894-4605-8522-D45931A71E61}"/>
              </a:ext>
            </a:extLst>
          </p:cNvPr>
          <p:cNvCxnSpPr>
            <a:cxnSpLocks/>
          </p:cNvCxnSpPr>
          <p:nvPr/>
        </p:nvCxnSpPr>
        <p:spPr>
          <a:xfrm flipH="1">
            <a:off x="502778" y="3212976"/>
            <a:ext cx="504056" cy="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Rechteck 22">
            <a:extLst>
              <a:ext uri="{FF2B5EF4-FFF2-40B4-BE49-F238E27FC236}">
                <a16:creationId xmlns:a16="http://schemas.microsoft.com/office/drawing/2014/main" id="{40ED25AA-2A3C-4CD4-A665-F31B7D52656A}"/>
              </a:ext>
            </a:extLst>
          </p:cNvPr>
          <p:cNvSpPr/>
          <p:nvPr/>
        </p:nvSpPr>
        <p:spPr>
          <a:xfrm>
            <a:off x="3491880" y="1890096"/>
            <a:ext cx="2376264" cy="53079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4" name="Rechteck 23">
            <a:extLst>
              <a:ext uri="{FF2B5EF4-FFF2-40B4-BE49-F238E27FC236}">
                <a16:creationId xmlns:a16="http://schemas.microsoft.com/office/drawing/2014/main" id="{ED31DCA9-7F94-4750-98C1-A62BEE4DCFDE}"/>
              </a:ext>
            </a:extLst>
          </p:cNvPr>
          <p:cNvSpPr/>
          <p:nvPr/>
        </p:nvSpPr>
        <p:spPr>
          <a:xfrm>
            <a:off x="5025147" y="2532967"/>
            <a:ext cx="842997" cy="115679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5" name="Rechteck 24">
            <a:extLst>
              <a:ext uri="{FF2B5EF4-FFF2-40B4-BE49-F238E27FC236}">
                <a16:creationId xmlns:a16="http://schemas.microsoft.com/office/drawing/2014/main" id="{6F7500F7-BAE6-429B-A3C2-254E65157FA1}"/>
              </a:ext>
            </a:extLst>
          </p:cNvPr>
          <p:cNvSpPr/>
          <p:nvPr/>
        </p:nvSpPr>
        <p:spPr>
          <a:xfrm>
            <a:off x="1119132" y="2500429"/>
            <a:ext cx="1004596" cy="56853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475343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74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ctrlX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8: Quit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Cancellation of active Enhanced commands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Start by positive edge on I_b_Quit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2" name="Textfeld 11"/>
          <p:cNvSpPr txBox="1"/>
          <p:nvPr/>
        </p:nvSpPr>
        <p:spPr>
          <a:xfrm>
            <a:off x="6516216" y="2492896"/>
            <a:ext cx="2520768" cy="1319198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en-US" sz="900" dirty="0">
                <a:solidFill>
                  <a:schemeClr val="tx2"/>
                </a:solidFill>
              </a:rPr>
              <a:t>Start execution Quit: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>
                <a:solidFill>
                  <a:schemeClr val="tx2"/>
                </a:solidFill>
              </a:rPr>
              <a:t>I_b_Quit:= True </a:t>
            </a:r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</a:t>
            </a:r>
            <a:r>
              <a:rPr lang="en-US" sz="900" dirty="0">
                <a:solidFill>
                  <a:schemeClr val="tx2"/>
                </a:solidFill>
              </a:rPr>
              <a:t> If the signal changes, a Quit command is executed and the active read command is canceled</a:t>
            </a:r>
          </a:p>
          <a:p>
            <a:endParaRPr lang="en-US" sz="900" dirty="0">
              <a:solidFill>
                <a:schemeClr val="tx2"/>
              </a:solidFill>
            </a:endParaRPr>
          </a:p>
          <a:p>
            <a:r>
              <a:rPr lang="en-US" sz="900" dirty="0">
                <a:solidFill>
                  <a:schemeClr val="tx2"/>
                </a:solidFill>
              </a:rPr>
              <a:t>Quit executed: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>
                <a:solidFill>
                  <a:schemeClr val="tx2"/>
                </a:solidFill>
              </a:rPr>
              <a:t>O_b_Done = True </a:t>
            </a:r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</a:t>
            </a:r>
            <a:r>
              <a:rPr lang="en-US" sz="900" dirty="0">
                <a:solidFill>
                  <a:schemeClr val="tx2"/>
                </a:solidFill>
              </a:rPr>
              <a:t> Quit command completed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>
                <a:solidFill>
                  <a:schemeClr val="tx2"/>
                </a:solidFill>
              </a:rPr>
              <a:t>O_B_Status = 16#00</a:t>
            </a:r>
          </a:p>
        </p:txBody>
      </p:sp>
      <p:sp>
        <p:nvSpPr>
          <p:cNvPr id="9" name="Interaktive Schaltfläche: Zur Startseite wechseln 8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AF883BB5-AAF8-4CFF-9180-D6F36B435F30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6D344483-8254-47D2-B5F7-E75004675E4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017" y="2420888"/>
            <a:ext cx="3528880" cy="4101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3169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7419B269-FA90-4527-A69E-EA6168913F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482" y="1878249"/>
            <a:ext cx="3412986" cy="2672669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75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ctrlX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8: Quit</a:t>
            </a:r>
          </a:p>
        </p:txBody>
      </p:sp>
      <p:sp>
        <p:nvSpPr>
          <p:cNvPr id="15" name="Textfeld 14"/>
          <p:cNvSpPr txBox="1"/>
          <p:nvPr/>
        </p:nvSpPr>
        <p:spPr>
          <a:xfrm>
            <a:off x="3632418" y="1878249"/>
            <a:ext cx="5400112" cy="1938992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/>
              <a:t>Input data field: Quit command executed</a:t>
            </a:r>
          </a:p>
          <a:p>
            <a:r>
              <a:rPr lang="en-US" sz="1200" dirty="0"/>
              <a:t>INDATA.INDATA[x]</a:t>
            </a:r>
          </a:p>
          <a:p>
            <a:r>
              <a:rPr lang="en-US" sz="1200" dirty="0"/>
              <a:t>Input data field:</a:t>
            </a:r>
          </a:p>
          <a:p>
            <a:r>
              <a:rPr lang="en-US" sz="1200" dirty="0"/>
              <a:t>INDATA[0] </a:t>
            </a:r>
            <a:r>
              <a:rPr lang="en-US" sz="1200" dirty="0">
                <a:sym typeface="Wingdings" panose="05000000000000000000" pitchFamily="2" charset="2"/>
              </a:rPr>
              <a:t> Control Byte</a:t>
            </a:r>
          </a:p>
          <a:p>
            <a:r>
              <a:rPr lang="en-US" sz="1200" dirty="0"/>
              <a:t>INDATA[1]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  <a:p>
            <a:r>
              <a:rPr lang="en-US" sz="1200" dirty="0"/>
              <a:t>INDATA[2] </a:t>
            </a:r>
            <a:r>
              <a:rPr lang="en-US" sz="1200" dirty="0">
                <a:sym typeface="Wingdings" panose="05000000000000000000" pitchFamily="2" charset="2"/>
              </a:rPr>
              <a:t> Command code; 16#02 = Quit command</a:t>
            </a:r>
          </a:p>
          <a:p>
            <a:r>
              <a:rPr lang="en-US" sz="1200" dirty="0"/>
              <a:t>INDATA[3]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  <a:p>
            <a:r>
              <a:rPr lang="en-US" sz="1200" dirty="0"/>
              <a:t>INDATA[4] </a:t>
            </a:r>
            <a:r>
              <a:rPr lang="en-US" sz="1200" dirty="0">
                <a:sym typeface="Wingdings" panose="05000000000000000000" pitchFamily="2" charset="2"/>
              </a:rPr>
              <a:t> Status; 16#00 = ok</a:t>
            </a:r>
          </a:p>
          <a:p>
            <a:r>
              <a:rPr lang="en-US" sz="1200" dirty="0"/>
              <a:t>INDATA[5] </a:t>
            </a:r>
            <a:r>
              <a:rPr lang="en-US" sz="1200" dirty="0">
                <a:sym typeface="Wingdings" panose="05000000000000000000" pitchFamily="2" charset="2"/>
              </a:rPr>
              <a:t> Reply Counter</a:t>
            </a:r>
          </a:p>
          <a:p>
            <a:r>
              <a:rPr lang="en-US" sz="1200" dirty="0"/>
              <a:t>INDATA[6]…[x]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</p:txBody>
      </p:sp>
      <p:sp>
        <p:nvSpPr>
          <p:cNvPr id="13" name="Rechteck 12"/>
          <p:cNvSpPr/>
          <p:nvPr/>
        </p:nvSpPr>
        <p:spPr>
          <a:xfrm>
            <a:off x="2843808" y="2420888"/>
            <a:ext cx="659660" cy="213003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62D1D9E5-6100-433A-9867-BDFFE3896CEA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8287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7FA181BA-A802-47BF-AD80-4DC60F8A0B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60" y="1878249"/>
            <a:ext cx="3416680" cy="2589868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76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ctrlX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8: Quit</a:t>
            </a:r>
          </a:p>
        </p:txBody>
      </p:sp>
      <p:sp>
        <p:nvSpPr>
          <p:cNvPr id="15" name="Textfeld 14"/>
          <p:cNvSpPr txBox="1"/>
          <p:nvPr/>
        </p:nvSpPr>
        <p:spPr>
          <a:xfrm>
            <a:off x="3632418" y="1878249"/>
            <a:ext cx="5400112" cy="1384995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/>
              <a:t>Output data field: Quit command</a:t>
            </a:r>
          </a:p>
          <a:p>
            <a:r>
              <a:rPr lang="en-US" sz="1200" dirty="0"/>
              <a:t>OUTDATA.OUTDATA[x]</a:t>
            </a:r>
          </a:p>
          <a:p>
            <a:r>
              <a:rPr lang="en-US" sz="1200" dirty="0"/>
              <a:t>Output data field:</a:t>
            </a:r>
          </a:p>
          <a:p>
            <a:r>
              <a:rPr lang="en-US" sz="1200" dirty="0"/>
              <a:t>OUTDATA[0] </a:t>
            </a:r>
            <a:r>
              <a:rPr lang="en-US" sz="1200" dirty="0">
                <a:sym typeface="Wingdings" panose="05000000000000000000" pitchFamily="2" charset="2"/>
              </a:rPr>
              <a:t> Control Byte</a:t>
            </a:r>
          </a:p>
          <a:p>
            <a:r>
              <a:rPr lang="en-US" sz="1200" dirty="0"/>
              <a:t>OUTDATA[1]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  <a:p>
            <a:r>
              <a:rPr lang="en-US" sz="1200" dirty="0"/>
              <a:t>OUTDATA[2] </a:t>
            </a:r>
            <a:r>
              <a:rPr lang="en-US" sz="1200" dirty="0">
                <a:sym typeface="Wingdings" panose="05000000000000000000" pitchFamily="2" charset="2"/>
              </a:rPr>
              <a:t> Command code; 16#02 = Quit command</a:t>
            </a:r>
          </a:p>
          <a:p>
            <a:r>
              <a:rPr lang="en-US" sz="1200" dirty="0"/>
              <a:t>OUTDATA[3]…[x]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</p:txBody>
      </p:sp>
      <p:sp>
        <p:nvSpPr>
          <p:cNvPr id="13" name="Rechteck 12"/>
          <p:cNvSpPr/>
          <p:nvPr/>
        </p:nvSpPr>
        <p:spPr>
          <a:xfrm>
            <a:off x="2843808" y="2420888"/>
            <a:ext cx="665832" cy="204722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24EE69B3-284F-4E6D-A1A2-9F1C9260100A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75298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4FD8218A-036D-42D0-A001-E33C9A31796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892292"/>
            <a:ext cx="6696744" cy="4606757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77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ctrlX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8: Quit</a:t>
            </a:r>
          </a:p>
        </p:txBody>
      </p:sp>
      <p:cxnSp>
        <p:nvCxnSpPr>
          <p:cNvPr id="16" name="Gerade Verbindung mit Pfeil 15">
            <a:extLst>
              <a:ext uri="{FF2B5EF4-FFF2-40B4-BE49-F238E27FC236}">
                <a16:creationId xmlns:a16="http://schemas.microsoft.com/office/drawing/2014/main" id="{DF0A29D8-6931-4021-8E18-8C0264A103AF}"/>
              </a:ext>
            </a:extLst>
          </p:cNvPr>
          <p:cNvCxnSpPr>
            <a:cxnSpLocks/>
          </p:cNvCxnSpPr>
          <p:nvPr/>
        </p:nvCxnSpPr>
        <p:spPr>
          <a:xfrm flipH="1">
            <a:off x="1331640" y="4365104"/>
            <a:ext cx="504056" cy="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chteck 17">
            <a:extLst>
              <a:ext uri="{FF2B5EF4-FFF2-40B4-BE49-F238E27FC236}">
                <a16:creationId xmlns:a16="http://schemas.microsoft.com/office/drawing/2014/main" id="{52A980EC-2F81-43C7-9C56-7079E26F80AD}"/>
              </a:ext>
            </a:extLst>
          </p:cNvPr>
          <p:cNvSpPr/>
          <p:nvPr/>
        </p:nvSpPr>
        <p:spPr>
          <a:xfrm>
            <a:off x="3419872" y="1892292"/>
            <a:ext cx="2448272" cy="52859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E5C24F88-C0D3-4593-A1DC-D0517C50711A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7280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rafik 12">
            <a:extLst>
              <a:ext uri="{FF2B5EF4-FFF2-40B4-BE49-F238E27FC236}">
                <a16:creationId xmlns:a16="http://schemas.microsoft.com/office/drawing/2014/main" id="{E887DD95-77B6-4266-A0D0-F5C379C4B19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862"/>
          <a:stretch/>
        </p:blipFill>
        <p:spPr>
          <a:xfrm>
            <a:off x="122385" y="3343183"/>
            <a:ext cx="5276850" cy="1432743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78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ctrlX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9: Special Command </a:t>
            </a:r>
            <a:r>
              <a:rPr lang="en-US" dirty="0">
                <a:sym typeface="Wingdings" panose="05000000000000000000" pitchFamily="2" charset="2"/>
              </a:rPr>
              <a:t> Read out transmission power</a:t>
            </a: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All commands that cannot be parameterized via the input parameters of the function block can be executed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All commands supported by the evaluation unit can be executed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Parameterization Command telegram in the SpecialCommand data field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Start by positive edge on </a:t>
            </a:r>
            <a:r>
              <a:rPr lang="en-US" sz="1400" b="0" dirty="0" err="1"/>
              <a:t>I_b_StartSpecialCommand</a:t>
            </a:r>
            <a:endParaRPr lang="de-DE" sz="1400" dirty="0"/>
          </a:p>
        </p:txBody>
      </p:sp>
      <p:cxnSp>
        <p:nvCxnSpPr>
          <p:cNvPr id="9" name="Gerade Verbindung mit Pfeil 8"/>
          <p:cNvCxnSpPr>
            <a:cxnSpLocks/>
            <a:stCxn id="14" idx="0"/>
          </p:cNvCxnSpPr>
          <p:nvPr/>
        </p:nvCxnSpPr>
        <p:spPr>
          <a:xfrm flipH="1" flipV="1">
            <a:off x="2339752" y="3501008"/>
            <a:ext cx="212088" cy="1344106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Gerade Verbindung mit Pfeil 9"/>
          <p:cNvCxnSpPr>
            <a:cxnSpLocks/>
            <a:stCxn id="14" idx="0"/>
          </p:cNvCxnSpPr>
          <p:nvPr/>
        </p:nvCxnSpPr>
        <p:spPr>
          <a:xfrm flipV="1">
            <a:off x="2551840" y="4365104"/>
            <a:ext cx="1516104" cy="48001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Interaktive Schaltfläche: Zur Startseite wechseln 10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A9631D64-BC51-4F98-B9A2-FA930908FB2E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feld 13">
            <a:extLst>
              <a:ext uri="{FF2B5EF4-FFF2-40B4-BE49-F238E27FC236}">
                <a16:creationId xmlns:a16="http://schemas.microsoft.com/office/drawing/2014/main" id="{82D63E68-AF43-4FF6-B2BF-4A0BAB7BF2C4}"/>
              </a:ext>
            </a:extLst>
          </p:cNvPr>
          <p:cNvSpPr txBox="1"/>
          <p:nvPr/>
        </p:nvSpPr>
        <p:spPr>
          <a:xfrm>
            <a:off x="99631" y="4845114"/>
            <a:ext cx="4904417" cy="1457698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en-US" sz="900" dirty="0">
                <a:solidFill>
                  <a:schemeClr val="tx2"/>
                </a:solidFill>
              </a:rPr>
              <a:t>Start SpecialCommand and successfully completed: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I_b_SingleEnhanced 	:= False (not relevant)</a:t>
            </a:r>
            <a:endParaRPr lang="en-US" sz="900" dirty="0">
              <a:solidFill>
                <a:schemeClr val="tx2"/>
              </a:solidFill>
            </a:endParaRPr>
          </a:p>
          <a:p>
            <a:r>
              <a:rPr lang="en-US" sz="900" dirty="0">
                <a:solidFill>
                  <a:schemeClr val="tx2"/>
                </a:solidFill>
              </a:rPr>
              <a:t>I_b_UserMemory_UID 	:= False (not relevant)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I_b_EPC 		:= False (not relevant)</a:t>
            </a:r>
          </a:p>
          <a:p>
            <a:r>
              <a:rPr lang="en-US" sz="900" dirty="0" err="1">
                <a:solidFill>
                  <a:schemeClr val="tx2"/>
                </a:solidFill>
                <a:sym typeface="Wingdings" panose="05000000000000000000" pitchFamily="2" charset="2"/>
              </a:rPr>
              <a:t>I_b_StartSpecialCommand</a:t>
            </a:r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	:= True (Start command transmission with positive edge)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O_b_Busy		= False (no command active)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O_b_Done 		= True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O_b_Finish 		= True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O_b_NoDataCarrier	= False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O_b_Error		= False</a:t>
            </a:r>
          </a:p>
        </p:txBody>
      </p:sp>
    </p:spTree>
    <p:extLst>
      <p:ext uri="{BB962C8B-B14F-4D97-AF65-F5344CB8AC3E}">
        <p14:creationId xmlns:p14="http://schemas.microsoft.com/office/powerpoint/2010/main" val="3369942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C109A1FC-37F9-4641-B61D-FBE152F633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040" y="1845528"/>
            <a:ext cx="3479294" cy="3455381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79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ctrlX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9: Special Command </a:t>
            </a:r>
            <a:r>
              <a:rPr lang="en-US" dirty="0">
                <a:sym typeface="Wingdings" panose="05000000000000000000" pitchFamily="2" charset="2"/>
              </a:rPr>
              <a:t> Read out transmission power</a:t>
            </a:r>
            <a:endParaRPr lang="en-US" dirty="0"/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2" name="Textfeld 11"/>
          <p:cNvSpPr txBox="1"/>
          <p:nvPr/>
        </p:nvSpPr>
        <p:spPr>
          <a:xfrm>
            <a:off x="3779913" y="1845528"/>
            <a:ext cx="5184088" cy="2677656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400" dirty="0"/>
              <a:t>Configuration of freely definable command: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Assignment before the start of command execution in the SpecialCommand data field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Assignment within the DB Head1Data.SpecialCommand.SpecialCommand[x]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Byte[0] </a:t>
            </a:r>
            <a:r>
              <a:rPr lang="en-US" sz="1400" dirty="0">
                <a:sym typeface="Wingdings" panose="05000000000000000000" pitchFamily="2" charset="2"/>
              </a:rPr>
              <a:t></a:t>
            </a:r>
            <a:r>
              <a:rPr lang="en-US" sz="1400" dirty="0"/>
              <a:t> Command code; 16#BE = Command Read Parameter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Byte[1]...[2] </a:t>
            </a:r>
            <a:r>
              <a:rPr lang="en-US" sz="1400" dirty="0">
                <a:sym typeface="Wingdings" panose="05000000000000000000" pitchFamily="2" charset="2"/>
              </a:rPr>
              <a:t></a:t>
            </a:r>
            <a:r>
              <a:rPr lang="en-US" sz="1400" dirty="0"/>
              <a:t> not used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Byte[3] </a:t>
            </a:r>
            <a:r>
              <a:rPr lang="en-US" sz="1400" dirty="0">
                <a:sym typeface="Wingdings" panose="05000000000000000000" pitchFamily="2" charset="2"/>
              </a:rPr>
              <a:t></a:t>
            </a:r>
            <a:r>
              <a:rPr lang="en-US" sz="1400" dirty="0"/>
              <a:t> System Code; 16#51 = Q = System Q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Byte[4]...[5] </a:t>
            </a:r>
            <a:r>
              <a:rPr lang="en-US" sz="1400" dirty="0">
                <a:sym typeface="Wingdings" panose="05000000000000000000" pitchFamily="2" charset="2"/>
              </a:rPr>
              <a:t></a:t>
            </a:r>
            <a:r>
              <a:rPr lang="en-US" sz="1400" dirty="0"/>
              <a:t> Parameter code; 16#5054 = PT = Transmit power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Byte[6]...[7] </a:t>
            </a:r>
            <a:r>
              <a:rPr lang="en-US" sz="1400" dirty="0">
                <a:sym typeface="Wingdings" panose="05000000000000000000" pitchFamily="2" charset="2"/>
              </a:rPr>
              <a:t></a:t>
            </a:r>
            <a:r>
              <a:rPr lang="en-US" sz="1400" dirty="0"/>
              <a:t> Parameter length</a:t>
            </a:r>
          </a:p>
        </p:txBody>
      </p:sp>
      <p:sp>
        <p:nvSpPr>
          <p:cNvPr id="9" name="Rechteck 8"/>
          <p:cNvSpPr/>
          <p:nvPr/>
        </p:nvSpPr>
        <p:spPr>
          <a:xfrm>
            <a:off x="2987824" y="2996952"/>
            <a:ext cx="635510" cy="187220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06BCCA76-3196-42EC-B540-1759976E69B1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310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rafik 11">
            <a:extLst>
              <a:ext uri="{FF2B5EF4-FFF2-40B4-BE49-F238E27FC236}">
                <a16:creationId xmlns:a16="http://schemas.microsoft.com/office/drawing/2014/main" id="{59FD1810-7281-4CDB-9B92-8CFE4DB46C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2164109"/>
            <a:ext cx="4224371" cy="4390032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8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ctrlX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>
          <a:xfrm>
            <a:off x="180000" y="1512000"/>
            <a:ext cx="8784000" cy="1700976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Add Device – ctrlX I/O Engineering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Right-click on “ethercatmaster” </a:t>
            </a:r>
            <a:r>
              <a:rPr lang="en-US" sz="1400" b="0" dirty="0">
                <a:sym typeface="Wingdings" panose="05000000000000000000" pitchFamily="2" charset="2"/>
              </a:rPr>
              <a:t> Add Device  select Module 64 BYTE ARRAY IN/OUT</a:t>
            </a:r>
          </a:p>
        </p:txBody>
      </p:sp>
      <p:sp>
        <p:nvSpPr>
          <p:cNvPr id="7" name="Interaktive Schaltfläche: Zur Startseite wechseln 6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1B9FAED0-4D72-4AAC-8CC0-9AECE1E2D0CF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2" name="Gerade Verbindung mit Pfeil 21">
            <a:extLst>
              <a:ext uri="{FF2B5EF4-FFF2-40B4-BE49-F238E27FC236}">
                <a16:creationId xmlns:a16="http://schemas.microsoft.com/office/drawing/2014/main" id="{4DF38C8A-29B2-47B2-9A8B-867A32D92CBA}"/>
              </a:ext>
            </a:extLst>
          </p:cNvPr>
          <p:cNvCxnSpPr>
            <a:cxnSpLocks/>
          </p:cNvCxnSpPr>
          <p:nvPr/>
        </p:nvCxnSpPr>
        <p:spPr>
          <a:xfrm flipH="1" flipV="1">
            <a:off x="6804248" y="4585946"/>
            <a:ext cx="288032" cy="360039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Gerade Verbindung mit Pfeil 25">
            <a:extLst>
              <a:ext uri="{FF2B5EF4-FFF2-40B4-BE49-F238E27FC236}">
                <a16:creationId xmlns:a16="http://schemas.microsoft.com/office/drawing/2014/main" id="{99041F6A-C1CE-4C33-92D0-6EE02CAE2AC4}"/>
              </a:ext>
            </a:extLst>
          </p:cNvPr>
          <p:cNvCxnSpPr>
            <a:cxnSpLocks/>
          </p:cNvCxnSpPr>
          <p:nvPr/>
        </p:nvCxnSpPr>
        <p:spPr>
          <a:xfrm flipH="1">
            <a:off x="8213645" y="6165304"/>
            <a:ext cx="254410" cy="23312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Grafik 8">
            <a:extLst>
              <a:ext uri="{FF2B5EF4-FFF2-40B4-BE49-F238E27FC236}">
                <a16:creationId xmlns:a16="http://schemas.microsoft.com/office/drawing/2014/main" id="{49ED8AD5-E7D1-4C8E-A8CD-2104CD834D3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245" y="2164109"/>
            <a:ext cx="2390605" cy="2359150"/>
          </a:xfrm>
          <a:prstGeom prst="rect">
            <a:avLst/>
          </a:prstGeom>
        </p:spPr>
      </p:pic>
      <p:pic>
        <p:nvPicPr>
          <p:cNvPr id="15" name="Grafik 14">
            <a:extLst>
              <a:ext uri="{FF2B5EF4-FFF2-40B4-BE49-F238E27FC236}">
                <a16:creationId xmlns:a16="http://schemas.microsoft.com/office/drawing/2014/main" id="{9C811E52-F356-461F-8F54-DE5690C8689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764" y="4658666"/>
            <a:ext cx="4371975" cy="1895475"/>
          </a:xfrm>
          <a:prstGeom prst="rect">
            <a:avLst/>
          </a:prstGeom>
        </p:spPr>
      </p:pic>
      <p:cxnSp>
        <p:nvCxnSpPr>
          <p:cNvPr id="21" name="Gerade Verbindung mit Pfeil 20">
            <a:extLst>
              <a:ext uri="{FF2B5EF4-FFF2-40B4-BE49-F238E27FC236}">
                <a16:creationId xmlns:a16="http://schemas.microsoft.com/office/drawing/2014/main" id="{4BAB50C0-C0B6-41DB-B5B1-18CCF1A36F66}"/>
              </a:ext>
            </a:extLst>
          </p:cNvPr>
          <p:cNvCxnSpPr>
            <a:cxnSpLocks/>
          </p:cNvCxnSpPr>
          <p:nvPr/>
        </p:nvCxnSpPr>
        <p:spPr>
          <a:xfrm flipH="1" flipV="1">
            <a:off x="2123968" y="3632450"/>
            <a:ext cx="288032" cy="360039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79982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80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ctrlX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9: Special Command </a:t>
            </a:r>
            <a:r>
              <a:rPr lang="en-US" dirty="0">
                <a:sym typeface="Wingdings" panose="05000000000000000000" pitchFamily="2" charset="2"/>
              </a:rPr>
              <a:t> Read out transmission power</a:t>
            </a:r>
            <a:endParaRPr lang="en-US" dirty="0"/>
          </a:p>
        </p:txBody>
      </p:sp>
      <p:sp>
        <p:nvSpPr>
          <p:cNvPr id="13" name="Textfeld 12"/>
          <p:cNvSpPr txBox="1"/>
          <p:nvPr/>
        </p:nvSpPr>
        <p:spPr>
          <a:xfrm>
            <a:off x="5724128" y="1840594"/>
            <a:ext cx="3239872" cy="3754874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400" dirty="0"/>
              <a:t>SpecialCommand: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Start via positive edge on </a:t>
            </a:r>
            <a:r>
              <a:rPr lang="en-US" sz="1400" dirty="0" err="1"/>
              <a:t>IO_b_StartSpecialCommand</a:t>
            </a:r>
            <a:endParaRPr lang="en-US" sz="1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Reset input </a:t>
            </a:r>
            <a:r>
              <a:rPr lang="en-US" sz="1400" dirty="0" err="1"/>
              <a:t>IO_b_StartSpecialCommand</a:t>
            </a:r>
            <a:r>
              <a:rPr lang="en-US" sz="1400" dirty="0"/>
              <a:t> after at least one cycle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O_b_Done = True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O_b_Finish = True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O_B_Status = 16#00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 err="1"/>
              <a:t>O_B_ReplyCounter</a:t>
            </a:r>
            <a:r>
              <a:rPr lang="en-US" sz="1400" dirty="0"/>
              <a:t> was increased</a:t>
            </a:r>
          </a:p>
          <a:p>
            <a:endParaRPr lang="en-US" sz="1400" dirty="0"/>
          </a:p>
          <a:p>
            <a:r>
              <a:rPr lang="en-US" sz="1400" dirty="0"/>
              <a:t>If the status contains a value 16#04 (parameter error), the command is incorrectly parameterized</a:t>
            </a:r>
          </a:p>
          <a:p>
            <a:r>
              <a:rPr lang="en-US" sz="1400" dirty="0"/>
              <a:t>If the status contains a value 16#06 (no head), no RFID head is connected to this channel</a:t>
            </a:r>
          </a:p>
        </p:txBody>
      </p:sp>
      <p:sp>
        <p:nvSpPr>
          <p:cNvPr id="9" name="Interaktive Schaltfläche: Zur Startseite wechseln 8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91165036-A2D5-4645-B1DC-A524AD09F3EA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345897CA-093F-4C3C-ADA6-AEC188BADDA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900" y="1840594"/>
            <a:ext cx="4648200" cy="470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63813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830D3AB1-5726-4D43-BC17-6C6CEB9AC9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454" y="1859340"/>
            <a:ext cx="4418546" cy="4020010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81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ctrlX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9: Special Command </a:t>
            </a:r>
            <a:r>
              <a:rPr lang="en-US" dirty="0">
                <a:sym typeface="Wingdings" panose="05000000000000000000" pitchFamily="2" charset="2"/>
              </a:rPr>
              <a:t> Read out transmission power</a:t>
            </a:r>
            <a:endParaRPr lang="en-US" dirty="0"/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5" name="Textfeld 14"/>
          <p:cNvSpPr txBox="1"/>
          <p:nvPr/>
        </p:nvSpPr>
        <p:spPr>
          <a:xfrm>
            <a:off x="4655448" y="1859340"/>
            <a:ext cx="4320000" cy="646331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/>
              <a:t>Transmission power read</a:t>
            </a:r>
          </a:p>
          <a:p>
            <a:r>
              <a:rPr lang="en-US" sz="1200" dirty="0"/>
              <a:t>DB Head1Data.ReadData.ReadData[x]</a:t>
            </a:r>
          </a:p>
          <a:p>
            <a:r>
              <a:rPr lang="en-US" sz="1200" dirty="0"/>
              <a:t>ReadData[0] ...[1] </a:t>
            </a:r>
            <a:r>
              <a:rPr lang="en-US" sz="1200" dirty="0">
                <a:sym typeface="Wingdings" panose="05000000000000000000" pitchFamily="2" charset="2"/>
              </a:rPr>
              <a:t></a:t>
            </a:r>
            <a:r>
              <a:rPr lang="en-US" sz="1200" dirty="0"/>
              <a:t> 16#0004 = Maximum</a:t>
            </a:r>
          </a:p>
        </p:txBody>
      </p:sp>
      <p:sp>
        <p:nvSpPr>
          <p:cNvPr id="13" name="Rechteck 12"/>
          <p:cNvSpPr/>
          <p:nvPr/>
        </p:nvSpPr>
        <p:spPr>
          <a:xfrm>
            <a:off x="3779912" y="2924945"/>
            <a:ext cx="792088" cy="64807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172D2EF1-B234-4C3E-A34D-FC90E309C190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1887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495CC706-F60F-4DB7-AB6C-CC677949E4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064" y="1878249"/>
            <a:ext cx="3367404" cy="3418233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82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ctrlX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9: Special Command </a:t>
            </a:r>
            <a:r>
              <a:rPr lang="en-US" dirty="0">
                <a:sym typeface="Wingdings" panose="05000000000000000000" pitchFamily="2" charset="2"/>
              </a:rPr>
              <a:t> Read out transmission power</a:t>
            </a:r>
            <a:endParaRPr lang="en-US" dirty="0"/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5" name="Textfeld 14"/>
          <p:cNvSpPr txBox="1"/>
          <p:nvPr/>
        </p:nvSpPr>
        <p:spPr>
          <a:xfrm>
            <a:off x="3632418" y="1878249"/>
            <a:ext cx="5400112" cy="2308324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/>
              <a:t>Input data field: transmission power read in</a:t>
            </a:r>
          </a:p>
          <a:p>
            <a:r>
              <a:rPr lang="en-US" sz="1200" dirty="0"/>
              <a:t>INDATA.INDATA[x]</a:t>
            </a:r>
          </a:p>
          <a:p>
            <a:r>
              <a:rPr lang="en-US" sz="1200" dirty="0"/>
              <a:t>Input data field:</a:t>
            </a:r>
          </a:p>
          <a:p>
            <a:r>
              <a:rPr lang="en-US" sz="1200" dirty="0"/>
              <a:t>INDATA[0] </a:t>
            </a:r>
            <a:r>
              <a:rPr lang="en-US" sz="1200" dirty="0">
                <a:sym typeface="Wingdings" panose="05000000000000000000" pitchFamily="2" charset="2"/>
              </a:rPr>
              <a:t> Control Byte</a:t>
            </a:r>
          </a:p>
          <a:p>
            <a:r>
              <a:rPr lang="en-US" sz="1200" dirty="0"/>
              <a:t>INDATA[1]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  <a:p>
            <a:r>
              <a:rPr lang="en-US" sz="1200" dirty="0"/>
              <a:t>INDATA[2] </a:t>
            </a:r>
            <a:r>
              <a:rPr lang="en-US" sz="1200" dirty="0">
                <a:sym typeface="Wingdings" panose="05000000000000000000" pitchFamily="2" charset="2"/>
              </a:rPr>
              <a:t> Command code; 16#BE = Read Parameter</a:t>
            </a:r>
          </a:p>
          <a:p>
            <a:r>
              <a:rPr lang="en-US" sz="1200" dirty="0"/>
              <a:t>INDATA[3]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  <a:p>
            <a:r>
              <a:rPr lang="en-US" sz="1200" dirty="0"/>
              <a:t>INDATA[4] </a:t>
            </a:r>
            <a:r>
              <a:rPr lang="en-US" sz="1200" dirty="0">
                <a:sym typeface="Wingdings" panose="05000000000000000000" pitchFamily="2" charset="2"/>
              </a:rPr>
              <a:t> Status; 16#00 = ok</a:t>
            </a:r>
          </a:p>
          <a:p>
            <a:r>
              <a:rPr lang="en-US" sz="1200" dirty="0"/>
              <a:t>INDATA[5] </a:t>
            </a:r>
            <a:r>
              <a:rPr lang="en-US" sz="1200" dirty="0">
                <a:sym typeface="Wingdings" panose="05000000000000000000" pitchFamily="2" charset="2"/>
              </a:rPr>
              <a:t> Reply Counter</a:t>
            </a:r>
          </a:p>
          <a:p>
            <a:r>
              <a:rPr lang="en-US" sz="1200" dirty="0"/>
              <a:t>INDATA[6]…[7] </a:t>
            </a:r>
            <a:r>
              <a:rPr lang="en-US" sz="1200" dirty="0">
                <a:sym typeface="Wingdings" panose="05000000000000000000" pitchFamily="2" charset="2"/>
              </a:rPr>
              <a:t> Length parameter; 16#0002 = 2 Byte</a:t>
            </a:r>
          </a:p>
          <a:p>
            <a:r>
              <a:rPr lang="en-US" sz="1200" dirty="0"/>
              <a:t>INDATA[8]…[9] </a:t>
            </a:r>
            <a:r>
              <a:rPr lang="en-US" sz="1200" dirty="0">
                <a:sym typeface="Wingdings" panose="05000000000000000000" pitchFamily="2" charset="2"/>
              </a:rPr>
              <a:t> transmission power; 16#0004 = Maximum</a:t>
            </a:r>
          </a:p>
          <a:p>
            <a:r>
              <a:rPr lang="en-US" sz="1200" dirty="0"/>
              <a:t>INDATA[10]…[x]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</p:txBody>
      </p:sp>
      <p:sp>
        <p:nvSpPr>
          <p:cNvPr id="13" name="Rechteck 12"/>
          <p:cNvSpPr/>
          <p:nvPr/>
        </p:nvSpPr>
        <p:spPr>
          <a:xfrm>
            <a:off x="2843808" y="2367255"/>
            <a:ext cx="659660" cy="292922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502B9F7A-89A5-4246-BC93-636ECC90D91D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2416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B47B317E-2667-4187-BFEA-67790111A89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470" y="1878249"/>
            <a:ext cx="3391998" cy="3317991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83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ctrlX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9: Special Command </a:t>
            </a:r>
            <a:r>
              <a:rPr lang="en-US" dirty="0">
                <a:sym typeface="Wingdings" panose="05000000000000000000" pitchFamily="2" charset="2"/>
              </a:rPr>
              <a:t> Read out transmission power</a:t>
            </a:r>
            <a:endParaRPr lang="en-US" dirty="0"/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5" name="Textfeld 14"/>
          <p:cNvSpPr txBox="1"/>
          <p:nvPr/>
        </p:nvSpPr>
        <p:spPr>
          <a:xfrm>
            <a:off x="3632418" y="1878249"/>
            <a:ext cx="5400112" cy="1938992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/>
              <a:t>Output data field: Command Read Parameter</a:t>
            </a:r>
          </a:p>
          <a:p>
            <a:r>
              <a:rPr lang="en-US" sz="1200" dirty="0"/>
              <a:t>OUTDATA.OUTDATA[x]</a:t>
            </a:r>
          </a:p>
          <a:p>
            <a:r>
              <a:rPr lang="en-US" sz="1200" dirty="0"/>
              <a:t>Output data field:</a:t>
            </a:r>
          </a:p>
          <a:p>
            <a:r>
              <a:rPr lang="en-US" sz="1200" dirty="0"/>
              <a:t>OUTDATA[0] </a:t>
            </a:r>
            <a:r>
              <a:rPr lang="en-US" sz="1200" dirty="0">
                <a:sym typeface="Wingdings" panose="05000000000000000000" pitchFamily="2" charset="2"/>
              </a:rPr>
              <a:t> Control Byte</a:t>
            </a:r>
          </a:p>
          <a:p>
            <a:r>
              <a:rPr lang="en-US" sz="1200" dirty="0"/>
              <a:t>OUTDATA[1]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  <a:p>
            <a:r>
              <a:rPr lang="en-US" sz="1200" dirty="0"/>
              <a:t>OUTDATA[2] </a:t>
            </a:r>
            <a:r>
              <a:rPr lang="en-US" sz="1200" dirty="0">
                <a:sym typeface="Wingdings" panose="05000000000000000000" pitchFamily="2" charset="2"/>
              </a:rPr>
              <a:t> Command code; 16#BE = Read Parameter</a:t>
            </a:r>
          </a:p>
          <a:p>
            <a:r>
              <a:rPr lang="en-US" sz="1200" dirty="0"/>
              <a:t>OUTDATA[3]…[4]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  <a:p>
            <a:r>
              <a:rPr lang="en-US" sz="1200" dirty="0"/>
              <a:t>OUTDATA[5] </a:t>
            </a:r>
            <a:r>
              <a:rPr lang="en-US" sz="1200" dirty="0">
                <a:sym typeface="Wingdings" panose="05000000000000000000" pitchFamily="2" charset="2"/>
              </a:rPr>
              <a:t> System Code; 16#51 = „Q“ = System Q</a:t>
            </a:r>
          </a:p>
          <a:p>
            <a:r>
              <a:rPr lang="en-US" sz="1200" dirty="0"/>
              <a:t>OUTDATA[6]…[7] </a:t>
            </a:r>
            <a:r>
              <a:rPr lang="en-US" sz="1200" dirty="0">
                <a:sym typeface="Wingdings" panose="05000000000000000000" pitchFamily="2" charset="2"/>
              </a:rPr>
              <a:t> Parameter sign; 16#5054 = PT = transmission power</a:t>
            </a:r>
          </a:p>
          <a:p>
            <a:r>
              <a:rPr lang="en-US" sz="1200" dirty="0"/>
              <a:t>OUTDATA[8]…[9] </a:t>
            </a:r>
            <a:r>
              <a:rPr lang="en-US" sz="1200" dirty="0">
                <a:sym typeface="Wingdings" panose="05000000000000000000" pitchFamily="2" charset="2"/>
              </a:rPr>
              <a:t> Length Parameter</a:t>
            </a:r>
          </a:p>
        </p:txBody>
      </p:sp>
      <p:sp>
        <p:nvSpPr>
          <p:cNvPr id="13" name="Rechteck 12"/>
          <p:cNvSpPr/>
          <p:nvPr/>
        </p:nvSpPr>
        <p:spPr>
          <a:xfrm>
            <a:off x="2843808" y="2420888"/>
            <a:ext cx="659660" cy="277535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BCDA1F6A-1FB0-44A8-BDB8-79CC14505BD6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9377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A13DF181-ECCE-4EB0-B2A5-0FD1FC117E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008" y="1892293"/>
            <a:ext cx="6729248" cy="4637384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84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ctrlX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9: Special Command </a:t>
            </a:r>
            <a:r>
              <a:rPr lang="en-US" dirty="0">
                <a:sym typeface="Wingdings" panose="05000000000000000000" pitchFamily="2" charset="2"/>
              </a:rPr>
              <a:t> Read out transmission power</a:t>
            </a:r>
            <a:endParaRPr lang="en-US" dirty="0"/>
          </a:p>
        </p:txBody>
      </p:sp>
      <p:cxnSp>
        <p:nvCxnSpPr>
          <p:cNvPr id="16" name="Gerade Verbindung mit Pfeil 15">
            <a:extLst>
              <a:ext uri="{FF2B5EF4-FFF2-40B4-BE49-F238E27FC236}">
                <a16:creationId xmlns:a16="http://schemas.microsoft.com/office/drawing/2014/main" id="{DF0A29D8-6931-4021-8E18-8C0264A103AF}"/>
              </a:ext>
            </a:extLst>
          </p:cNvPr>
          <p:cNvCxnSpPr>
            <a:cxnSpLocks/>
          </p:cNvCxnSpPr>
          <p:nvPr/>
        </p:nvCxnSpPr>
        <p:spPr>
          <a:xfrm flipH="1">
            <a:off x="539552" y="3645024"/>
            <a:ext cx="504056" cy="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hteck 16">
            <a:extLst>
              <a:ext uri="{FF2B5EF4-FFF2-40B4-BE49-F238E27FC236}">
                <a16:creationId xmlns:a16="http://schemas.microsoft.com/office/drawing/2014/main" id="{B5C3370A-329E-4A1D-8297-6E1193E86E7C}"/>
              </a:ext>
            </a:extLst>
          </p:cNvPr>
          <p:cNvSpPr/>
          <p:nvPr/>
        </p:nvSpPr>
        <p:spPr>
          <a:xfrm>
            <a:off x="5973144" y="2524615"/>
            <a:ext cx="900100" cy="119241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8" name="Rechteck 17">
            <a:extLst>
              <a:ext uri="{FF2B5EF4-FFF2-40B4-BE49-F238E27FC236}">
                <a16:creationId xmlns:a16="http://schemas.microsoft.com/office/drawing/2014/main" id="{52A980EC-2F81-43C7-9C56-7079E26F80AD}"/>
              </a:ext>
            </a:extLst>
          </p:cNvPr>
          <p:cNvSpPr/>
          <p:nvPr/>
        </p:nvSpPr>
        <p:spPr>
          <a:xfrm>
            <a:off x="3491880" y="1892293"/>
            <a:ext cx="2376264" cy="50405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9" name="Rechteck 18">
            <a:extLst>
              <a:ext uri="{FF2B5EF4-FFF2-40B4-BE49-F238E27FC236}">
                <a16:creationId xmlns:a16="http://schemas.microsoft.com/office/drawing/2014/main" id="{E3F23C46-4B6F-41A8-B6A9-5AF63624F8CC}"/>
              </a:ext>
            </a:extLst>
          </p:cNvPr>
          <p:cNvSpPr/>
          <p:nvPr/>
        </p:nvSpPr>
        <p:spPr>
          <a:xfrm>
            <a:off x="4103948" y="2524614"/>
            <a:ext cx="900100" cy="43252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Interaktive Schaltfläche: Zur Startseite wechseln 1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5CA57C46-18DB-4822-9D9A-8A0FEE9267CE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0959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85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ctrlX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10: Special Command </a:t>
            </a:r>
            <a:r>
              <a:rPr lang="en-US" dirty="0">
                <a:sym typeface="Wingdings" panose="05000000000000000000" pitchFamily="2" charset="2"/>
              </a:rPr>
              <a:t> Reset to factory status of IQH3-FP-V1</a:t>
            </a: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All commands that cannot be parameterized via the input parameters of the function block can be executed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All commands supported by the evaluation unit can be executed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Parameterization Command telegram in the SpecialCommand data field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Start by positive edge on </a:t>
            </a:r>
            <a:r>
              <a:rPr lang="en-US" sz="1400" b="0" dirty="0" err="1"/>
              <a:t>I_b_StartSpecialCommand</a:t>
            </a:r>
            <a:endParaRPr lang="de-DE" sz="1400" dirty="0"/>
          </a:p>
        </p:txBody>
      </p:sp>
      <p:sp>
        <p:nvSpPr>
          <p:cNvPr id="11" name="Interaktive Schaltfläche: Zur Startseite wechseln 10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41B990C4-5D42-41B8-82DD-9B60083AA228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Grafik 12">
            <a:extLst>
              <a:ext uri="{FF2B5EF4-FFF2-40B4-BE49-F238E27FC236}">
                <a16:creationId xmlns:a16="http://schemas.microsoft.com/office/drawing/2014/main" id="{D7118478-16FF-4ACA-84D1-B6B4EC9076C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862"/>
          <a:stretch/>
        </p:blipFill>
        <p:spPr>
          <a:xfrm>
            <a:off x="122385" y="3343183"/>
            <a:ext cx="5276850" cy="1432743"/>
          </a:xfrm>
          <a:prstGeom prst="rect">
            <a:avLst/>
          </a:prstGeom>
        </p:spPr>
      </p:pic>
      <p:cxnSp>
        <p:nvCxnSpPr>
          <p:cNvPr id="14" name="Gerade Verbindung mit Pfeil 13">
            <a:extLst>
              <a:ext uri="{FF2B5EF4-FFF2-40B4-BE49-F238E27FC236}">
                <a16:creationId xmlns:a16="http://schemas.microsoft.com/office/drawing/2014/main" id="{B9F21B24-D713-4892-A258-7F1F4269E60D}"/>
              </a:ext>
            </a:extLst>
          </p:cNvPr>
          <p:cNvCxnSpPr>
            <a:cxnSpLocks/>
            <a:stCxn id="16" idx="0"/>
          </p:cNvCxnSpPr>
          <p:nvPr/>
        </p:nvCxnSpPr>
        <p:spPr>
          <a:xfrm flipH="1" flipV="1">
            <a:off x="2339752" y="3501008"/>
            <a:ext cx="176084" cy="1344106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Gerade Verbindung mit Pfeil 14">
            <a:extLst>
              <a:ext uri="{FF2B5EF4-FFF2-40B4-BE49-F238E27FC236}">
                <a16:creationId xmlns:a16="http://schemas.microsoft.com/office/drawing/2014/main" id="{BFE09F6B-8097-4181-81E9-093AF8CEE56B}"/>
              </a:ext>
            </a:extLst>
          </p:cNvPr>
          <p:cNvCxnSpPr>
            <a:cxnSpLocks/>
            <a:stCxn id="16" idx="0"/>
          </p:cNvCxnSpPr>
          <p:nvPr/>
        </p:nvCxnSpPr>
        <p:spPr>
          <a:xfrm flipV="1">
            <a:off x="2515836" y="4365104"/>
            <a:ext cx="1552108" cy="48001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feld 15">
            <a:extLst>
              <a:ext uri="{FF2B5EF4-FFF2-40B4-BE49-F238E27FC236}">
                <a16:creationId xmlns:a16="http://schemas.microsoft.com/office/drawing/2014/main" id="{C9ED68E1-D5F3-42D8-B767-7E7D4CE619A5}"/>
              </a:ext>
            </a:extLst>
          </p:cNvPr>
          <p:cNvSpPr txBox="1"/>
          <p:nvPr/>
        </p:nvSpPr>
        <p:spPr>
          <a:xfrm>
            <a:off x="99631" y="4845114"/>
            <a:ext cx="4832409" cy="1457698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en-US" sz="900" dirty="0">
                <a:solidFill>
                  <a:schemeClr val="tx2"/>
                </a:solidFill>
              </a:rPr>
              <a:t>Start SpecialCommand and successfully completed: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I_b_SingleEnhanced 	:= False (not relevant)</a:t>
            </a:r>
            <a:endParaRPr lang="en-US" sz="900" dirty="0">
              <a:solidFill>
                <a:schemeClr val="tx2"/>
              </a:solidFill>
            </a:endParaRPr>
          </a:p>
          <a:p>
            <a:r>
              <a:rPr lang="en-US" sz="900" dirty="0">
                <a:solidFill>
                  <a:schemeClr val="tx2"/>
                </a:solidFill>
              </a:rPr>
              <a:t>I_b_UserMemory_UID 	:= False (not relevant)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I_b_EPC 		:= False (not relevant)</a:t>
            </a:r>
          </a:p>
          <a:p>
            <a:r>
              <a:rPr lang="en-US" sz="900" dirty="0" err="1">
                <a:solidFill>
                  <a:schemeClr val="tx2"/>
                </a:solidFill>
                <a:sym typeface="Wingdings" panose="05000000000000000000" pitchFamily="2" charset="2"/>
              </a:rPr>
              <a:t>I_b_StartSpecialCommand</a:t>
            </a:r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	:= True (Start command transmission with positive edge)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O_b_Busy		= False (no command active)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O_b_Done 		= True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O_b_Finish 		= True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O_b_NoDataCarrier	= False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O_b_Error		= False</a:t>
            </a:r>
          </a:p>
        </p:txBody>
      </p:sp>
    </p:spTree>
    <p:extLst>
      <p:ext uri="{BB962C8B-B14F-4D97-AF65-F5344CB8AC3E}">
        <p14:creationId xmlns:p14="http://schemas.microsoft.com/office/powerpoint/2010/main" val="586729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rafik 9">
            <a:extLst>
              <a:ext uri="{FF2B5EF4-FFF2-40B4-BE49-F238E27FC236}">
                <a16:creationId xmlns:a16="http://schemas.microsoft.com/office/drawing/2014/main" id="{E7A7B62F-95E6-4050-9B4C-6F2C6FE51F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797" y="1845528"/>
            <a:ext cx="3502535" cy="3339626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86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ctrlX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10: Special Command </a:t>
            </a:r>
            <a:r>
              <a:rPr lang="en-US" dirty="0">
                <a:sym typeface="Wingdings" panose="05000000000000000000" pitchFamily="2" charset="2"/>
              </a:rPr>
              <a:t> Reset to factory status of IQH3-FP-V1</a:t>
            </a:r>
            <a:endParaRPr lang="en-US" dirty="0"/>
          </a:p>
        </p:txBody>
      </p:sp>
      <p:sp>
        <p:nvSpPr>
          <p:cNvPr id="12" name="Textfeld 11"/>
          <p:cNvSpPr txBox="1"/>
          <p:nvPr/>
        </p:nvSpPr>
        <p:spPr>
          <a:xfrm>
            <a:off x="3779913" y="1845528"/>
            <a:ext cx="5184088" cy="2893100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400" dirty="0"/>
              <a:t>Configuration of freely definable command: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Assignment before the start of command execution in the SpecialCommand data field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Assignment within the DB Head1Data.SpecialCommand.SpecialCommand[x]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Byte[0] </a:t>
            </a:r>
            <a:r>
              <a:rPr lang="en-US" sz="1400" dirty="0">
                <a:sym typeface="Wingdings" panose="05000000000000000000" pitchFamily="2" charset="2"/>
              </a:rPr>
              <a:t></a:t>
            </a:r>
            <a:r>
              <a:rPr lang="en-US" sz="1400" dirty="0"/>
              <a:t> Command code; 16#BF = Command Write Parameter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Byte[1]...[2] </a:t>
            </a:r>
            <a:r>
              <a:rPr lang="en-US" sz="1400" dirty="0">
                <a:sym typeface="Wingdings" panose="05000000000000000000" pitchFamily="2" charset="2"/>
              </a:rPr>
              <a:t></a:t>
            </a:r>
            <a:r>
              <a:rPr lang="en-US" sz="1400" dirty="0"/>
              <a:t> not used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Byte[3] </a:t>
            </a:r>
            <a:r>
              <a:rPr lang="en-US" sz="1400" dirty="0">
                <a:sym typeface="Wingdings" panose="05000000000000000000" pitchFamily="2" charset="2"/>
              </a:rPr>
              <a:t></a:t>
            </a:r>
            <a:r>
              <a:rPr lang="en-US" sz="1400" dirty="0"/>
              <a:t> System Code; 16#51 = Q = System Q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dirty="0"/>
              <a:t>Byte[4]…[5] </a:t>
            </a:r>
            <a:r>
              <a:rPr lang="de-DE" sz="1400" dirty="0">
                <a:sym typeface="Wingdings" panose="05000000000000000000" pitchFamily="2" charset="2"/>
              </a:rPr>
              <a:t> </a:t>
            </a:r>
            <a:r>
              <a:rPr lang="en-US" sz="1400" dirty="0"/>
              <a:t>Parameter code</a:t>
            </a:r>
            <a:r>
              <a:rPr lang="de-DE" sz="1400" dirty="0">
                <a:sym typeface="Wingdings" panose="05000000000000000000" pitchFamily="2" charset="2"/>
              </a:rPr>
              <a:t>; 16#5244 = RD = Reset </a:t>
            </a:r>
            <a:r>
              <a:rPr lang="de-DE" sz="1400" dirty="0" err="1">
                <a:sym typeface="Wingdings" panose="05000000000000000000" pitchFamily="2" charset="2"/>
              </a:rPr>
              <a:t>to</a:t>
            </a:r>
            <a:r>
              <a:rPr lang="de-DE" sz="1400" dirty="0">
                <a:sym typeface="Wingdings" panose="05000000000000000000" pitchFamily="2" charset="2"/>
              </a:rPr>
              <a:t> Default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dirty="0"/>
              <a:t>Byte[6]…[7] </a:t>
            </a:r>
            <a:r>
              <a:rPr lang="de-DE" sz="1400" dirty="0">
                <a:sym typeface="Wingdings" panose="05000000000000000000" pitchFamily="2" charset="2"/>
              </a:rPr>
              <a:t> </a:t>
            </a:r>
            <a:r>
              <a:rPr lang="en-US" sz="1400" dirty="0"/>
              <a:t>Parameter length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dirty="0"/>
              <a:t>Byte[8]…[x] </a:t>
            </a:r>
            <a:r>
              <a:rPr lang="de-DE" sz="1400" dirty="0">
                <a:sym typeface="Wingdings" panose="05000000000000000000" pitchFamily="2" charset="2"/>
              </a:rPr>
              <a:t> </a:t>
            </a:r>
            <a:r>
              <a:rPr lang="en-US" sz="1400" dirty="0"/>
              <a:t>Parameter data</a:t>
            </a:r>
            <a:endParaRPr lang="de-DE" sz="1400" dirty="0">
              <a:sym typeface="Wingdings" panose="05000000000000000000" pitchFamily="2" charset="2"/>
            </a:endParaRPr>
          </a:p>
        </p:txBody>
      </p:sp>
      <p:sp>
        <p:nvSpPr>
          <p:cNvPr id="9" name="Rechteck 8"/>
          <p:cNvSpPr/>
          <p:nvPr/>
        </p:nvSpPr>
        <p:spPr>
          <a:xfrm>
            <a:off x="2987823" y="2924945"/>
            <a:ext cx="635509" cy="226020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Interaktive Schaltfläche: Zur Startseite wechseln 10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EE291927-9A26-44A5-A05E-3DD495868B94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5459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87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ctrlX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10: Special Command </a:t>
            </a:r>
            <a:r>
              <a:rPr lang="en-US" dirty="0">
                <a:sym typeface="Wingdings" panose="05000000000000000000" pitchFamily="2" charset="2"/>
              </a:rPr>
              <a:t> Reset to factory status of IQH3-FP-V1</a:t>
            </a:r>
            <a:endParaRPr lang="en-US" dirty="0"/>
          </a:p>
        </p:txBody>
      </p:sp>
      <p:sp>
        <p:nvSpPr>
          <p:cNvPr id="13" name="Textfeld 12"/>
          <p:cNvSpPr txBox="1"/>
          <p:nvPr/>
        </p:nvSpPr>
        <p:spPr>
          <a:xfrm>
            <a:off x="5724128" y="1840594"/>
            <a:ext cx="3239872" cy="3754874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400" dirty="0"/>
              <a:t>SpecialCommand: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Start via positive edge on </a:t>
            </a:r>
            <a:r>
              <a:rPr lang="en-US" sz="1400" dirty="0" err="1"/>
              <a:t>IO_b_StartSpecialCommand</a:t>
            </a:r>
            <a:endParaRPr lang="en-US" sz="1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Reset input </a:t>
            </a:r>
            <a:r>
              <a:rPr lang="en-US" sz="1400" dirty="0" err="1"/>
              <a:t>IO_b_StartSpecialCommand</a:t>
            </a:r>
            <a:r>
              <a:rPr lang="en-US" sz="1400" dirty="0"/>
              <a:t> after at least one cycle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O_b_Done = True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O_b_Finish = True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O_B_Status = 16#00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 err="1"/>
              <a:t>O_B_ReplyCounter</a:t>
            </a:r>
            <a:r>
              <a:rPr lang="en-US" sz="1400" dirty="0"/>
              <a:t> was increased</a:t>
            </a:r>
          </a:p>
          <a:p>
            <a:endParaRPr lang="en-US" sz="1400" dirty="0"/>
          </a:p>
          <a:p>
            <a:r>
              <a:rPr lang="en-US" sz="1400" dirty="0"/>
              <a:t>If the status contains a value 16#04 (parameter error), the command is incorrectly parameterized</a:t>
            </a:r>
          </a:p>
          <a:p>
            <a:r>
              <a:rPr lang="en-US" sz="1400" dirty="0"/>
              <a:t>If the status contains a value 16#06 (no head), no RFID head is connected to this channel</a:t>
            </a:r>
          </a:p>
        </p:txBody>
      </p:sp>
      <p:sp>
        <p:nvSpPr>
          <p:cNvPr id="10" name="Interaktive Schaltfläche: Zur Startseite wechseln 9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2B75E627-91DD-44B2-8FB4-1D8AC2197551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FF4FF391-8149-47FF-970C-C65A8898754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877" y="1840594"/>
            <a:ext cx="4648200" cy="4695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6299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3FDAAF5C-918F-4C42-AC29-E14ED23506A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042" y="1878249"/>
            <a:ext cx="3375426" cy="2900366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88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ctrlX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10: Special Command </a:t>
            </a:r>
            <a:r>
              <a:rPr lang="en-US" dirty="0">
                <a:sym typeface="Wingdings" panose="05000000000000000000" pitchFamily="2" charset="2"/>
              </a:rPr>
              <a:t> Reset to factory status of IQH3-FP-V1</a:t>
            </a:r>
            <a:endParaRPr lang="en-US" dirty="0"/>
          </a:p>
        </p:txBody>
      </p:sp>
      <p:sp>
        <p:nvSpPr>
          <p:cNvPr id="15" name="Textfeld 14"/>
          <p:cNvSpPr txBox="1"/>
          <p:nvPr/>
        </p:nvSpPr>
        <p:spPr>
          <a:xfrm>
            <a:off x="3632418" y="1878249"/>
            <a:ext cx="5400112" cy="1938992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/>
              <a:t>Input data field: reset to factory status executed</a:t>
            </a:r>
          </a:p>
          <a:p>
            <a:r>
              <a:rPr lang="en-US" sz="1200" dirty="0"/>
              <a:t>INDATA.INDATA[x]</a:t>
            </a:r>
          </a:p>
          <a:p>
            <a:r>
              <a:rPr lang="en-US" sz="1200" dirty="0"/>
              <a:t>Input data field:</a:t>
            </a:r>
          </a:p>
          <a:p>
            <a:r>
              <a:rPr lang="en-US" sz="1200" dirty="0"/>
              <a:t>INDATA[0] </a:t>
            </a:r>
            <a:r>
              <a:rPr lang="en-US" sz="1200" dirty="0">
                <a:sym typeface="Wingdings" panose="05000000000000000000" pitchFamily="2" charset="2"/>
              </a:rPr>
              <a:t> Control Byte</a:t>
            </a:r>
          </a:p>
          <a:p>
            <a:r>
              <a:rPr lang="en-US" sz="1200" dirty="0"/>
              <a:t>INDATA[1]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  <a:p>
            <a:r>
              <a:rPr lang="en-US" sz="1200" dirty="0"/>
              <a:t>INDATA[2] </a:t>
            </a:r>
            <a:r>
              <a:rPr lang="en-US" sz="1200" dirty="0">
                <a:sym typeface="Wingdings" panose="05000000000000000000" pitchFamily="2" charset="2"/>
              </a:rPr>
              <a:t> Command code; 16#BF = Write Parameter</a:t>
            </a:r>
          </a:p>
          <a:p>
            <a:r>
              <a:rPr lang="en-US" sz="1200" dirty="0"/>
              <a:t>INDATA[3]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  <a:p>
            <a:r>
              <a:rPr lang="en-US" sz="1200" dirty="0"/>
              <a:t>INDATA[4] </a:t>
            </a:r>
            <a:r>
              <a:rPr lang="en-US" sz="1200" dirty="0">
                <a:sym typeface="Wingdings" panose="05000000000000000000" pitchFamily="2" charset="2"/>
              </a:rPr>
              <a:t> Status; 16#00 = ok</a:t>
            </a:r>
          </a:p>
          <a:p>
            <a:r>
              <a:rPr lang="en-US" sz="1200" dirty="0"/>
              <a:t>INDATA[5] </a:t>
            </a:r>
            <a:r>
              <a:rPr lang="en-US" sz="1200" dirty="0">
                <a:sym typeface="Wingdings" panose="05000000000000000000" pitchFamily="2" charset="2"/>
              </a:rPr>
              <a:t> Reply Counter</a:t>
            </a:r>
          </a:p>
          <a:p>
            <a:r>
              <a:rPr lang="en-US" sz="1200" dirty="0"/>
              <a:t>INDATA[6]…[x]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</p:txBody>
      </p:sp>
      <p:sp>
        <p:nvSpPr>
          <p:cNvPr id="13" name="Rechteck 12"/>
          <p:cNvSpPr/>
          <p:nvPr/>
        </p:nvSpPr>
        <p:spPr>
          <a:xfrm>
            <a:off x="2843808" y="2420888"/>
            <a:ext cx="659660" cy="235772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A9A739F6-D868-4AC9-AC3C-7C4680CC49C9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5453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C0F3E7EB-366B-44B0-AA9A-ADCD286074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591" y="1878249"/>
            <a:ext cx="3388877" cy="3244156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89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ctrlX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10: Special Command </a:t>
            </a:r>
            <a:r>
              <a:rPr lang="en-US" dirty="0">
                <a:sym typeface="Wingdings" panose="05000000000000000000" pitchFamily="2" charset="2"/>
              </a:rPr>
              <a:t> Reset to factory status of IQH3-FP-V1</a:t>
            </a:r>
            <a:endParaRPr lang="en-US" dirty="0"/>
          </a:p>
        </p:txBody>
      </p:sp>
      <p:sp>
        <p:nvSpPr>
          <p:cNvPr id="15" name="Textfeld 14"/>
          <p:cNvSpPr txBox="1"/>
          <p:nvPr/>
        </p:nvSpPr>
        <p:spPr>
          <a:xfrm>
            <a:off x="3632418" y="1878249"/>
            <a:ext cx="5400112" cy="2123658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/>
              <a:t>Output data field: Command Write Parameter</a:t>
            </a:r>
          </a:p>
          <a:p>
            <a:r>
              <a:rPr lang="en-US" sz="1200" dirty="0"/>
              <a:t>OUTDATA.OUTDATA[x]</a:t>
            </a:r>
          </a:p>
          <a:p>
            <a:r>
              <a:rPr lang="en-US" sz="1200" dirty="0"/>
              <a:t>Output data field:</a:t>
            </a:r>
          </a:p>
          <a:p>
            <a:r>
              <a:rPr lang="en-US" sz="1200" dirty="0"/>
              <a:t>OUTDATA[0] </a:t>
            </a:r>
            <a:r>
              <a:rPr lang="en-US" sz="1200" dirty="0">
                <a:sym typeface="Wingdings" panose="05000000000000000000" pitchFamily="2" charset="2"/>
              </a:rPr>
              <a:t> Control Byte</a:t>
            </a:r>
          </a:p>
          <a:p>
            <a:r>
              <a:rPr lang="en-US" sz="1200" dirty="0"/>
              <a:t>OUTDATA[1]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  <a:p>
            <a:r>
              <a:rPr lang="en-US" sz="1200" dirty="0"/>
              <a:t>OUTDATA[2] </a:t>
            </a:r>
            <a:r>
              <a:rPr lang="en-US" sz="1200" dirty="0">
                <a:sym typeface="Wingdings" panose="05000000000000000000" pitchFamily="2" charset="2"/>
              </a:rPr>
              <a:t> Command code; 16#BF = Write Parameter</a:t>
            </a:r>
          </a:p>
          <a:p>
            <a:r>
              <a:rPr lang="en-US" sz="1200" dirty="0"/>
              <a:t>OUTDATA[3]…[4]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  <a:p>
            <a:r>
              <a:rPr lang="en-US" sz="1200" dirty="0"/>
              <a:t>OUTDATA[5] </a:t>
            </a:r>
            <a:r>
              <a:rPr lang="en-US" sz="1200" dirty="0">
                <a:sym typeface="Wingdings" panose="05000000000000000000" pitchFamily="2" charset="2"/>
              </a:rPr>
              <a:t> System Code; 16#51 = „Q“ = System Q</a:t>
            </a:r>
          </a:p>
          <a:p>
            <a:r>
              <a:rPr lang="de-DE" sz="1200" dirty="0"/>
              <a:t>OUTDATA[6]…[7] </a:t>
            </a:r>
            <a:r>
              <a:rPr lang="de-DE" sz="1200" dirty="0">
                <a:sym typeface="Wingdings" panose="05000000000000000000" pitchFamily="2" charset="2"/>
              </a:rPr>
              <a:t> </a:t>
            </a:r>
            <a:r>
              <a:rPr lang="en-US" sz="1200" dirty="0">
                <a:sym typeface="Wingdings" panose="05000000000000000000" pitchFamily="2" charset="2"/>
              </a:rPr>
              <a:t>Parameter sign</a:t>
            </a:r>
            <a:r>
              <a:rPr lang="de-DE" sz="1200" dirty="0">
                <a:sym typeface="Wingdings" panose="05000000000000000000" pitchFamily="2" charset="2"/>
              </a:rPr>
              <a:t>; 16#5244 = RD = Reset </a:t>
            </a:r>
            <a:r>
              <a:rPr lang="de-DE" sz="1200" dirty="0" err="1">
                <a:sym typeface="Wingdings" panose="05000000000000000000" pitchFamily="2" charset="2"/>
              </a:rPr>
              <a:t>to</a:t>
            </a:r>
            <a:r>
              <a:rPr lang="de-DE" sz="1200" dirty="0">
                <a:sym typeface="Wingdings" panose="05000000000000000000" pitchFamily="2" charset="2"/>
              </a:rPr>
              <a:t> Default</a:t>
            </a:r>
          </a:p>
          <a:p>
            <a:r>
              <a:rPr lang="de-DE" sz="1200" dirty="0"/>
              <a:t>OUTDATA[8]…[9] </a:t>
            </a:r>
            <a:r>
              <a:rPr lang="de-DE" sz="1200" dirty="0">
                <a:sym typeface="Wingdings" panose="05000000000000000000" pitchFamily="2" charset="2"/>
              </a:rPr>
              <a:t> </a:t>
            </a:r>
            <a:r>
              <a:rPr lang="en-US" sz="1200" dirty="0">
                <a:sym typeface="Wingdings" panose="05000000000000000000" pitchFamily="2" charset="2"/>
              </a:rPr>
              <a:t>Length Parameter</a:t>
            </a:r>
          </a:p>
          <a:p>
            <a:r>
              <a:rPr lang="de-DE" sz="1200" dirty="0"/>
              <a:t>OUTDATA[10]…[x] </a:t>
            </a:r>
            <a:r>
              <a:rPr lang="de-DE" sz="1200" dirty="0">
                <a:sym typeface="Wingdings" panose="05000000000000000000" pitchFamily="2" charset="2"/>
              </a:rPr>
              <a:t> </a:t>
            </a:r>
            <a:r>
              <a:rPr lang="en-US" sz="1200" dirty="0">
                <a:sym typeface="Wingdings" panose="05000000000000000000" pitchFamily="2" charset="2"/>
              </a:rPr>
              <a:t>Parameter data</a:t>
            </a:r>
            <a:endParaRPr lang="de-DE" sz="1200" dirty="0">
              <a:sym typeface="Wingdings" panose="05000000000000000000" pitchFamily="2" charset="2"/>
            </a:endParaRPr>
          </a:p>
        </p:txBody>
      </p:sp>
      <p:sp>
        <p:nvSpPr>
          <p:cNvPr id="13" name="Rechteck 12"/>
          <p:cNvSpPr/>
          <p:nvPr/>
        </p:nvSpPr>
        <p:spPr>
          <a:xfrm>
            <a:off x="2915816" y="2348881"/>
            <a:ext cx="587652" cy="277352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48D490A0-0BD2-411E-8034-E8FF8CEF3FB1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9495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9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ctrlX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>
          <a:xfrm>
            <a:off x="180000" y="1512000"/>
            <a:ext cx="8784000" cy="1700976"/>
          </a:xfrm>
        </p:spPr>
        <p:txBody>
          <a:bodyPr/>
          <a:lstStyle/>
          <a:p>
            <a:pPr marL="0" indent="0">
              <a:buNone/>
            </a:pPr>
            <a:r>
              <a:rPr lang="en-US" dirty="0" err="1"/>
              <a:t>CoE</a:t>
            </a:r>
            <a:r>
              <a:rPr lang="en-US" dirty="0"/>
              <a:t> data online – ctrlX I/O Engineering</a:t>
            </a:r>
          </a:p>
        </p:txBody>
      </p:sp>
      <p:sp>
        <p:nvSpPr>
          <p:cNvPr id="7" name="Interaktive Schaltfläche: Zur Startseite wechseln 6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1B9FAED0-4D72-4AAC-8CC0-9AECE1E2D0CF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72D5E714-5C8E-4017-8A5C-CD411740D76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977" y="1881573"/>
            <a:ext cx="8819024" cy="4294321"/>
          </a:xfrm>
          <a:prstGeom prst="rect">
            <a:avLst/>
          </a:prstGeom>
        </p:spPr>
      </p:pic>
      <p:sp>
        <p:nvSpPr>
          <p:cNvPr id="16" name="Rechteck 15">
            <a:extLst>
              <a:ext uri="{FF2B5EF4-FFF2-40B4-BE49-F238E27FC236}">
                <a16:creationId xmlns:a16="http://schemas.microsoft.com/office/drawing/2014/main" id="{1B4A3179-F6A1-4C44-9C72-A0959645AD8F}"/>
              </a:ext>
            </a:extLst>
          </p:cNvPr>
          <p:cNvSpPr/>
          <p:nvPr/>
        </p:nvSpPr>
        <p:spPr>
          <a:xfrm>
            <a:off x="4499992" y="3284984"/>
            <a:ext cx="4464008" cy="289091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168845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8CB8CE33-50AC-41AF-AEF8-62155FA346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892292"/>
            <a:ext cx="6768752" cy="4660244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90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ctrlX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10: Special Command </a:t>
            </a:r>
            <a:r>
              <a:rPr lang="en-US" dirty="0">
                <a:sym typeface="Wingdings" panose="05000000000000000000" pitchFamily="2" charset="2"/>
              </a:rPr>
              <a:t> Reset to factory status of IQH3-FP-V1</a:t>
            </a:r>
            <a:endParaRPr lang="en-US" dirty="0"/>
          </a:p>
        </p:txBody>
      </p:sp>
      <p:cxnSp>
        <p:nvCxnSpPr>
          <p:cNvPr id="16" name="Gerade Verbindung mit Pfeil 15">
            <a:extLst>
              <a:ext uri="{FF2B5EF4-FFF2-40B4-BE49-F238E27FC236}">
                <a16:creationId xmlns:a16="http://schemas.microsoft.com/office/drawing/2014/main" id="{DF0A29D8-6931-4021-8E18-8C0264A103AF}"/>
              </a:ext>
            </a:extLst>
          </p:cNvPr>
          <p:cNvCxnSpPr>
            <a:cxnSpLocks/>
          </p:cNvCxnSpPr>
          <p:nvPr/>
        </p:nvCxnSpPr>
        <p:spPr>
          <a:xfrm flipH="1">
            <a:off x="395536" y="3645024"/>
            <a:ext cx="504056" cy="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hteck 16">
            <a:extLst>
              <a:ext uri="{FF2B5EF4-FFF2-40B4-BE49-F238E27FC236}">
                <a16:creationId xmlns:a16="http://schemas.microsoft.com/office/drawing/2014/main" id="{B5C3370A-329E-4A1D-8297-6E1193E86E7C}"/>
              </a:ext>
            </a:extLst>
          </p:cNvPr>
          <p:cNvSpPr/>
          <p:nvPr/>
        </p:nvSpPr>
        <p:spPr>
          <a:xfrm>
            <a:off x="5940152" y="2492896"/>
            <a:ext cx="936104" cy="158417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8" name="Rechteck 17">
            <a:extLst>
              <a:ext uri="{FF2B5EF4-FFF2-40B4-BE49-F238E27FC236}">
                <a16:creationId xmlns:a16="http://schemas.microsoft.com/office/drawing/2014/main" id="{52A980EC-2F81-43C7-9C56-7079E26F80AD}"/>
              </a:ext>
            </a:extLst>
          </p:cNvPr>
          <p:cNvSpPr/>
          <p:nvPr/>
        </p:nvSpPr>
        <p:spPr>
          <a:xfrm>
            <a:off x="3491880" y="1892292"/>
            <a:ext cx="2376264" cy="52859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Interaktive Schaltfläche: Zur Startseite wechseln 10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99705C29-7F13-42A3-87DC-3A818ABD5E6B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6003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91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ctrlX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11: Read out HF Parameter IQH3-FP-V1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Read access to all HF parameters of the IQH3-FP-V1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Automatic read access to all parameters one after the other</a:t>
            </a:r>
          </a:p>
        </p:txBody>
      </p:sp>
      <p:sp>
        <p:nvSpPr>
          <p:cNvPr id="11" name="Interaktive Schaltfläche: Zur Startseite wechseln 10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A9631D64-BC51-4F98-B9A2-FA930908FB2E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Grafik 14">
            <a:extLst>
              <a:ext uri="{FF2B5EF4-FFF2-40B4-BE49-F238E27FC236}">
                <a16:creationId xmlns:a16="http://schemas.microsoft.com/office/drawing/2014/main" id="{82CB1C43-2C4D-4197-8EBC-E67413D32B6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200"/>
          <a:stretch/>
        </p:blipFill>
        <p:spPr>
          <a:xfrm>
            <a:off x="4531818" y="5517232"/>
            <a:ext cx="4453649" cy="778350"/>
          </a:xfrm>
          <a:prstGeom prst="rect">
            <a:avLst/>
          </a:prstGeom>
        </p:spPr>
      </p:pic>
      <p:sp>
        <p:nvSpPr>
          <p:cNvPr id="16" name="Textfeld 15">
            <a:extLst>
              <a:ext uri="{FF2B5EF4-FFF2-40B4-BE49-F238E27FC236}">
                <a16:creationId xmlns:a16="http://schemas.microsoft.com/office/drawing/2014/main" id="{3F52E574-C1B1-45AC-BF90-FAD4C763AABA}"/>
              </a:ext>
            </a:extLst>
          </p:cNvPr>
          <p:cNvSpPr txBox="1"/>
          <p:nvPr/>
        </p:nvSpPr>
        <p:spPr>
          <a:xfrm>
            <a:off x="4544386" y="3861048"/>
            <a:ext cx="1827814" cy="488201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en-US" sz="900" dirty="0">
                <a:solidFill>
                  <a:schemeClr val="tx2"/>
                </a:solidFill>
              </a:rPr>
              <a:t>Start read access HF Parameter:</a:t>
            </a:r>
          </a:p>
          <a:p>
            <a:r>
              <a:rPr lang="en-US" sz="900" dirty="0" err="1">
                <a:solidFill>
                  <a:schemeClr val="tx2"/>
                </a:solidFill>
              </a:rPr>
              <a:t>I_b_WriteParameter</a:t>
            </a:r>
            <a:r>
              <a:rPr lang="en-US" sz="900" dirty="0">
                <a:solidFill>
                  <a:schemeClr val="tx2"/>
                </a:solidFill>
              </a:rPr>
              <a:t> = False</a:t>
            </a:r>
          </a:p>
          <a:p>
            <a:r>
              <a:rPr lang="en-US" sz="900" dirty="0" err="1">
                <a:solidFill>
                  <a:schemeClr val="tx2"/>
                </a:solidFill>
              </a:rPr>
              <a:t>IO_b_StartConfig</a:t>
            </a:r>
            <a:r>
              <a:rPr lang="en-US" sz="900" dirty="0">
                <a:solidFill>
                  <a:schemeClr val="tx2"/>
                </a:solidFill>
              </a:rPr>
              <a:t> = True</a:t>
            </a:r>
          </a:p>
        </p:txBody>
      </p:sp>
      <p:cxnSp>
        <p:nvCxnSpPr>
          <p:cNvPr id="17" name="Gerade Verbindung mit Pfeil 16">
            <a:extLst>
              <a:ext uri="{FF2B5EF4-FFF2-40B4-BE49-F238E27FC236}">
                <a16:creationId xmlns:a16="http://schemas.microsoft.com/office/drawing/2014/main" id="{315839BD-6C36-4388-B77F-367A61729063}"/>
              </a:ext>
            </a:extLst>
          </p:cNvPr>
          <p:cNvCxnSpPr>
            <a:cxnSpLocks/>
            <a:stCxn id="16" idx="2"/>
          </p:cNvCxnSpPr>
          <p:nvPr/>
        </p:nvCxnSpPr>
        <p:spPr>
          <a:xfrm>
            <a:off x="5458293" y="4349249"/>
            <a:ext cx="757644" cy="1311999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feld 21">
            <a:extLst>
              <a:ext uri="{FF2B5EF4-FFF2-40B4-BE49-F238E27FC236}">
                <a16:creationId xmlns:a16="http://schemas.microsoft.com/office/drawing/2014/main" id="{2CE00910-D77E-427E-A4A8-82662B222621}"/>
              </a:ext>
            </a:extLst>
          </p:cNvPr>
          <p:cNvSpPr txBox="1"/>
          <p:nvPr/>
        </p:nvSpPr>
        <p:spPr>
          <a:xfrm>
            <a:off x="6869431" y="3999547"/>
            <a:ext cx="1633833" cy="349702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en-US" sz="900" dirty="0">
                <a:solidFill>
                  <a:schemeClr val="tx2"/>
                </a:solidFill>
              </a:rPr>
              <a:t>End of read access:</a:t>
            </a:r>
          </a:p>
          <a:p>
            <a:r>
              <a:rPr lang="en-US" sz="900" dirty="0" err="1">
                <a:solidFill>
                  <a:schemeClr val="tx2"/>
                </a:solidFill>
              </a:rPr>
              <a:t>O_b_EndConfig</a:t>
            </a:r>
            <a:r>
              <a:rPr lang="en-US" sz="900" dirty="0">
                <a:solidFill>
                  <a:schemeClr val="tx2"/>
                </a:solidFill>
              </a:rPr>
              <a:t> = True</a:t>
            </a:r>
          </a:p>
        </p:txBody>
      </p:sp>
      <p:cxnSp>
        <p:nvCxnSpPr>
          <p:cNvPr id="23" name="Gerade Verbindung mit Pfeil 22">
            <a:extLst>
              <a:ext uri="{FF2B5EF4-FFF2-40B4-BE49-F238E27FC236}">
                <a16:creationId xmlns:a16="http://schemas.microsoft.com/office/drawing/2014/main" id="{E8D2B18E-EBD8-4647-BBF2-22574225253D}"/>
              </a:ext>
            </a:extLst>
          </p:cNvPr>
          <p:cNvCxnSpPr>
            <a:cxnSpLocks/>
            <a:stCxn id="22" idx="2"/>
          </p:cNvCxnSpPr>
          <p:nvPr/>
        </p:nvCxnSpPr>
        <p:spPr>
          <a:xfrm>
            <a:off x="7686348" y="4349249"/>
            <a:ext cx="0" cy="180020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Grafik 8">
            <a:extLst>
              <a:ext uri="{FF2B5EF4-FFF2-40B4-BE49-F238E27FC236}">
                <a16:creationId xmlns:a16="http://schemas.microsoft.com/office/drawing/2014/main" id="{8380321C-0F49-40AA-B4C6-DC5B2E65B2B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517" y="2420888"/>
            <a:ext cx="3553191" cy="41300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4047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92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ctrlX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11: Read out HF Parameter IQH3-FP-V1</a:t>
            </a:r>
          </a:p>
        </p:txBody>
      </p:sp>
      <p:sp>
        <p:nvSpPr>
          <p:cNvPr id="11" name="Interaktive Schaltfläche: Zur Startseite wechseln 10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A9631D64-BC51-4F98-B9A2-FA930908FB2E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6DE8D0C0-E7BD-4789-8954-A0E216346CE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05" y="1894452"/>
            <a:ext cx="6794664" cy="4674117"/>
          </a:xfrm>
          <a:prstGeom prst="rect">
            <a:avLst/>
          </a:prstGeom>
        </p:spPr>
      </p:pic>
      <p:cxnSp>
        <p:nvCxnSpPr>
          <p:cNvPr id="18" name="Gerade Verbindung mit Pfeil 17">
            <a:extLst>
              <a:ext uri="{FF2B5EF4-FFF2-40B4-BE49-F238E27FC236}">
                <a16:creationId xmlns:a16="http://schemas.microsoft.com/office/drawing/2014/main" id="{9D6521CE-6AFC-4B3E-8A74-03AD37FDC0B1}"/>
              </a:ext>
            </a:extLst>
          </p:cNvPr>
          <p:cNvCxnSpPr>
            <a:cxnSpLocks/>
          </p:cNvCxnSpPr>
          <p:nvPr/>
        </p:nvCxnSpPr>
        <p:spPr>
          <a:xfrm flipH="1">
            <a:off x="1907944" y="5877272"/>
            <a:ext cx="504056" cy="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echteck 18">
            <a:extLst>
              <a:ext uri="{FF2B5EF4-FFF2-40B4-BE49-F238E27FC236}">
                <a16:creationId xmlns:a16="http://schemas.microsoft.com/office/drawing/2014/main" id="{8FC280A0-6AD2-4691-88F0-76DE471A2CCB}"/>
              </a:ext>
            </a:extLst>
          </p:cNvPr>
          <p:cNvSpPr/>
          <p:nvPr/>
        </p:nvSpPr>
        <p:spPr>
          <a:xfrm>
            <a:off x="107752" y="5525805"/>
            <a:ext cx="1367904" cy="95562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0" name="Rechteck 19">
            <a:extLst>
              <a:ext uri="{FF2B5EF4-FFF2-40B4-BE49-F238E27FC236}">
                <a16:creationId xmlns:a16="http://schemas.microsoft.com/office/drawing/2014/main" id="{EF943FFF-A834-480E-8BC1-2A6B85A9373E}"/>
              </a:ext>
            </a:extLst>
          </p:cNvPr>
          <p:cNvSpPr/>
          <p:nvPr/>
        </p:nvSpPr>
        <p:spPr>
          <a:xfrm>
            <a:off x="5940152" y="1892292"/>
            <a:ext cx="576064" cy="52859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24114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93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ctrlX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11: Read out HF Parameter IQH3-FP-V1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1" name="Interaktive Schaltfläche: Zur Startseite wechseln 10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A9631D64-BC51-4F98-B9A2-FA930908FB2E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C08B0F03-DC01-419E-8BF1-16A07FAADA8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844824"/>
            <a:ext cx="8856496" cy="35555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9588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94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ctrlX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11: Read out HF Parameter IQH3-FP-V1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1" name="Interaktive Schaltfläche: Zur Startseite wechseln 10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A9631D64-BC51-4F98-B9A2-FA930908FB2E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DDCF480A-2AFB-4964-B31D-CAFF080712D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844825"/>
            <a:ext cx="8856496" cy="37260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4001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95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ctrlX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11: Read out HF Parameter IQH3-FP-V1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1" name="Interaktive Schaltfläche: Zur Startseite wechseln 10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A9631D64-BC51-4F98-B9A2-FA930908FB2E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DEB074DC-3840-4EE1-9DE7-031E1FD0C41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844824"/>
            <a:ext cx="8856496" cy="37294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83297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rafik 12">
            <a:extLst>
              <a:ext uri="{FF2B5EF4-FFF2-40B4-BE49-F238E27FC236}">
                <a16:creationId xmlns:a16="http://schemas.microsoft.com/office/drawing/2014/main" id="{F08785EF-D9FB-4DA9-ACFF-8A31BA495FB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200"/>
          <a:stretch/>
        </p:blipFill>
        <p:spPr>
          <a:xfrm>
            <a:off x="4544386" y="5697648"/>
            <a:ext cx="4495290" cy="785627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96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ctrlX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12: Change HF Parameter IQH3-FP-V1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Write access to changeable HF parameters IQH3-FP-V1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Parameter values are pre-assigned with the factory setting</a:t>
            </a:r>
          </a:p>
        </p:txBody>
      </p:sp>
      <p:sp>
        <p:nvSpPr>
          <p:cNvPr id="11" name="Interaktive Schaltfläche: Zur Startseite wechseln 10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A9631D64-BC51-4F98-B9A2-FA930908FB2E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feld 15">
            <a:extLst>
              <a:ext uri="{FF2B5EF4-FFF2-40B4-BE49-F238E27FC236}">
                <a16:creationId xmlns:a16="http://schemas.microsoft.com/office/drawing/2014/main" id="{3F52E574-C1B1-45AC-BF90-FAD4C763AABA}"/>
              </a:ext>
            </a:extLst>
          </p:cNvPr>
          <p:cNvSpPr txBox="1"/>
          <p:nvPr/>
        </p:nvSpPr>
        <p:spPr>
          <a:xfrm>
            <a:off x="4544386" y="3861048"/>
            <a:ext cx="1971830" cy="488201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en-US" sz="900" dirty="0">
                <a:solidFill>
                  <a:schemeClr val="tx2"/>
                </a:solidFill>
              </a:rPr>
              <a:t>Start write access HF Parameter:</a:t>
            </a:r>
          </a:p>
          <a:p>
            <a:r>
              <a:rPr lang="en-US" sz="900" dirty="0" err="1">
                <a:solidFill>
                  <a:schemeClr val="tx2"/>
                </a:solidFill>
              </a:rPr>
              <a:t>I_b_WriteParameter</a:t>
            </a:r>
            <a:r>
              <a:rPr lang="en-US" sz="900" dirty="0">
                <a:solidFill>
                  <a:schemeClr val="tx2"/>
                </a:solidFill>
              </a:rPr>
              <a:t> = True</a:t>
            </a:r>
          </a:p>
          <a:p>
            <a:r>
              <a:rPr lang="en-US" sz="900" dirty="0" err="1">
                <a:solidFill>
                  <a:schemeClr val="tx2"/>
                </a:solidFill>
              </a:rPr>
              <a:t>IO_b_StartConfig</a:t>
            </a:r>
            <a:r>
              <a:rPr lang="en-US" sz="900" dirty="0">
                <a:solidFill>
                  <a:schemeClr val="tx2"/>
                </a:solidFill>
              </a:rPr>
              <a:t> = True</a:t>
            </a:r>
          </a:p>
        </p:txBody>
      </p:sp>
      <p:cxnSp>
        <p:nvCxnSpPr>
          <p:cNvPr id="17" name="Gerade Verbindung mit Pfeil 16">
            <a:extLst>
              <a:ext uri="{FF2B5EF4-FFF2-40B4-BE49-F238E27FC236}">
                <a16:creationId xmlns:a16="http://schemas.microsoft.com/office/drawing/2014/main" id="{315839BD-6C36-4388-B77F-367A61729063}"/>
              </a:ext>
            </a:extLst>
          </p:cNvPr>
          <p:cNvCxnSpPr>
            <a:cxnSpLocks/>
            <a:stCxn id="16" idx="2"/>
          </p:cNvCxnSpPr>
          <p:nvPr/>
        </p:nvCxnSpPr>
        <p:spPr>
          <a:xfrm>
            <a:off x="5530301" y="4349249"/>
            <a:ext cx="697883" cy="1681252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feld 21">
            <a:extLst>
              <a:ext uri="{FF2B5EF4-FFF2-40B4-BE49-F238E27FC236}">
                <a16:creationId xmlns:a16="http://schemas.microsoft.com/office/drawing/2014/main" id="{2CE00910-D77E-427E-A4A8-82662B222621}"/>
              </a:ext>
            </a:extLst>
          </p:cNvPr>
          <p:cNvSpPr txBox="1"/>
          <p:nvPr/>
        </p:nvSpPr>
        <p:spPr>
          <a:xfrm>
            <a:off x="6869431" y="3999547"/>
            <a:ext cx="1633833" cy="349702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en-US" sz="900" dirty="0">
                <a:solidFill>
                  <a:schemeClr val="tx2"/>
                </a:solidFill>
              </a:rPr>
              <a:t>End of write access:</a:t>
            </a:r>
          </a:p>
          <a:p>
            <a:r>
              <a:rPr lang="en-US" sz="900" dirty="0" err="1">
                <a:solidFill>
                  <a:schemeClr val="tx2"/>
                </a:solidFill>
              </a:rPr>
              <a:t>O_b_EndConfig</a:t>
            </a:r>
            <a:r>
              <a:rPr lang="en-US" sz="900" dirty="0">
                <a:solidFill>
                  <a:schemeClr val="tx2"/>
                </a:solidFill>
              </a:rPr>
              <a:t> = True</a:t>
            </a:r>
          </a:p>
        </p:txBody>
      </p:sp>
      <p:cxnSp>
        <p:nvCxnSpPr>
          <p:cNvPr id="23" name="Gerade Verbindung mit Pfeil 22">
            <a:extLst>
              <a:ext uri="{FF2B5EF4-FFF2-40B4-BE49-F238E27FC236}">
                <a16:creationId xmlns:a16="http://schemas.microsoft.com/office/drawing/2014/main" id="{E8D2B18E-EBD8-4647-BBF2-22574225253D}"/>
              </a:ext>
            </a:extLst>
          </p:cNvPr>
          <p:cNvCxnSpPr>
            <a:cxnSpLocks/>
            <a:stCxn id="22" idx="2"/>
          </p:cNvCxnSpPr>
          <p:nvPr/>
        </p:nvCxnSpPr>
        <p:spPr>
          <a:xfrm>
            <a:off x="7686348" y="4349249"/>
            <a:ext cx="126012" cy="2022751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Grafik 7">
            <a:extLst>
              <a:ext uri="{FF2B5EF4-FFF2-40B4-BE49-F238E27FC236}">
                <a16:creationId xmlns:a16="http://schemas.microsoft.com/office/drawing/2014/main" id="{681528AB-BC76-4B55-8D04-6A65A21274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805" y="2420888"/>
            <a:ext cx="3527862" cy="4062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8641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97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ctrlX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12: Change HF Parameter IQH3-FP-V1</a:t>
            </a:r>
          </a:p>
        </p:txBody>
      </p:sp>
      <p:sp>
        <p:nvSpPr>
          <p:cNvPr id="11" name="Interaktive Schaltfläche: Zur Startseite wechseln 10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A9631D64-BC51-4F98-B9A2-FA930908FB2E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6CC40D83-57C4-47CA-9A60-09B4CE96AE8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752" y="1892292"/>
            <a:ext cx="6768752" cy="4668980"/>
          </a:xfrm>
          <a:prstGeom prst="rect">
            <a:avLst/>
          </a:prstGeom>
        </p:spPr>
      </p:pic>
      <p:cxnSp>
        <p:nvCxnSpPr>
          <p:cNvPr id="18" name="Gerade Verbindung mit Pfeil 17">
            <a:extLst>
              <a:ext uri="{FF2B5EF4-FFF2-40B4-BE49-F238E27FC236}">
                <a16:creationId xmlns:a16="http://schemas.microsoft.com/office/drawing/2014/main" id="{BED6919B-0796-4FD1-A46A-004922DEEE25}"/>
              </a:ext>
            </a:extLst>
          </p:cNvPr>
          <p:cNvCxnSpPr>
            <a:cxnSpLocks/>
          </p:cNvCxnSpPr>
          <p:nvPr/>
        </p:nvCxnSpPr>
        <p:spPr>
          <a:xfrm flipH="1">
            <a:off x="1907944" y="5877272"/>
            <a:ext cx="504056" cy="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echteck 18">
            <a:extLst>
              <a:ext uri="{FF2B5EF4-FFF2-40B4-BE49-F238E27FC236}">
                <a16:creationId xmlns:a16="http://schemas.microsoft.com/office/drawing/2014/main" id="{177F1917-E241-4071-A04A-E1ABDBE90E75}"/>
              </a:ext>
            </a:extLst>
          </p:cNvPr>
          <p:cNvSpPr/>
          <p:nvPr/>
        </p:nvSpPr>
        <p:spPr>
          <a:xfrm>
            <a:off x="107752" y="5525805"/>
            <a:ext cx="1367904" cy="95562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0" name="Rechteck 19">
            <a:extLst>
              <a:ext uri="{FF2B5EF4-FFF2-40B4-BE49-F238E27FC236}">
                <a16:creationId xmlns:a16="http://schemas.microsoft.com/office/drawing/2014/main" id="{BF31E40C-E373-4A26-902F-C923888C3B7E}"/>
              </a:ext>
            </a:extLst>
          </p:cNvPr>
          <p:cNvSpPr/>
          <p:nvPr/>
        </p:nvSpPr>
        <p:spPr>
          <a:xfrm>
            <a:off x="5940152" y="1892292"/>
            <a:ext cx="576064" cy="52859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33143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98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ctrlX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12: Change HF Parameter IQH3-FP-V1</a:t>
            </a:r>
          </a:p>
        </p:txBody>
      </p:sp>
      <p:sp>
        <p:nvSpPr>
          <p:cNvPr id="11" name="Interaktive Schaltfläche: Zur Startseite wechseln 10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A9631D64-BC51-4F98-B9A2-FA930908FB2E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23D2B645-AE26-4A44-B53F-CB900C31E45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844824"/>
            <a:ext cx="8856496" cy="43511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83598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27.03.2025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99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ctrlX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Parameter IF – additional information: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Activate to send a further information telegram (status 16#0B) including the RSSI value </a:t>
            </a:r>
          </a:p>
          <a:p>
            <a:pPr marL="0" indent="0">
              <a:buNone/>
            </a:pPr>
            <a:r>
              <a:rPr lang="en-US" sz="1100" b="0" dirty="0"/>
              <a:t>	of the tag response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This telegram will send directly after a status 16#00 which include the read in information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Only support of this function if </a:t>
            </a:r>
            <a:r>
              <a:rPr lang="en-US" sz="1100" b="0" dirty="0" err="1"/>
              <a:t>MultiFrame</a:t>
            </a:r>
            <a:r>
              <a:rPr lang="en-US" sz="1100" b="0" dirty="0"/>
              <a:t> protocol (parameter QV = “M”) is activated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Using SingleFrame protocol can not transmit the telegram with the further information </a:t>
            </a:r>
          </a:p>
          <a:p>
            <a:pPr marL="0" indent="0">
              <a:buNone/>
            </a:pPr>
            <a:r>
              <a:rPr lang="en-US" sz="1100" b="0" dirty="0"/>
              <a:t>	also if the parameter is activated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Deactivated = 16#00; Activated = 16#01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Default setting: 16#00</a:t>
            </a:r>
          </a:p>
          <a:p>
            <a:pPr marL="0" indent="0">
              <a:buNone/>
            </a:pPr>
            <a:r>
              <a:rPr lang="en-US" dirty="0"/>
              <a:t> </a:t>
            </a:r>
          </a:p>
        </p:txBody>
      </p:sp>
      <p:sp>
        <p:nvSpPr>
          <p:cNvPr id="11" name="Interaktive Schaltfläche: Zur Startseite wechseln 10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A9631D64-BC51-4F98-B9A2-FA930908FB2E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830090FE-9D04-464D-BAC9-086E89C000C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3678486"/>
            <a:ext cx="7128792" cy="2736947"/>
          </a:xfrm>
          <a:prstGeom prst="rect">
            <a:avLst/>
          </a:prstGeom>
        </p:spPr>
      </p:pic>
      <p:sp>
        <p:nvSpPr>
          <p:cNvPr id="12" name="Textfeld 11">
            <a:extLst>
              <a:ext uri="{FF2B5EF4-FFF2-40B4-BE49-F238E27FC236}">
                <a16:creationId xmlns:a16="http://schemas.microsoft.com/office/drawing/2014/main" id="{3CC426DA-2851-4BB2-9C33-316AC0507CA8}"/>
              </a:ext>
            </a:extLst>
          </p:cNvPr>
          <p:cNvSpPr txBox="1"/>
          <p:nvPr/>
        </p:nvSpPr>
        <p:spPr>
          <a:xfrm>
            <a:off x="6481322" y="1512000"/>
            <a:ext cx="2555174" cy="1631216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000" dirty="0"/>
              <a:t>Switch off parameter IF (Default setting)</a:t>
            </a:r>
          </a:p>
          <a:p>
            <a:r>
              <a:rPr lang="en-US" sz="1000" dirty="0"/>
              <a:t>Byte[0] </a:t>
            </a:r>
            <a:r>
              <a:rPr lang="en-US" sz="1000" dirty="0">
                <a:sym typeface="Wingdings" panose="05000000000000000000" pitchFamily="2" charset="2"/>
              </a:rPr>
              <a:t> 16#BF (command)</a:t>
            </a:r>
          </a:p>
          <a:p>
            <a:r>
              <a:rPr lang="en-US" sz="1000" dirty="0"/>
              <a:t>Byte[1]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Byte[2]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Byte[3] </a:t>
            </a:r>
            <a:r>
              <a:rPr lang="en-US" sz="1000" dirty="0">
                <a:sym typeface="Wingdings" panose="05000000000000000000" pitchFamily="2" charset="2"/>
              </a:rPr>
              <a:t> 16#51 ‘Q’ (System Code)</a:t>
            </a:r>
          </a:p>
          <a:p>
            <a:r>
              <a:rPr lang="en-US" sz="1000" dirty="0"/>
              <a:t>Byte[4] </a:t>
            </a:r>
            <a:r>
              <a:rPr lang="en-US" sz="1000" dirty="0">
                <a:sym typeface="Wingdings" panose="05000000000000000000" pitchFamily="2" charset="2"/>
              </a:rPr>
              <a:t> 16#49 ‘I’ (Parameter Code)</a:t>
            </a:r>
          </a:p>
          <a:p>
            <a:r>
              <a:rPr lang="en-US" sz="1000" dirty="0"/>
              <a:t>Byte[5] </a:t>
            </a:r>
            <a:r>
              <a:rPr lang="en-US" sz="1000" dirty="0">
                <a:sym typeface="Wingdings" panose="05000000000000000000" pitchFamily="2" charset="2"/>
              </a:rPr>
              <a:t> 16#46 ‘F’ (Parameter Code)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Byte[6]  16#00 (Param.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Byte[7]  16#01 (</a:t>
            </a:r>
            <a:r>
              <a:rPr lang="en-US" sz="1000" dirty="0" err="1">
                <a:sym typeface="Wingdings" panose="05000000000000000000" pitchFamily="2" charset="2"/>
              </a:rPr>
              <a:t>Param</a:t>
            </a:r>
            <a:r>
              <a:rPr lang="en-US" sz="1000" dirty="0">
                <a:sym typeface="Wingdings" panose="05000000000000000000" pitchFamily="2" charset="2"/>
              </a:rPr>
              <a:t>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Byte[8]  16#00 (</a:t>
            </a:r>
            <a:r>
              <a:rPr lang="en-US" sz="1000" dirty="0" err="1">
                <a:sym typeface="Wingdings" panose="05000000000000000000" pitchFamily="2" charset="2"/>
              </a:rPr>
              <a:t>Parame</a:t>
            </a:r>
            <a:r>
              <a:rPr lang="en-US" sz="1000" dirty="0">
                <a:sym typeface="Wingdings" panose="05000000000000000000" pitchFamily="2" charset="2"/>
              </a:rPr>
              <a:t> value)</a:t>
            </a: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46C0121A-059C-4622-A4B5-42BAF01F638F}"/>
              </a:ext>
            </a:extLst>
          </p:cNvPr>
          <p:cNvSpPr txBox="1"/>
          <p:nvPr/>
        </p:nvSpPr>
        <p:spPr>
          <a:xfrm>
            <a:off x="6481322" y="3249173"/>
            <a:ext cx="2555174" cy="1631216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000" dirty="0"/>
              <a:t>Read out parameter IF</a:t>
            </a:r>
          </a:p>
          <a:p>
            <a:r>
              <a:rPr lang="en-US" sz="1000" dirty="0"/>
              <a:t>Byte[0] </a:t>
            </a:r>
            <a:r>
              <a:rPr lang="en-US" sz="1000" dirty="0">
                <a:sym typeface="Wingdings" panose="05000000000000000000" pitchFamily="2" charset="2"/>
              </a:rPr>
              <a:t> 16#BE (command)</a:t>
            </a:r>
          </a:p>
          <a:p>
            <a:r>
              <a:rPr lang="en-US" sz="1000" dirty="0"/>
              <a:t>Byte[1]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Byte[2]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Byte[3] </a:t>
            </a:r>
            <a:r>
              <a:rPr lang="en-US" sz="1000" dirty="0">
                <a:sym typeface="Wingdings" panose="05000000000000000000" pitchFamily="2" charset="2"/>
              </a:rPr>
              <a:t> 16#51 ‘Q’ (System Code)</a:t>
            </a:r>
          </a:p>
          <a:p>
            <a:r>
              <a:rPr lang="en-US" sz="1000" dirty="0"/>
              <a:t>Byte[4] </a:t>
            </a:r>
            <a:r>
              <a:rPr lang="en-US" sz="1000" dirty="0">
                <a:sym typeface="Wingdings" panose="05000000000000000000" pitchFamily="2" charset="2"/>
              </a:rPr>
              <a:t> 16#49 ‘I’ (Parameter Code)</a:t>
            </a:r>
          </a:p>
          <a:p>
            <a:r>
              <a:rPr lang="en-US" sz="1000" dirty="0"/>
              <a:t>Byte[5] </a:t>
            </a:r>
            <a:r>
              <a:rPr lang="en-US" sz="1000" dirty="0">
                <a:sym typeface="Wingdings" panose="05000000000000000000" pitchFamily="2" charset="2"/>
              </a:rPr>
              <a:t> 16#46 ‘F’ (Parameter Code)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Byte[6]  16#00 (</a:t>
            </a:r>
            <a:r>
              <a:rPr lang="en-US" sz="1000" dirty="0" err="1">
                <a:sym typeface="Wingdings" panose="05000000000000000000" pitchFamily="2" charset="2"/>
              </a:rPr>
              <a:t>Param</a:t>
            </a:r>
            <a:r>
              <a:rPr lang="en-US" sz="1000" dirty="0">
                <a:sym typeface="Wingdings" panose="05000000000000000000" pitchFamily="2" charset="2"/>
              </a:rPr>
              <a:t>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Byte[7]  16#00 (</a:t>
            </a:r>
            <a:r>
              <a:rPr lang="en-US" sz="1000" dirty="0" err="1">
                <a:sym typeface="Wingdings" panose="05000000000000000000" pitchFamily="2" charset="2"/>
              </a:rPr>
              <a:t>Param</a:t>
            </a:r>
            <a:r>
              <a:rPr lang="en-US" sz="1000" dirty="0">
                <a:sym typeface="Wingdings" panose="05000000000000000000" pitchFamily="2" charset="2"/>
              </a:rPr>
              <a:t>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Byte[8]  16#00 (</a:t>
            </a:r>
            <a:r>
              <a:rPr lang="en-US" sz="1000" dirty="0" err="1">
                <a:sym typeface="Wingdings" panose="05000000000000000000" pitchFamily="2" charset="2"/>
              </a:rPr>
              <a:t>Parame</a:t>
            </a:r>
            <a:r>
              <a:rPr lang="en-US" sz="1000" dirty="0">
                <a:sym typeface="Wingdings" panose="05000000000000000000" pitchFamily="2" charset="2"/>
              </a:rPr>
              <a:t> value)</a:t>
            </a:r>
          </a:p>
        </p:txBody>
      </p:sp>
    </p:spTree>
    <p:extLst>
      <p:ext uri="{BB962C8B-B14F-4D97-AF65-F5344CB8AC3E}">
        <p14:creationId xmlns:p14="http://schemas.microsoft.com/office/powerpoint/2010/main" val="15145457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P+F Design">
  <a:themeElements>
    <a:clrScheme name="Pepperl+Fuchs">
      <a:dk1>
        <a:srgbClr val="647889"/>
      </a:dk1>
      <a:lt1>
        <a:srgbClr val="FFFFFF"/>
      </a:lt1>
      <a:dk2>
        <a:srgbClr val="000000"/>
      </a:dk2>
      <a:lt2>
        <a:srgbClr val="00A587"/>
      </a:lt2>
      <a:accent1>
        <a:srgbClr val="647889"/>
      </a:accent1>
      <a:accent2>
        <a:srgbClr val="B5C0CB"/>
      </a:accent2>
      <a:accent3>
        <a:srgbClr val="E6EAEC"/>
      </a:accent3>
      <a:accent4>
        <a:srgbClr val="00A587"/>
      </a:accent4>
      <a:accent5>
        <a:srgbClr val="6EC9C0"/>
      </a:accent5>
      <a:accent6>
        <a:srgbClr val="DE0000"/>
      </a:accent6>
      <a:hlink>
        <a:srgbClr val="DE0000"/>
      </a:hlink>
      <a:folHlink>
        <a:srgbClr val="B5C0CB"/>
      </a:folHlink>
    </a:clrScheme>
    <a:fontScheme name="Pepp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16458</Words>
  <Application>Microsoft Office PowerPoint</Application>
  <PresentationFormat>Bildschirmpräsentation (4:3)</PresentationFormat>
  <Paragraphs>2183</Paragraphs>
  <Slides>126</Slides>
  <Notes>3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126</vt:i4>
      </vt:variant>
    </vt:vector>
  </HeadingPairs>
  <TitlesOfParts>
    <vt:vector size="130" baseType="lpstr">
      <vt:lpstr>Arial</vt:lpstr>
      <vt:lpstr>Calibri</vt:lpstr>
      <vt:lpstr>Wingdings</vt:lpstr>
      <vt:lpstr>P+F Design</vt:lpstr>
      <vt:lpstr>PowerPoint-Präsentation</vt:lpstr>
      <vt:lpstr>Commissioning function block IC-KP2-2HB21-2V1D + IQH3-FP-V1</vt:lpstr>
      <vt:lpstr>IC-KP2-2HB21 + IQH3-FP-V1 SF ctrlX WORKS</vt:lpstr>
      <vt:lpstr>IC-KP2-2HB21 + IQH3-FP-V1 SF ctrlX WORKS</vt:lpstr>
      <vt:lpstr>IC-KP2-2HB21 + IQH3-FP-V1 SF ctrlX WORKS</vt:lpstr>
      <vt:lpstr>IC-KP2-2HB21 + IQH3-FP-V1 SF ctrlX WORKS</vt:lpstr>
      <vt:lpstr>IC-KP2-2HB21 + IQH3-FP-V1 SF ctrlX WORKS</vt:lpstr>
      <vt:lpstr>IC-KP2-2HB21 + IQH3-FP-V1 SF ctrlX WORKS</vt:lpstr>
      <vt:lpstr>IC-KP2-2HB21 + IQH3-FP-V1 SF ctrlX WORKS</vt:lpstr>
      <vt:lpstr>IC-KP2-2HB21 + IQH3-FP-V1 SF ctrlX WORKS</vt:lpstr>
      <vt:lpstr>IC-KP2-2HB21 + IQH3-FP-V1 SF ctrlX WORKS</vt:lpstr>
      <vt:lpstr>IC-KP2-2HB21 + IQH3-FP-V1 SF ctrlX WORKS</vt:lpstr>
      <vt:lpstr>IC-KP2-2HB21 + IQH3-FP-V1 SF ctrlX WORKS</vt:lpstr>
      <vt:lpstr>IC-KP2-2HB21 + IQH3-FP-V1 SF ctrlX WORKS</vt:lpstr>
      <vt:lpstr>IC-KP2-2HB21 + IQH3-FP-V1 SF ctrlX WORKS</vt:lpstr>
      <vt:lpstr>IC-KP2-2HB21 + IQH3-FP-V1 SF ctrlX WORKS</vt:lpstr>
      <vt:lpstr>IC-KP2-2HB21 + IQH3-FP-V1 SF ctrlX WORKS</vt:lpstr>
      <vt:lpstr>IC-KP2-2HB21 + IQH3-FP-V1 SF ctrlX WORKS</vt:lpstr>
      <vt:lpstr>IC-KP2-2HB21 + IQH3-FP-V1 SF ctrlX WORKS</vt:lpstr>
      <vt:lpstr>IC-KP2-2HB21 + IQH3-FP-V1 SF ctrlX WORKS</vt:lpstr>
      <vt:lpstr>IC-KP2-2HB21 + IQH3-FP-V1 SF ctrlX WORKS</vt:lpstr>
      <vt:lpstr>IC-KP2-2HB21 + IQH3-FP-V1 SF ctrlX WORKS</vt:lpstr>
      <vt:lpstr>IC-KP2-2HB21 + IQH3-FP-V1 SF ctrlX WORKS</vt:lpstr>
      <vt:lpstr>IC-KP2-2HB21 + IQH3-FP-V1 SF ctrlX WORKS</vt:lpstr>
      <vt:lpstr>IC-KP2-2HB21 + IQH3-FP-V1 SF ctrlX WORKS</vt:lpstr>
      <vt:lpstr>IC-KP2-2HB21 + IQH3-FP-V1 SF ctrlX WORKS</vt:lpstr>
      <vt:lpstr>IC-KP2-2HB21 + IQH3-FP-V1 SF ctrlX WORKS</vt:lpstr>
      <vt:lpstr>IC-KP2-2HB21 + IQH3-FP-V1 SF ctrlX WORKS</vt:lpstr>
      <vt:lpstr>IC-KP2-2HB21 + IQH3-FP-V1 SF ctrlX WORKS</vt:lpstr>
      <vt:lpstr>IC-KP2-2HB21 + IQH3-FP-V1 SF ctrlX WORKS</vt:lpstr>
      <vt:lpstr>IC-KP2-2HB21 + IQH3-FP-V1 SF ctrlX WORKS</vt:lpstr>
      <vt:lpstr>IC-KP2-2HB21 + IQH3-FP-V1 SF ctrlX WORKS</vt:lpstr>
      <vt:lpstr>IC-KP2-2HB21 + IQH3-FP-V1 SF ctrlX WORKS</vt:lpstr>
      <vt:lpstr>IC-KP2-2HB21 + IQH3-FP-V1 SF ctrlX WORKS</vt:lpstr>
      <vt:lpstr>IC-KP2-2HB21 + IQH3-FP-V1 SF ctrlX WORKS</vt:lpstr>
      <vt:lpstr>IC-KP2-2HB21 + IQH3-FP-V1 SF ctrlX WORKS</vt:lpstr>
      <vt:lpstr>IC-KP2-2HB21 + IQH3-FP-V1 SF ctrlX WORKS</vt:lpstr>
      <vt:lpstr>IC-KP2-2HB21 + IQH3-FP-V1 SF ctrlX WORKS</vt:lpstr>
      <vt:lpstr>IC-KP2-2HB21 + IQH3-FP-V1 SF ctrlX WORKS</vt:lpstr>
      <vt:lpstr>IC-KP2-2HB21 + IQH3-FP-V1 SF ctrlX WORKS</vt:lpstr>
      <vt:lpstr>IC-KP2-2HB21 + IQH3-FP-V1 SF ctrlX WORKS</vt:lpstr>
      <vt:lpstr>IC-KP2-2HB21 + IQH3-FP-V1 SF ctrlX WORKS</vt:lpstr>
      <vt:lpstr>IC-KP2-2HB21 + IQH3-FP-V1 SF ctrlX WORKS</vt:lpstr>
      <vt:lpstr>IC-KP2-2HB21 + IQH3-FP-V1 SF ctrlX WORKS</vt:lpstr>
      <vt:lpstr>IC-KP2-2HB21 + IQH3-FP-V1 SF ctrlX WORKS</vt:lpstr>
      <vt:lpstr>IC-KP2-2HB21 + IQH3-FP-V1 SF ctrlX WORKS</vt:lpstr>
      <vt:lpstr>IC-KP2-2HB21 + IQH3-FP-V1 SF ctrlX WORKS</vt:lpstr>
      <vt:lpstr>IC-KP2-2HB21 + IQH3-FP-V1 SF ctrlX WORKS</vt:lpstr>
      <vt:lpstr>IC-KP2-2HB21 + IQH3-FP-V1 SF ctrlX WORKS</vt:lpstr>
      <vt:lpstr>IC-KP2-2HB21 + IQH3-FP-V1 SF ctrlX WORKS</vt:lpstr>
      <vt:lpstr>IC-KP2-2HB21 + IQH3-FP-V1 SF ctrlX WORKS</vt:lpstr>
      <vt:lpstr>IC-KP2-2HB21 + IQH3-FP-V1 SF ctrlX WORKS</vt:lpstr>
      <vt:lpstr>IC-KP2-2HB21 + IQH3-FP-V1 SF ctrlX WORKS</vt:lpstr>
      <vt:lpstr>IC-KP2-2HB21 + IQH3-FP-V1 SF ctrlX WORKS</vt:lpstr>
      <vt:lpstr>IC-KP2-2HB21 + IQH3-FP-V1 SF ctrlX WORKS</vt:lpstr>
      <vt:lpstr>IC-KP2-2HB21 + IQH3-FP-V1 SF ctrlX WORKS</vt:lpstr>
      <vt:lpstr>IC-KP2-2HB21 + IQH3-FP-V1 SF ctrlX WORKS</vt:lpstr>
      <vt:lpstr>IC-KP2-2HB21 + IQH3-FP-V1 SF ctrlX WORKS</vt:lpstr>
      <vt:lpstr>IC-KP2-2HB21 + IQH3-FP-V1 SF ctrlX WORKS</vt:lpstr>
      <vt:lpstr>IC-KP2-2HB21 + IQH3-FP-V1 SF ctrlX WORKS</vt:lpstr>
      <vt:lpstr>IC-KP2-2HB21 + IQH3-FP-V1 SF ctrlX WORKS</vt:lpstr>
      <vt:lpstr>IC-KP2-2HB21 + IQH3-FP-V1 SF ctrlX WORKS</vt:lpstr>
      <vt:lpstr>IC-KP2-2HB21 + IQH3-FP-V1 SF ctrlX WORKS</vt:lpstr>
      <vt:lpstr>IC-KP2-2HB21 + IQH3-FP-V1 SF ctrlX WORKS</vt:lpstr>
      <vt:lpstr>IC-KP2-2HB21 + IQH3-FP-V1 SF ctrlX WORKS</vt:lpstr>
      <vt:lpstr>IC-KP2-2HB21 + IQH3-FP-V1 SF ctrlX WORKS</vt:lpstr>
      <vt:lpstr>IC-KP2-2HB21 + IQH3-FP-V1 SF ctrlX WORKS</vt:lpstr>
      <vt:lpstr>IC-KP2-2HB21 + IQH3-FP-V1 SF ctrlX WORKS</vt:lpstr>
      <vt:lpstr>IC-KP2-2HB21 + IQH3-FP-V1 SF ctrlX WORKS</vt:lpstr>
      <vt:lpstr>IC-KP2-2HB21 + IQH3-FP-V1 SF ctrlX WORKS</vt:lpstr>
      <vt:lpstr>IC-KP2-2HB21 + IQH3-FP-V1 SF ctrlX WORKS</vt:lpstr>
      <vt:lpstr>IC-KP2-2HB21 + IQH3-FP-V1 SF ctrlX WORKS</vt:lpstr>
      <vt:lpstr>IC-KP2-2HB21 + IQH3-FP-V1 SF ctrlX WORKS</vt:lpstr>
      <vt:lpstr>IC-KP2-2HB21 + IQH3-FP-V1 SF ctrlX WORKS</vt:lpstr>
      <vt:lpstr>IC-KP2-2HB21 + IQH3-FP-V1 SF ctrlX WORKS</vt:lpstr>
      <vt:lpstr>IC-KP2-2HB21 + IQH3-FP-V1 SF ctrlX WORKS</vt:lpstr>
      <vt:lpstr>IC-KP2-2HB21 + IQH3-FP-V1 SF ctrlX WORKS</vt:lpstr>
      <vt:lpstr>IC-KP2-2HB21 + IQH3-FP-V1 SF ctrlX WORKS</vt:lpstr>
      <vt:lpstr>IC-KP2-2HB21 + IQH3-FP-V1 SF ctrlX WORKS</vt:lpstr>
      <vt:lpstr>IC-KP2-2HB21 + IQH3-FP-V1 SF ctrlX WORKS</vt:lpstr>
      <vt:lpstr>IC-KP2-2HB21 + IQH3-FP-V1 SF ctrlX WORKS</vt:lpstr>
      <vt:lpstr>IC-KP2-2HB21 + IQH3-FP-V1 SF ctrlX WORKS</vt:lpstr>
      <vt:lpstr>IC-KP2-2HB21 + IQH3-FP-V1 SF ctrlX WORKS</vt:lpstr>
      <vt:lpstr>IC-KP2-2HB21 + IQH3-FP-V1 SF ctrlX WORKS</vt:lpstr>
      <vt:lpstr>IC-KP2-2HB21 + IQH3-FP-V1 SF ctrlX WORKS</vt:lpstr>
      <vt:lpstr>IC-KP2-2HB21 + IQH3-FP-V1 SF ctrlX WORKS</vt:lpstr>
      <vt:lpstr>IC-KP2-2HB21 + IQH3-FP-V1 SF ctrlX WORKS</vt:lpstr>
      <vt:lpstr>IC-KP2-2HB21 + IQH3-FP-V1 SF ctrlX WORKS</vt:lpstr>
      <vt:lpstr>IC-KP2-2HB21 + IQH3-FP-V1 SF ctrlX WORKS</vt:lpstr>
      <vt:lpstr>IC-KP2-2HB21 + IQH3-FP-V1 SF ctrlX WORKS</vt:lpstr>
      <vt:lpstr>IC-KP2-2HB21 + IQH3-FP-V1 SF ctrlX WORKS</vt:lpstr>
      <vt:lpstr>IC-KP2-2HB21 + IQH3-FP-V1 SF ctrlX WORKS</vt:lpstr>
      <vt:lpstr>IC-KP2-2HB21 + IQH3-FP-V1 SF ctrlX WORKS</vt:lpstr>
      <vt:lpstr>IC-KP2-2HB21 + IQH3-FP-V1 SF ctrlX WORKS</vt:lpstr>
      <vt:lpstr>IC-KP2-2HB21 + IQH3-FP-V1 SF ctrlX WORKS</vt:lpstr>
      <vt:lpstr>IC-KP2-2HB21 + IQH3-FP-V1 SF ctrlX WORKS</vt:lpstr>
      <vt:lpstr>IC-KP2-2HB21 + IQH3-FP-V1 SF ctrlX WORKS</vt:lpstr>
      <vt:lpstr>IC-KP2-2HB21 + IQH3-FP-V1 SF ctrlX WORKS</vt:lpstr>
      <vt:lpstr>IC-KP2-2HB21 + IQH3-FP-V1 SF ctrlX WORKS</vt:lpstr>
      <vt:lpstr>IC-KP2-2HB21 + IQH3-FP-V1 SF ctrlX WORKS</vt:lpstr>
      <vt:lpstr>IC-KP2-2HB21 + IQH3-FP-V1 SF ctrlX WORKS</vt:lpstr>
      <vt:lpstr>IC-KP2-2HB21 + IQH3-FP-V1 SF ctrlX WORKS</vt:lpstr>
      <vt:lpstr>IC-KP2-2HB21 + IQH3-FP-V1 SF ctrlX WORKS</vt:lpstr>
      <vt:lpstr>IC-KP2-2HB21 + IQH3-FP-V1 SF ctrlX WORKS</vt:lpstr>
      <vt:lpstr>IC-KP2-2HB21 + IQH3-FP-V1 SF ctrlX WORKS</vt:lpstr>
      <vt:lpstr>IC-KP2-2HB21 + IQH3-FP-V1 SF ctrlX WORKS</vt:lpstr>
      <vt:lpstr>IC-KP2-2HB21 + IQH3-FP-V1 SF ctrlX WORKS</vt:lpstr>
      <vt:lpstr>IC-KP2-2HB21 + IQH3-FP-V1 SF ctrlX WORKS</vt:lpstr>
      <vt:lpstr>IC-KP2-2HB21 + IQH3-FP-V1 SF ctrlX WORKS</vt:lpstr>
      <vt:lpstr>IC-KP2-2HB21 + IQH3-FP-V1 SF ctrlX WORKS</vt:lpstr>
      <vt:lpstr>IC-KP2-2HB21 + IQH3-FP-V1 SF ctrlX WORKS</vt:lpstr>
      <vt:lpstr>IC-KP2-2HB21 + IQH3-FP-V1 SF ctrlX WORKS</vt:lpstr>
      <vt:lpstr>IC-KP2-2HB21 + IQH3-FP-V1 SF ctrlX WORKS</vt:lpstr>
      <vt:lpstr>IC-KP2-2HB21 + IQH3-FP-V1 SF ctrlX WORKS</vt:lpstr>
      <vt:lpstr>IC-KP2-2HB21 + IQH3-FP-V1 SF ctrlX WORKS</vt:lpstr>
      <vt:lpstr>IC-KP2-2HB21 + IQH3-FP-V1 SF ctrlX WORKS</vt:lpstr>
      <vt:lpstr>IC-KP2-2HB21 + IQH3-FP-V1 SF ctrlX WORKS</vt:lpstr>
      <vt:lpstr>IC-KP2-2HB21 + IQH3-FP-V1 SF ctrlX WORKS</vt:lpstr>
      <vt:lpstr>IC-KP2-2HB21 + IQH3-FP-V1 SF ctrlX WORKS</vt:lpstr>
      <vt:lpstr>IC-KP2-2HB21 + IQH3-FP-V1 SF ctrlX WORKS</vt:lpstr>
      <vt:lpstr>IC-KP2-2HB21 + IQH3-FP-V1 SF ctrlX WORKS</vt:lpstr>
      <vt:lpstr>IC-KP2-2HB21 + IQH3-FP-V1 SF ctrlX WORKS</vt:lpstr>
      <vt:lpstr>IC-KP2-2HB21 + IQH3-FP-V1 SF ctrlX WORKS</vt:lpstr>
      <vt:lpstr>IC-KP2-2HB21 + IQH3-FP-V1 SF ctrlX WORKS</vt:lpstr>
      <vt:lpstr>Contact</vt:lpstr>
      <vt:lpstr>IC-KP2-2HB21 + IQH3-FP-V1 SF ctrlX WORKS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Inbetriebnahme Funktionsbaustein</dc:title>
  <dc:subject>IDENTControl SingleFrame; IC-KP2-2HB21</dc:subject>
  <dc:creator>Karsten Reinhardt;Karsten Reinhardt Primus inter pares;Karsten Reinhardt regum regum;Karsten Reinhardt Rex Regum;Reinhardt Karsten</dc:creator>
  <cp:keywords>IDENTControl; EtherCAT</cp:keywords>
  <cp:lastModifiedBy>Reinhardt Karsten</cp:lastModifiedBy>
  <cp:revision>2012</cp:revision>
  <dcterms:created xsi:type="dcterms:W3CDTF">2012-09-03T10:00:46Z</dcterms:created>
  <dcterms:modified xsi:type="dcterms:W3CDTF">2025-03-06T06:23:51Z</dcterms:modified>
</cp:coreProperties>
</file>