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28"/>
  </p:notesMasterIdLst>
  <p:handoutMasterIdLst>
    <p:handoutMasterId r:id="rId129"/>
  </p:handoutMasterIdLst>
  <p:sldIdLst>
    <p:sldId id="339" r:id="rId2"/>
    <p:sldId id="489" r:id="rId3"/>
    <p:sldId id="490" r:id="rId4"/>
    <p:sldId id="572" r:id="rId5"/>
    <p:sldId id="621" r:id="rId6"/>
    <p:sldId id="721" r:id="rId7"/>
    <p:sldId id="774" r:id="rId8"/>
    <p:sldId id="775" r:id="rId9"/>
    <p:sldId id="776" r:id="rId10"/>
    <p:sldId id="777" r:id="rId11"/>
    <p:sldId id="778" r:id="rId12"/>
    <p:sldId id="779" r:id="rId13"/>
    <p:sldId id="589" r:id="rId14"/>
    <p:sldId id="623" r:id="rId15"/>
    <p:sldId id="624" r:id="rId16"/>
    <p:sldId id="625" r:id="rId17"/>
    <p:sldId id="719" r:id="rId18"/>
    <p:sldId id="720" r:id="rId19"/>
    <p:sldId id="620" r:id="rId20"/>
    <p:sldId id="535" r:id="rId21"/>
    <p:sldId id="616" r:id="rId22"/>
    <p:sldId id="617" r:id="rId23"/>
    <p:sldId id="536" r:id="rId24"/>
    <p:sldId id="537" r:id="rId25"/>
    <p:sldId id="627" r:id="rId26"/>
    <p:sldId id="538" r:id="rId27"/>
    <p:sldId id="539" r:id="rId28"/>
    <p:sldId id="540" r:id="rId29"/>
    <p:sldId id="593" r:id="rId30"/>
    <p:sldId id="628" r:id="rId31"/>
    <p:sldId id="629" r:id="rId32"/>
    <p:sldId id="630" r:id="rId33"/>
    <p:sldId id="760" r:id="rId34"/>
    <p:sldId id="542" r:id="rId35"/>
    <p:sldId id="632" r:id="rId36"/>
    <p:sldId id="633" r:id="rId37"/>
    <p:sldId id="634" r:id="rId38"/>
    <p:sldId id="635" r:id="rId39"/>
    <p:sldId id="636" r:id="rId40"/>
    <p:sldId id="637" r:id="rId41"/>
    <p:sldId id="761" r:id="rId42"/>
    <p:sldId id="546" r:id="rId43"/>
    <p:sldId id="547" r:id="rId44"/>
    <p:sldId id="657" r:id="rId45"/>
    <p:sldId id="652" r:id="rId46"/>
    <p:sldId id="653" r:id="rId47"/>
    <p:sldId id="654" r:id="rId48"/>
    <p:sldId id="655" r:id="rId49"/>
    <p:sldId id="762" r:id="rId50"/>
    <p:sldId id="551" r:id="rId51"/>
    <p:sldId id="639" r:id="rId52"/>
    <p:sldId id="640" r:id="rId53"/>
    <p:sldId id="641" r:id="rId54"/>
    <p:sldId id="642" r:id="rId55"/>
    <p:sldId id="643" r:id="rId56"/>
    <p:sldId id="644" r:id="rId57"/>
    <p:sldId id="763" r:id="rId58"/>
    <p:sldId id="555" r:id="rId59"/>
    <p:sldId id="646" r:id="rId60"/>
    <p:sldId id="647" r:id="rId61"/>
    <p:sldId id="648" r:id="rId62"/>
    <p:sldId id="649" r:id="rId63"/>
    <p:sldId id="658" r:id="rId64"/>
    <p:sldId id="650" r:id="rId65"/>
    <p:sldId id="764" r:id="rId66"/>
    <p:sldId id="598" r:id="rId67"/>
    <p:sldId id="659" r:id="rId68"/>
    <p:sldId id="660" r:id="rId69"/>
    <p:sldId id="661" r:id="rId70"/>
    <p:sldId id="662" r:id="rId71"/>
    <p:sldId id="663" r:id="rId72"/>
    <p:sldId id="664" r:id="rId73"/>
    <p:sldId id="765" r:id="rId74"/>
    <p:sldId id="559" r:id="rId75"/>
    <p:sldId id="715" r:id="rId76"/>
    <p:sldId id="716" r:id="rId77"/>
    <p:sldId id="717" r:id="rId78"/>
    <p:sldId id="565" r:id="rId79"/>
    <p:sldId id="703" r:id="rId80"/>
    <p:sldId id="704" r:id="rId81"/>
    <p:sldId id="705" r:id="rId82"/>
    <p:sldId id="706" r:id="rId83"/>
    <p:sldId id="707" r:id="rId84"/>
    <p:sldId id="710" r:id="rId85"/>
    <p:sldId id="708" r:id="rId86"/>
    <p:sldId id="709" r:id="rId87"/>
    <p:sldId id="711" r:id="rId88"/>
    <p:sldId id="712" r:id="rId89"/>
    <p:sldId id="713" r:id="rId90"/>
    <p:sldId id="714" r:id="rId91"/>
    <p:sldId id="734" r:id="rId92"/>
    <p:sldId id="766" r:id="rId93"/>
    <p:sldId id="735" r:id="rId94"/>
    <p:sldId id="736" r:id="rId95"/>
    <p:sldId id="737" r:id="rId96"/>
    <p:sldId id="738" r:id="rId97"/>
    <p:sldId id="767" r:id="rId98"/>
    <p:sldId id="739" r:id="rId99"/>
    <p:sldId id="740" r:id="rId100"/>
    <p:sldId id="741" r:id="rId101"/>
    <p:sldId id="742" r:id="rId102"/>
    <p:sldId id="743" r:id="rId103"/>
    <p:sldId id="744" r:id="rId104"/>
    <p:sldId id="745" r:id="rId105"/>
    <p:sldId id="746" r:id="rId106"/>
    <p:sldId id="747" r:id="rId107"/>
    <p:sldId id="748" r:id="rId108"/>
    <p:sldId id="749" r:id="rId109"/>
    <p:sldId id="750" r:id="rId110"/>
    <p:sldId id="751" r:id="rId111"/>
    <p:sldId id="752" r:id="rId112"/>
    <p:sldId id="753" r:id="rId113"/>
    <p:sldId id="754" r:id="rId114"/>
    <p:sldId id="755" r:id="rId115"/>
    <p:sldId id="756" r:id="rId116"/>
    <p:sldId id="757" r:id="rId117"/>
    <p:sldId id="758" r:id="rId118"/>
    <p:sldId id="759" r:id="rId119"/>
    <p:sldId id="768" r:id="rId120"/>
    <p:sldId id="769" r:id="rId121"/>
    <p:sldId id="770" r:id="rId122"/>
    <p:sldId id="771" r:id="rId123"/>
    <p:sldId id="772" r:id="rId124"/>
    <p:sldId id="773" r:id="rId125"/>
    <p:sldId id="438" r:id="rId126"/>
    <p:sldId id="571" r:id="rId127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80" d="100"/>
          <a:sy n="80" d="100"/>
        </p:scale>
        <p:origin x="1550" y="48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handoutMaster" Target="handoutMasters/handout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06.03.2025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06.03.2025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26.xml"/><Relationship Id="rId18" Type="http://schemas.openxmlformats.org/officeDocument/2006/relationships/slide" Target="slide66.xml"/><Relationship Id="rId26" Type="http://schemas.openxmlformats.org/officeDocument/2006/relationships/slide" Target="slide101.xml"/><Relationship Id="rId39" Type="http://schemas.openxmlformats.org/officeDocument/2006/relationships/slide" Target="slide114.xml"/><Relationship Id="rId21" Type="http://schemas.openxmlformats.org/officeDocument/2006/relationships/slide" Target="slide85.xml"/><Relationship Id="rId34" Type="http://schemas.openxmlformats.org/officeDocument/2006/relationships/slide" Target="slide109.xml"/><Relationship Id="rId42" Type="http://schemas.openxmlformats.org/officeDocument/2006/relationships/slide" Target="slide117.xml"/><Relationship Id="rId47" Type="http://schemas.openxmlformats.org/officeDocument/2006/relationships/slide" Target="slide122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6" Type="http://schemas.openxmlformats.org/officeDocument/2006/relationships/slide" Target="slide50.xml"/><Relationship Id="rId29" Type="http://schemas.openxmlformats.org/officeDocument/2006/relationships/slide" Target="slide104.xml"/><Relationship Id="rId11" Type="http://schemas.openxmlformats.org/officeDocument/2006/relationships/slide" Target="slide18.xml"/><Relationship Id="rId24" Type="http://schemas.openxmlformats.org/officeDocument/2006/relationships/slide" Target="slide99.xml"/><Relationship Id="rId32" Type="http://schemas.openxmlformats.org/officeDocument/2006/relationships/slide" Target="slide107.xml"/><Relationship Id="rId37" Type="http://schemas.openxmlformats.org/officeDocument/2006/relationships/slide" Target="slide112.xml"/><Relationship Id="rId40" Type="http://schemas.openxmlformats.org/officeDocument/2006/relationships/slide" Target="slide115.xml"/><Relationship Id="rId45" Type="http://schemas.openxmlformats.org/officeDocument/2006/relationships/slide" Target="slide120.xml"/><Relationship Id="rId5" Type="http://schemas.openxmlformats.org/officeDocument/2006/relationships/slide" Target="slide10.xml"/><Relationship Id="rId15" Type="http://schemas.openxmlformats.org/officeDocument/2006/relationships/slide" Target="slide42.xml"/><Relationship Id="rId23" Type="http://schemas.openxmlformats.org/officeDocument/2006/relationships/slide" Target="slide96.xml"/><Relationship Id="rId28" Type="http://schemas.openxmlformats.org/officeDocument/2006/relationships/slide" Target="slide103.xml"/><Relationship Id="rId36" Type="http://schemas.openxmlformats.org/officeDocument/2006/relationships/slide" Target="slide111.xml"/><Relationship Id="rId49" Type="http://schemas.openxmlformats.org/officeDocument/2006/relationships/slide" Target="slide124.xml"/><Relationship Id="rId10" Type="http://schemas.openxmlformats.org/officeDocument/2006/relationships/slide" Target="slide17.xml"/><Relationship Id="rId19" Type="http://schemas.openxmlformats.org/officeDocument/2006/relationships/slide" Target="slide74.xml"/><Relationship Id="rId31" Type="http://schemas.openxmlformats.org/officeDocument/2006/relationships/slide" Target="slide106.xml"/><Relationship Id="rId44" Type="http://schemas.openxmlformats.org/officeDocument/2006/relationships/slide" Target="slide119.xml"/><Relationship Id="rId4" Type="http://schemas.openxmlformats.org/officeDocument/2006/relationships/slide" Target="slide9.xml"/><Relationship Id="rId9" Type="http://schemas.openxmlformats.org/officeDocument/2006/relationships/slide" Target="slide13.xml"/><Relationship Id="rId14" Type="http://schemas.openxmlformats.org/officeDocument/2006/relationships/slide" Target="slide34.xml"/><Relationship Id="rId22" Type="http://schemas.openxmlformats.org/officeDocument/2006/relationships/slide" Target="slide91.xml"/><Relationship Id="rId27" Type="http://schemas.openxmlformats.org/officeDocument/2006/relationships/slide" Target="slide102.xml"/><Relationship Id="rId30" Type="http://schemas.openxmlformats.org/officeDocument/2006/relationships/slide" Target="slide105.xml"/><Relationship Id="rId35" Type="http://schemas.openxmlformats.org/officeDocument/2006/relationships/slide" Target="slide110.xml"/><Relationship Id="rId43" Type="http://schemas.openxmlformats.org/officeDocument/2006/relationships/slide" Target="slide118.xml"/><Relationship Id="rId48" Type="http://schemas.openxmlformats.org/officeDocument/2006/relationships/slide" Target="slide123.xml"/><Relationship Id="rId8" Type="http://schemas.openxmlformats.org/officeDocument/2006/relationships/slide" Target="slide19.xml"/><Relationship Id="rId3" Type="http://schemas.openxmlformats.org/officeDocument/2006/relationships/slide" Target="slide8.xml"/><Relationship Id="rId12" Type="http://schemas.openxmlformats.org/officeDocument/2006/relationships/slide" Target="slide20.xml"/><Relationship Id="rId17" Type="http://schemas.openxmlformats.org/officeDocument/2006/relationships/slide" Target="slide58.xml"/><Relationship Id="rId25" Type="http://schemas.openxmlformats.org/officeDocument/2006/relationships/slide" Target="slide100.xml"/><Relationship Id="rId33" Type="http://schemas.openxmlformats.org/officeDocument/2006/relationships/slide" Target="slide108.xml"/><Relationship Id="rId38" Type="http://schemas.openxmlformats.org/officeDocument/2006/relationships/slide" Target="slide113.xml"/><Relationship Id="rId46" Type="http://schemas.openxmlformats.org/officeDocument/2006/relationships/slide" Target="slide121.xml"/><Relationship Id="rId20" Type="http://schemas.openxmlformats.org/officeDocument/2006/relationships/slide" Target="slide78.xml"/><Relationship Id="rId41" Type="http://schemas.openxmlformats.org/officeDocument/2006/relationships/slide" Target="slide1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8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Gerät hinzufügen – ctrlX PLC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</a:t>
            </a:r>
            <a:r>
              <a:rPr lang="de-DE" sz="1400" b="0" dirty="0" err="1"/>
              <a:t>ethercat_master_Instances</a:t>
            </a:r>
            <a:r>
              <a:rPr lang="de-DE" sz="1400" b="0" dirty="0"/>
              <a:t>“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 err="1">
                <a:sym typeface="Wingdings" panose="05000000000000000000" pitchFamily="2" charset="2"/>
              </a:rPr>
              <a:t>Selectively</a:t>
            </a:r>
            <a:r>
              <a:rPr lang="de-DE" sz="1400" b="0" dirty="0">
                <a:sym typeface="Wingdings" panose="05000000000000000000" pitchFamily="2" charset="2"/>
              </a:rPr>
              <a:t> </a:t>
            </a:r>
            <a:r>
              <a:rPr lang="de-DE" sz="1400" b="0" dirty="0" err="1">
                <a:sym typeface="Wingdings" panose="05000000000000000000" pitchFamily="2" charset="2"/>
              </a:rPr>
              <a:t>from</a:t>
            </a:r>
            <a:r>
              <a:rPr lang="de-DE" sz="1400" b="0" dirty="0">
                <a:sym typeface="Wingdings" panose="05000000000000000000" pitchFamily="2" charset="2"/>
              </a:rPr>
              <a:t> ctrlX CORE</a:t>
            </a:r>
            <a:endParaRPr lang="de-DE" sz="140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21F0717-795B-45B9-B491-AD4034E99A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4" y="2132857"/>
            <a:ext cx="4168342" cy="237778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9794077-29CC-4C43-ADB5-A247D16961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2"/>
          <a:stretch/>
        </p:blipFill>
        <p:spPr>
          <a:xfrm>
            <a:off x="4359847" y="2132857"/>
            <a:ext cx="4713394" cy="208823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9245BD9-F78F-4DAD-B146-08B89B1D2F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2"/>
          <a:stretch/>
        </p:blipFill>
        <p:spPr>
          <a:xfrm>
            <a:off x="4359847" y="4428434"/>
            <a:ext cx="4713394" cy="208823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53DCF1E7-A347-48BA-B6E9-EEF570A3A8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4"/>
          <a:stretch/>
        </p:blipFill>
        <p:spPr>
          <a:xfrm>
            <a:off x="82264" y="5418243"/>
            <a:ext cx="4168342" cy="1098424"/>
          </a:xfrm>
          <a:prstGeom prst="rect">
            <a:avLst/>
          </a:prstGeom>
        </p:spPr>
      </p:pic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DD1CCFF4-7A17-45DF-866E-69D9F33CAB1D}"/>
              </a:ext>
            </a:extLst>
          </p:cNvPr>
          <p:cNvCxnSpPr>
            <a:cxnSpLocks/>
          </p:cNvCxnSpPr>
          <p:nvPr/>
        </p:nvCxnSpPr>
        <p:spPr>
          <a:xfrm flipH="1" flipV="1">
            <a:off x="1115860" y="303295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54C55D63-B664-4EA0-B75F-375EEE8E4B2A}"/>
              </a:ext>
            </a:extLst>
          </p:cNvPr>
          <p:cNvCxnSpPr>
            <a:cxnSpLocks/>
          </p:cNvCxnSpPr>
          <p:nvPr/>
        </p:nvCxnSpPr>
        <p:spPr>
          <a:xfrm flipH="1" flipV="1">
            <a:off x="2898000" y="3113600"/>
            <a:ext cx="486000" cy="79704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ECF57209-5623-46BA-B7A6-DD6B3BE55B71}"/>
              </a:ext>
            </a:extLst>
          </p:cNvPr>
          <p:cNvCxnSpPr>
            <a:cxnSpLocks/>
          </p:cNvCxnSpPr>
          <p:nvPr/>
        </p:nvCxnSpPr>
        <p:spPr>
          <a:xfrm flipV="1">
            <a:off x="3384000" y="3113600"/>
            <a:ext cx="678227" cy="79704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6897DD06-2B14-48DC-AF90-6199CD1833A2}"/>
              </a:ext>
            </a:extLst>
          </p:cNvPr>
          <p:cNvSpPr/>
          <p:nvPr/>
        </p:nvSpPr>
        <p:spPr>
          <a:xfrm>
            <a:off x="6516216" y="2276873"/>
            <a:ext cx="2545520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B49B75A-FE58-40BA-93FC-0FB92ADCF2BF}"/>
              </a:ext>
            </a:extLst>
          </p:cNvPr>
          <p:cNvSpPr/>
          <p:nvPr/>
        </p:nvSpPr>
        <p:spPr>
          <a:xfrm>
            <a:off x="4359847" y="4581128"/>
            <a:ext cx="1940345" cy="7648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033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1C8E99A-74FF-4C83-8D3B-F19BFD6A6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8787641" cy="26639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AF – AFI to request: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a filter that only a tag response which does have the same value inside the AFI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inside the AFI Byte need to preconfigure with the commands SC and EC before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Use default configuration and do not change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 (all tags will transmit)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16#00….16#FF 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AF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AF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71479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E5 – Enhanced status 5 (tag lost smoothing):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unsuccessful read/write attempts on the air interface until a status 5 </a:t>
            </a:r>
          </a:p>
          <a:p>
            <a:pPr marL="0" indent="0">
              <a:buNone/>
            </a:pPr>
            <a:r>
              <a:rPr lang="en-US" sz="1100" b="0" dirty="0"/>
              <a:t>	message “tag leaves detection zone” is generated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16#05 (5 reading attempts)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16#00….16#0A (10dec)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E5 to 16#05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E5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404A788-D5A7-4D44-97E0-4A1257CCC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6374712" cy="345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2E10295-7AB0-4294-9DC9-0FCB634F6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645024"/>
            <a:ext cx="7595375" cy="29063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NT – Number of tags to find: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Sets the number of data carriers identified during the execution of a Single command before </a:t>
            </a:r>
          </a:p>
          <a:p>
            <a:pPr marL="0" indent="0">
              <a:buNone/>
            </a:pPr>
            <a:r>
              <a:rPr lang="en-US" sz="1100" b="0" dirty="0"/>
              <a:t>	the command is automatically aborted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valid if the </a:t>
            </a:r>
            <a:r>
              <a:rPr lang="en-US" sz="1100" b="0" dirty="0" err="1"/>
              <a:t>MultiFrame</a:t>
            </a:r>
            <a:r>
              <a:rPr lang="en-US" sz="1100" b="0" dirty="0"/>
              <a:t> protocol is activated; no relevance for </a:t>
            </a:r>
            <a:r>
              <a:rPr lang="en-US" sz="1100" b="0" dirty="0" err="1"/>
              <a:t>SingleFrame</a:t>
            </a:r>
            <a:r>
              <a:rPr lang="en-US" sz="1100" b="0" dirty="0"/>
              <a:t>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16#FF (no stop of the command)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16#01….16#14; 16#FF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NT to 16#FF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NT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06456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QV – Protocol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communication protocol of the IQH3-FP-V1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 err="1"/>
              <a:t>SingleFrame</a:t>
            </a:r>
            <a:r>
              <a:rPr lang="en-US" sz="1100" b="0" dirty="0"/>
              <a:t> (S; 16#53; default) is the compatible protocol for the existing </a:t>
            </a:r>
          </a:p>
          <a:p>
            <a:pPr marL="0" indent="0">
              <a:buNone/>
            </a:pPr>
            <a:r>
              <a:rPr lang="en-US" sz="1100" b="0" dirty="0"/>
              <a:t>	system IQ (IQH1-…-V1)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 err="1"/>
              <a:t>MultiFrame</a:t>
            </a:r>
            <a:r>
              <a:rPr lang="en-US" sz="1100" b="0" dirty="0"/>
              <a:t> (M; 16#4D) allows the access to several tags inside the detection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Function block is designed for </a:t>
            </a:r>
            <a:r>
              <a:rPr lang="en-US" sz="1100" b="0" dirty="0" err="1"/>
              <a:t>SingleFrame</a:t>
            </a:r>
            <a:r>
              <a:rPr lang="en-US" sz="1100" b="0" dirty="0"/>
              <a:t>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 switch to </a:t>
            </a:r>
            <a:r>
              <a:rPr lang="en-US" sz="1100" b="0" dirty="0" err="1"/>
              <a:t>MultiFrame</a:t>
            </a:r>
            <a:r>
              <a:rPr lang="en-US" sz="1100" b="0" dirty="0"/>
              <a:t> protocol require another function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the parameter configuration; use default setting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QV to “S”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16#53 ‘Q’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38C432-6E31-48FF-B3D5-360B2A637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547264"/>
            <a:ext cx="6301323" cy="299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4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982B61D-7666-4568-9670-E1453B28F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89040"/>
            <a:ext cx="6439798" cy="27359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QW – Definition of used slots: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used time slots on the air interface which are used for the tag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relevant for application with several tags inside the detection zone</a:t>
            </a:r>
          </a:p>
          <a:p>
            <a:pPr marL="0" indent="0">
              <a:buNone/>
            </a:pPr>
            <a:r>
              <a:rPr lang="en-US" sz="1100" b="0" dirty="0"/>
              <a:t>	at the same time (</a:t>
            </a:r>
            <a:r>
              <a:rPr lang="en-US" sz="1100" b="0" dirty="0" err="1"/>
              <a:t>MultiFrame</a:t>
            </a:r>
            <a:r>
              <a:rPr lang="en-US" sz="11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(16#00) = single tag; 1 (16#01) = dual tag; 2 (16#02) = multi tag; </a:t>
            </a:r>
          </a:p>
          <a:p>
            <a:pPr marL="0" indent="0">
              <a:buNone/>
            </a:pPr>
            <a:r>
              <a:rPr lang="en-US" sz="1100" b="0" dirty="0"/>
              <a:t>	3 (16#03) = very many tag; 4 (16#04) = very </a:t>
            </a:r>
            <a:r>
              <a:rPr lang="en-US" sz="1100" b="0" dirty="0" err="1"/>
              <a:t>very</a:t>
            </a:r>
            <a:r>
              <a:rPr lang="en-US" sz="1100" b="0" dirty="0"/>
              <a:t> many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0…4 (16#00….16#04)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0 (16#00)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parameter; use default setting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QW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QW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374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C1BB9C5-2D8D-4C5F-BB1B-B8D2EB649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8" y="3861048"/>
            <a:ext cx="6446398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TA – Tries allowed: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the allowed read and write attempts for the access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By increasing the parameter value you achieve a more reliable reading and </a:t>
            </a:r>
          </a:p>
          <a:p>
            <a:pPr marL="0" indent="0">
              <a:buNone/>
            </a:pPr>
            <a:r>
              <a:rPr lang="en-US" sz="1100" b="0" dirty="0"/>
              <a:t>	writing process but the response time of the system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TA to 16#02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16#02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TA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414365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E116367-1328-4F78-B546-727DF2F30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6340027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PT – Power transmit (output power):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output power of the system and influence the detection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Min = 1 (16#0001); Eco = 2 (16#0002); Normal = 3 (16#0003); Power = 4 (16#0004)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1…4 (16#0001….16#0004)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4 (16#0004)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PT to 16#0004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16#02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16#04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511464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PT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2849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351983-8AA9-4BE9-8D09-2B67781611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14"/>
          <a:stretch/>
        </p:blipFill>
        <p:spPr>
          <a:xfrm>
            <a:off x="98408" y="3861048"/>
            <a:ext cx="6241547" cy="26914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DR – Data rate for read: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data rate (transmission rate) for the read access of ISO15693-2 X2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Valid for IQC21/33/34/37/39/50 tags for the read access of more than 2 data blocks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Increase the reading speed but also the susceptibility to interferences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 (16#00)…1 (16#01);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= normal; 1 = fast read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 (16#00)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DR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DR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0702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TI – Tag ID filtering on UID: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first part of the UID for filtering on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Possible to define a specific UID or a leading part of the 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Configuration of the length of the UID necessary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TI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TI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D3414CA-BFF2-41DA-989F-92049CC1E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212976"/>
            <a:ext cx="6346862" cy="332236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52E504B-1540-4D38-9FD6-0FABC851D830}"/>
              </a:ext>
            </a:extLst>
          </p:cNvPr>
          <p:cNvSpPr txBox="1"/>
          <p:nvPr/>
        </p:nvSpPr>
        <p:spPr>
          <a:xfrm>
            <a:off x="6481322" y="5046714"/>
            <a:ext cx="2555174" cy="14773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TI</a:t>
            </a:r>
          </a:p>
          <a:p>
            <a:r>
              <a:rPr lang="en-US" sz="1000" dirty="0"/>
              <a:t>TI[0]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TI[1]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TI[2] </a:t>
            </a:r>
            <a:r>
              <a:rPr lang="en-US" sz="1000" dirty="0">
                <a:sym typeface="Wingdings" panose="05000000000000000000" pitchFamily="2" charset="2"/>
              </a:rPr>
              <a:t> UID Byte 1 (16#E0)</a:t>
            </a:r>
          </a:p>
          <a:p>
            <a:r>
              <a:rPr lang="en-US" sz="1000" dirty="0"/>
              <a:t>TI[3] </a:t>
            </a:r>
            <a:r>
              <a:rPr lang="en-US" sz="1000" dirty="0">
                <a:sym typeface="Wingdings" panose="05000000000000000000" pitchFamily="2" charset="2"/>
              </a:rPr>
              <a:t> UID Byte 2 (16#xx)</a:t>
            </a:r>
          </a:p>
          <a:p>
            <a:r>
              <a:rPr lang="en-US" sz="1000" dirty="0"/>
              <a:t>TI[4] </a:t>
            </a:r>
            <a:r>
              <a:rPr lang="en-US" sz="1000" dirty="0">
                <a:sym typeface="Wingdings" panose="05000000000000000000" pitchFamily="2" charset="2"/>
              </a:rPr>
              <a:t> UID Byte 3 (16#xx)</a:t>
            </a:r>
          </a:p>
          <a:p>
            <a:r>
              <a:rPr lang="en-US" sz="1000" dirty="0"/>
              <a:t>TI[5] </a:t>
            </a:r>
            <a:r>
              <a:rPr lang="en-US" sz="1000" dirty="0">
                <a:sym typeface="Wingdings" panose="05000000000000000000" pitchFamily="2" charset="2"/>
              </a:rPr>
              <a:t> UID Byte 4 (16#xx)</a:t>
            </a:r>
          </a:p>
          <a:p>
            <a:r>
              <a:rPr lang="en-US" sz="1000" dirty="0"/>
              <a:t>TI[6] </a:t>
            </a:r>
            <a:r>
              <a:rPr lang="en-US" sz="1000" dirty="0">
                <a:sym typeface="Wingdings" panose="05000000000000000000" pitchFamily="2" charset="2"/>
              </a:rPr>
              <a:t> UID Byte 5 (16#xx)</a:t>
            </a:r>
          </a:p>
          <a:p>
            <a:r>
              <a:rPr lang="en-US" sz="1000" dirty="0"/>
              <a:t>TI[7] </a:t>
            </a:r>
            <a:r>
              <a:rPr lang="en-US" sz="1000" dirty="0">
                <a:sym typeface="Wingdings" panose="05000000000000000000" pitchFamily="2" charset="2"/>
              </a:rPr>
              <a:t> UID Byte 6 (16#xx)</a:t>
            </a:r>
          </a:p>
        </p:txBody>
      </p:sp>
    </p:spTree>
    <p:extLst>
      <p:ext uri="{BB962C8B-B14F-4D97-AF65-F5344CB8AC3E}">
        <p14:creationId xmlns:p14="http://schemas.microsoft.com/office/powerpoint/2010/main" val="3610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TO – Over temperature handling: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behavior of the system if there is an overtemperature situation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0…2 (0 = Switched off; 1 = reduce power; 2 = reduce duty cycle)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TO </a:t>
            </a:r>
            <a:r>
              <a:rPr lang="en-US" sz="1000" dirty="0" err="1"/>
              <a:t>to</a:t>
            </a:r>
            <a:r>
              <a:rPr lang="en-US" sz="1000" dirty="0"/>
              <a:t>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0D97C2-D538-4BC5-82DC-E4BBEFF10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357576"/>
            <a:ext cx="6299942" cy="319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9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Prozessdatenfelder verknüpfen – ctrlX PLC Engineering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6FFFC94-7838-4F86-8C84-18E2031336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/>
        </p:blipFill>
        <p:spPr>
          <a:xfrm>
            <a:off x="107504" y="1844825"/>
            <a:ext cx="3959953" cy="104285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150E401-EF3E-42C9-99BF-BAED2FE7E4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6"/>
          <a:stretch/>
        </p:blipFill>
        <p:spPr>
          <a:xfrm>
            <a:off x="107504" y="4416905"/>
            <a:ext cx="8928992" cy="215121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074EF4E-4FE7-4B78-A87B-FDF974EC3C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50"/>
          <a:stretch/>
        </p:blipFill>
        <p:spPr>
          <a:xfrm>
            <a:off x="4139952" y="1847490"/>
            <a:ext cx="4896543" cy="2237828"/>
          </a:xfrm>
          <a:prstGeom prst="rect">
            <a:avLst/>
          </a:prstGeom>
        </p:spPr>
      </p:pic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83674119-6EAB-4364-B550-063ACF620274}"/>
              </a:ext>
            </a:extLst>
          </p:cNvPr>
          <p:cNvCxnSpPr>
            <a:cxnSpLocks/>
          </p:cNvCxnSpPr>
          <p:nvPr/>
        </p:nvCxnSpPr>
        <p:spPr>
          <a:xfrm flipH="1" flipV="1">
            <a:off x="2110273" y="254722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13B231F8-CA62-47AD-B32E-05E2DA6B533D}"/>
              </a:ext>
            </a:extLst>
          </p:cNvPr>
          <p:cNvCxnSpPr>
            <a:cxnSpLocks/>
          </p:cNvCxnSpPr>
          <p:nvPr/>
        </p:nvCxnSpPr>
        <p:spPr>
          <a:xfrm flipH="1" flipV="1">
            <a:off x="7452320" y="3213457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EA7F434B-1AC9-4BCD-9A50-2233E92CAC11}"/>
              </a:ext>
            </a:extLst>
          </p:cNvPr>
          <p:cNvSpPr/>
          <p:nvPr/>
        </p:nvSpPr>
        <p:spPr>
          <a:xfrm>
            <a:off x="3601827" y="5648065"/>
            <a:ext cx="5434668" cy="920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960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CT – Tag Type: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actual configured Tag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implemented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Tag Type is configured by the command “Change Tag”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20…50 (dec)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20 (auto detect)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CT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16#43 ‘C’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14DB66-6767-4840-A089-7F6A475CC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509120"/>
            <a:ext cx="8729031" cy="201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0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OH – operating time: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operating time in hours for system uptime and carrier uptime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32 bit unsigned value for both time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OH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16#48 ‘H’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520680-EC46-42BB-AC1E-D4AC583C5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2" y="4149080"/>
            <a:ext cx="7959178" cy="23758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EC7181C-B37D-4396-AF15-4B1029898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357946"/>
            <a:ext cx="3311785" cy="163808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E82A1CF-80A7-4A04-ABE7-1D69D197062E}"/>
              </a:ext>
            </a:extLst>
          </p:cNvPr>
          <p:cNvSpPr txBox="1"/>
          <p:nvPr/>
        </p:nvSpPr>
        <p:spPr>
          <a:xfrm>
            <a:off x="3535136" y="2329111"/>
            <a:ext cx="2873690" cy="116955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OH</a:t>
            </a:r>
          </a:p>
          <a:p>
            <a:r>
              <a:rPr lang="en-US" sz="1000" dirty="0"/>
              <a:t>OH[0] </a:t>
            </a:r>
            <a:r>
              <a:rPr lang="en-US" sz="1000" dirty="0">
                <a:sym typeface="Wingdings" panose="05000000000000000000" pitchFamily="2" charset="2"/>
              </a:rPr>
              <a:t> Operating time device in hours</a:t>
            </a:r>
          </a:p>
          <a:p>
            <a:r>
              <a:rPr lang="en-US" sz="1000" dirty="0"/>
              <a:t>OH[1]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hours</a:t>
            </a:r>
          </a:p>
          <a:p>
            <a:r>
              <a:rPr lang="en-US" sz="1000" dirty="0"/>
              <a:t>OH[2] </a:t>
            </a:r>
            <a:r>
              <a:rPr lang="en-US" sz="1000" dirty="0">
                <a:sym typeface="Wingdings" panose="05000000000000000000" pitchFamily="2" charset="2"/>
              </a:rPr>
              <a:t> Operating time device in days</a:t>
            </a:r>
          </a:p>
          <a:p>
            <a:r>
              <a:rPr lang="en-US" sz="1000" dirty="0"/>
              <a:t>OH[3]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days</a:t>
            </a:r>
          </a:p>
          <a:p>
            <a:r>
              <a:rPr lang="en-US" sz="1000" dirty="0"/>
              <a:t>OH[4] </a:t>
            </a:r>
            <a:r>
              <a:rPr lang="en-US" sz="1000" dirty="0">
                <a:sym typeface="Wingdings" panose="05000000000000000000" pitchFamily="2" charset="2"/>
              </a:rPr>
              <a:t> Operating time device in weeks</a:t>
            </a:r>
          </a:p>
          <a:p>
            <a:r>
              <a:rPr lang="en-US" sz="1000" dirty="0"/>
              <a:t>OH[5]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weeks</a:t>
            </a:r>
          </a:p>
        </p:txBody>
      </p:sp>
    </p:spTree>
    <p:extLst>
      <p:ext uri="{BB962C8B-B14F-4D97-AF65-F5344CB8AC3E}">
        <p14:creationId xmlns:p14="http://schemas.microsoft.com/office/powerpoint/2010/main" val="338319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TE – Temperatures: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temperatures in °C for PA and </a:t>
            </a:r>
            <a:r>
              <a:rPr lang="en-US" sz="1100" b="0" dirty="0" err="1"/>
              <a:t>uC</a:t>
            </a:r>
            <a:endParaRPr lang="en-US" sz="11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8 bit signed value for both temperature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TE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2465A8-657C-4727-BEE5-FD84DDBA2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84467"/>
            <a:ext cx="8208912" cy="244048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0E29D15-87C3-45C1-81D5-950A16061E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67894"/>
            <a:ext cx="2930682" cy="70106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F981EFC-0C4E-49DF-B0C4-6BDEFBCDFBA3}"/>
              </a:ext>
            </a:extLst>
          </p:cNvPr>
          <p:cNvSpPr txBox="1"/>
          <p:nvPr/>
        </p:nvSpPr>
        <p:spPr>
          <a:xfrm>
            <a:off x="3203848" y="2327608"/>
            <a:ext cx="2873690" cy="5539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TE</a:t>
            </a:r>
          </a:p>
          <a:p>
            <a:r>
              <a:rPr lang="en-US" sz="1000" dirty="0"/>
              <a:t>TE[0] </a:t>
            </a:r>
            <a:r>
              <a:rPr lang="en-US" sz="1000" dirty="0">
                <a:sym typeface="Wingdings" panose="05000000000000000000" pitchFamily="2" charset="2"/>
              </a:rPr>
              <a:t> Temperature in °C at power amplifier</a:t>
            </a:r>
          </a:p>
          <a:p>
            <a:r>
              <a:rPr lang="en-US" sz="1000" dirty="0"/>
              <a:t>TE[1] </a:t>
            </a:r>
            <a:r>
              <a:rPr lang="en-US" sz="1000" dirty="0">
                <a:sym typeface="Wingdings" panose="05000000000000000000" pitchFamily="2" charset="2"/>
              </a:rPr>
              <a:t> Temperature in °C at u controller</a:t>
            </a:r>
          </a:p>
        </p:txBody>
      </p:sp>
    </p:spTree>
    <p:extLst>
      <p:ext uri="{BB962C8B-B14F-4D97-AF65-F5344CB8AC3E}">
        <p14:creationId xmlns:p14="http://schemas.microsoft.com/office/powerpoint/2010/main" val="406041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VO – Voltages and currents: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voltages and currents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Voltages in mV and currents in 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16 bit unsigned value for all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VO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88BF2E-D907-4FEA-9BE9-7DC16FFF7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2" y="4149080"/>
            <a:ext cx="7915600" cy="237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FR – sequence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command sequence if a write command is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1…3 (1 = write after read; 2 = always write; 3 = read after write after read)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FR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E30983C-3ABA-40AC-8A71-CF8593EB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09248"/>
            <a:ext cx="6373818" cy="314325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FA78BBA-E4AC-40F7-9639-8DBFD0742098}"/>
              </a:ext>
            </a:extLst>
          </p:cNvPr>
          <p:cNvSpPr txBox="1"/>
          <p:nvPr/>
        </p:nvSpPr>
        <p:spPr>
          <a:xfrm>
            <a:off x="6481322" y="3221072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FR to 16#01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16#01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9238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RV – Revision GIT: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revision of the GIT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RV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AD57DCF-DACD-4A07-9C52-54B8C2704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9" y="4365104"/>
            <a:ext cx="7773267" cy="215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SN – Serial number of </a:t>
            </a:r>
            <a:r>
              <a:rPr lang="en-US" dirty="0" err="1"/>
              <a:t>uC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serial number of the internal </a:t>
            </a:r>
            <a:r>
              <a:rPr lang="en-US" sz="1100" b="0" dirty="0" err="1"/>
              <a:t>uC</a:t>
            </a:r>
            <a:r>
              <a:rPr lang="en-US" sz="1100" b="0" dirty="0"/>
              <a:t> STM32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SN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CA9CA19-C524-49FF-9385-CDDBE299AB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821625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MM – Multiplex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Multiplex Mode configuration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Multiplex Mode need to be activated by the command “MM” over the </a:t>
            </a:r>
            <a:r>
              <a:rPr lang="en-US" sz="1100" b="0" dirty="0" err="1"/>
              <a:t>IDENTControl</a:t>
            </a:r>
            <a:r>
              <a:rPr lang="en-US" sz="1100" b="0" dirty="0"/>
              <a:t> unit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Necessary if active heads close to each 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Time multiplexing of several heads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MM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81A2E2-366B-4626-BE14-479468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2" y="4077072"/>
            <a:ext cx="8126968" cy="244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9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ST – Status of front end: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front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Shows the actual status and the latched status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310AC1E-57FA-4151-A10C-F76CD2C2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683393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ND – Noise Detection Level: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noise level indicated by the red 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corresponded with the expected read range in 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16#32 (range reduction of 50%)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16#00….16#64 (0%...100%); 16#FF (red LED switched off)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DBD9706-C3B0-4914-A0AF-940237791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789040"/>
            <a:ext cx="7694757" cy="273591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371AA549-7535-41C0-980D-6BFBC45E1CB5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ND to 16#32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16#32 (Param.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493215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ND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428030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Konfiguration Prozessdatenfelder – ctrlX PLC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Definition als globale Variablen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BUS_OUTPUT_Channel_1/2 = Ausgangsdatenfeld Kanal 1 und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BUS_INPUT_Channel_1/2 = Eingangsdatenfeld Kanal 1 und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Arrays mit einer Länge von 254 Byte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8AF7B353-2DD0-49C7-9DC2-6934BD343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95" y="4077073"/>
            <a:ext cx="6165440" cy="245125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29174158-D7D9-4B97-94B3-C7B2CF706F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60"/>
          <a:stretch/>
        </p:blipFill>
        <p:spPr>
          <a:xfrm>
            <a:off x="5724127" y="1800471"/>
            <a:ext cx="3256967" cy="107360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41EF0DA-A8DF-497C-89FD-FF87E1B734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60"/>
          <a:stretch/>
        </p:blipFill>
        <p:spPr>
          <a:xfrm>
            <a:off x="5724126" y="2939430"/>
            <a:ext cx="3256968" cy="1067642"/>
          </a:xfrm>
          <a:prstGeom prst="rect">
            <a:avLst/>
          </a:prstGeom>
        </p:spPr>
      </p:pic>
      <p:sp>
        <p:nvSpPr>
          <p:cNvPr id="25" name="Rechteck 24">
            <a:extLst>
              <a:ext uri="{FF2B5EF4-FFF2-40B4-BE49-F238E27FC236}">
                <a16:creationId xmlns:a16="http://schemas.microsoft.com/office/drawing/2014/main" id="{C2AC7E32-D2C0-4131-A1F8-9876D7BD6669}"/>
              </a:ext>
            </a:extLst>
          </p:cNvPr>
          <p:cNvSpPr/>
          <p:nvPr/>
        </p:nvSpPr>
        <p:spPr>
          <a:xfrm>
            <a:off x="2555776" y="4072425"/>
            <a:ext cx="3758959" cy="920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D89B1C5B-5089-4CD1-B165-E50CDB4BD8E9}"/>
              </a:ext>
            </a:extLst>
          </p:cNvPr>
          <p:cNvSpPr/>
          <p:nvPr/>
        </p:nvSpPr>
        <p:spPr>
          <a:xfrm>
            <a:off x="5724127" y="1800471"/>
            <a:ext cx="3172406" cy="7644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490D903C-7DF5-4904-9BE5-F75BFF8CF947}"/>
              </a:ext>
            </a:extLst>
          </p:cNvPr>
          <p:cNvSpPr/>
          <p:nvPr/>
        </p:nvSpPr>
        <p:spPr>
          <a:xfrm>
            <a:off x="5724127" y="2939430"/>
            <a:ext cx="3172406" cy="7644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45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T2 – Application specific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'Your automation, our passion.'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71AA549-7535-41C0-980D-6BFBC45E1CB5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T2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16#32 ‘2’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T2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16#32 ‘2’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FF683FD-A59D-4609-85E3-9F78C95FBE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41" y="2737058"/>
            <a:ext cx="5791111" cy="378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1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T3 – Function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‘***'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71AA549-7535-41C0-980D-6BFBC45E1CB5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T3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16#33 ‘3’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T3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16#33 ‘3’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C942FED-EA4D-4CA4-9E4E-4DBF9482A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2636913"/>
            <a:ext cx="5986331" cy="391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T4 – Location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‘***'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71AA549-7535-41C0-980D-6BFBC45E1CB5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T4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16#34 ‘4’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T4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16#34 ‘4’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7F068C6-3C06-42E3-AA93-709562F7EF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5724040" cy="374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7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T5 – Installation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‘***'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71AA549-7535-41C0-980D-6BFBC45E1CB5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T5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T5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0B5FA0-D2B3-4743-8156-0283F7074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2631985"/>
            <a:ext cx="60388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1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DN – Device serial number: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device serial 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14 digits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Visible on the label on the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b="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DN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4236039-E57F-48E1-AE7E-2A40B6C7B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320524"/>
            <a:ext cx="6048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3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de-DE" dirty="0"/>
              <a:t>Kontakt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125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Versionshistorie: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r>
              <a:rPr lang="de-DE" sz="1200" b="0" dirty="0"/>
              <a:t>V1.0	27.03.2025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Initiale Version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Basierend auf der Version zur Einbindung unter Beckhoff </a:t>
            </a:r>
            <a:r>
              <a:rPr lang="de-DE" sz="1200" b="0" dirty="0" err="1"/>
              <a:t>TwinCAT</a:t>
            </a:r>
            <a:r>
              <a:rPr lang="de-DE" sz="1200" b="0" dirty="0"/>
              <a:t> 3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Hinzufügen Parameter ND, DN, T2…T5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Anpassung Bilder Einbinden Gerät von TC3 auf </a:t>
            </a:r>
            <a:r>
              <a:rPr lang="de-DE" sz="1200" b="0" dirty="0" err="1"/>
              <a:t>ctrlX</a:t>
            </a:r>
            <a:endParaRPr lang="de-DE" sz="1200" b="0" dirty="0"/>
          </a:p>
          <a:p>
            <a:pPr marL="171450" indent="-171450">
              <a:buFontTx/>
              <a:buChar char="-"/>
            </a:pPr>
            <a:r>
              <a:rPr lang="de-DE" sz="1200" b="0" dirty="0"/>
              <a:t>Hinzufügen Datenträgertyp </a:t>
            </a:r>
            <a:r>
              <a:rPr lang="de-DE" sz="1200" b="0"/>
              <a:t>50 und 51</a:t>
            </a:r>
            <a:endParaRPr lang="de-DE" sz="1200" b="0" dirty="0"/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B407E1A-8CA3-42BE-B73A-5A771F82D4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1" y="1847119"/>
            <a:ext cx="3409950" cy="471487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7F2C227-2128-483F-AA09-3D609C26B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000" y="1847119"/>
            <a:ext cx="3429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516426"/>
              </p:ext>
            </p:extLst>
          </p:nvPr>
        </p:nvGraphicFramePr>
        <p:xfrm>
          <a:off x="4270278" y="1844823"/>
          <a:ext cx="4766217" cy="4211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pADR_IN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Adresse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cbSIZE_IN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Länge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pADR_OUT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Adresse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cbSIZE_OUT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Länge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Timer zur Überwachung der Kommunikation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Lesebefehl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Schreibbefehl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I_b_StartSpecialCommand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Special Command (frei definierbarer Befehl)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Zugriff auf Nutzdatenbereich (User Memory)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Zugriff auf</a:t>
                      </a:r>
                      <a:r>
                        <a:rPr lang="de-DE" sz="900" baseline="0" dirty="0">
                          <a:latin typeface="+mn-lt"/>
                        </a:rPr>
                        <a:t> Fixcode (UID)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I_b_EPC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keine Bedeutung; durch I_b_UserMemory_UID vorgegeben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Zugriff auf EPC/UII Bereich (nur UHF)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12F9DEF-7EA1-49E1-8915-76A71D4493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3"/>
            <a:ext cx="340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870353"/>
              </p:ext>
            </p:extLst>
          </p:nvPr>
        </p:nvGraphicFramePr>
        <p:xfrm>
          <a:off x="4270278" y="1844823"/>
          <a:ext cx="4766217" cy="4145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Ausführung Single Befehl (einmalige Ausführung)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Ausführung Enhanced Befehl (permanente Ausführung)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Quit Befehl; Abbruch laufender Enhanced Befehl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I_w_StartAddress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Startadresse auf Datenträger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I_i_WordNumber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Anzahl adressierter Datenblöcke à 4 Byte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I_w_TagType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Datenträgertyp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I_b_WriteParameter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Ausführung Lesezugriff auf Parameter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Ausführung Schreibzugriff auf Parameter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6727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Befehl wird noch aktiv bzw. noch nicht beendet; Datenträger außerhalb</a:t>
                      </a:r>
                      <a:r>
                        <a:rPr lang="de-DE" sz="900" baseline="0" dirty="0">
                          <a:latin typeface="+mn-lt"/>
                        </a:rPr>
                        <a:t> Erfassungszone</a:t>
                      </a:r>
                      <a:endParaRPr lang="de-DE" sz="900" dirty="0">
                        <a:latin typeface="+mn-lt"/>
                      </a:endParaRP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</a:t>
                      </a:r>
                      <a:r>
                        <a:rPr lang="de-DE" sz="900" baseline="0" dirty="0">
                          <a:latin typeface="+mn-lt"/>
                        </a:rPr>
                        <a:t> = Befehl beendet; Datenträger innerhalb Erfassungszone (Enhanced)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Datenträger innerhalb Erfassungszone</a:t>
                      </a:r>
                      <a:r>
                        <a:rPr lang="de-DE" sz="900" baseline="0" dirty="0">
                          <a:latin typeface="+mn-lt"/>
                        </a:rPr>
                        <a:t> (Enhanced)</a:t>
                      </a:r>
                    </a:p>
                    <a:p>
                      <a:pPr algn="l"/>
                      <a:r>
                        <a:rPr lang="de-DE" sz="900" baseline="0" dirty="0">
                          <a:latin typeface="+mn-lt"/>
                        </a:rPr>
                        <a:t>TRUE = Datenträger außerhalb Erfassungszone (Single und Enhanced)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F88372-B159-4922-A493-1AA22BF58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3"/>
            <a:ext cx="340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753792"/>
              </p:ext>
            </p:extLst>
          </p:nvPr>
        </p:nvGraphicFramePr>
        <p:xfrm>
          <a:off x="4270278" y="1844823"/>
          <a:ext cx="4766217" cy="4475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kein Befehl aktiv; Flanke negativ</a:t>
                      </a:r>
                      <a:r>
                        <a:rPr lang="de-DE" sz="900" baseline="0" dirty="0">
                          <a:latin typeface="+mn-lt"/>
                        </a:rPr>
                        <a:t> = </a:t>
                      </a:r>
                      <a:r>
                        <a:rPr lang="de-DE" sz="900" dirty="0">
                          <a:latin typeface="+mn-lt"/>
                        </a:rPr>
                        <a:t>Befehl beendet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Befehl aktiv</a:t>
                      </a:r>
                      <a:r>
                        <a:rPr lang="de-DE" sz="900" baseline="0" dirty="0">
                          <a:latin typeface="+mn-lt"/>
                        </a:rPr>
                        <a:t> bzw. wird aktuell ausgeführt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Befehl wird noch aktiv bzw. noch nicht beendet; 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</a:t>
                      </a:r>
                      <a:r>
                        <a:rPr lang="de-DE" sz="900" baseline="0" dirty="0">
                          <a:latin typeface="+mn-lt"/>
                        </a:rPr>
                        <a:t> = Befehl beendet; 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</a:t>
                      </a:r>
                      <a:r>
                        <a:rPr lang="de-DE" sz="900" baseline="0" dirty="0">
                          <a:latin typeface="+mn-lt"/>
                        </a:rPr>
                        <a:t> = kein Fehlerzustand</a:t>
                      </a:r>
                    </a:p>
                    <a:p>
                      <a:pPr algn="l"/>
                      <a:r>
                        <a:rPr lang="de-DE" sz="900" baseline="0" dirty="0">
                          <a:latin typeface="+mn-lt"/>
                        </a:rPr>
                        <a:t>TRUE = Fehlerzustand; Fehlerstatus an O_B_Status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Statuswert der Befehlsausführung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O_B_ReplyCounter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Antwortzähler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O_b_EndConfig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= Parameterzugriff beendet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735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 positiv) = Start Ausführung Initialisierungsroutine; Eingang nach einen Zyklus wieder auf False setzen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= Initialisierung erfolgreich ausgeführt; Funktionsbaustein</a:t>
                      </a:r>
                      <a:r>
                        <a:rPr lang="de-DE" sz="900" baseline="0" dirty="0">
                          <a:latin typeface="+mn-lt"/>
                        </a:rPr>
                        <a:t> betriebsbereit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IO_b_StartConfig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= Start Parameterzugriff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987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UserDataGlobal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Datenbaustein für Lese- und Schreibdaten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FFE2732-AA17-469B-9F5E-B96364615E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3"/>
            <a:ext cx="340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E3103C0-01D3-4BF6-8C8A-E10700833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19" y="2996953"/>
            <a:ext cx="7300702" cy="35066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Deklaration Funktions- und Datenbaustein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IC_KP2_2HB21_IQH3_SF_Head1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1 (Typ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IC_KP2_2HB21_IQH3_SF_Head2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2 (Typ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Head1Data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1 (Typ </a:t>
            </a:r>
            <a:r>
              <a:rPr lang="de-DE" sz="1400" b="0" dirty="0" err="1">
                <a:sym typeface="Wingdings" panose="05000000000000000000" pitchFamily="2" charset="2"/>
              </a:rPr>
              <a:t>IDENTControl_UserData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Head2Data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2 (Typ </a:t>
            </a:r>
            <a:r>
              <a:rPr lang="de-DE" sz="1400" b="0" dirty="0" err="1">
                <a:sym typeface="Wingdings" panose="05000000000000000000" pitchFamily="2" charset="2"/>
              </a:rPr>
              <a:t>IDENTControl_UserData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563888" y="2991890"/>
            <a:ext cx="3916814" cy="12291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7046E9D-52AE-44ED-87AB-EA71B627BB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6" y="3289283"/>
            <a:ext cx="6352792" cy="32627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8142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Aufbau Datenbaustein </a:t>
            </a:r>
            <a:r>
              <a:rPr lang="de-DE" dirty="0" err="1"/>
              <a:t>IDENTControl_UserData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DUT </a:t>
            </a:r>
            <a:r>
              <a:rPr lang="de-DE" sz="1400" b="0" dirty="0" err="1"/>
              <a:t>IDENTControl_UserData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ReadData </a:t>
            </a:r>
            <a:r>
              <a:rPr lang="de-DE" sz="1400" b="0" dirty="0">
                <a:sym typeface="Wingdings" panose="05000000000000000000" pitchFamily="2" charset="2"/>
              </a:rPr>
              <a:t> enthält die eingelesenen 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WriteData  enthält die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SpecialCommand  Datenfeld für den freidefinierbaren 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>
                <a:sym typeface="Wingdings" panose="05000000000000000000" pitchFamily="2" charset="2"/>
              </a:rPr>
              <a:t>ReadParam_XX</a:t>
            </a:r>
            <a:r>
              <a:rPr lang="de-DE" sz="1400" b="0" dirty="0">
                <a:sym typeface="Wingdings" panose="05000000000000000000" pitchFamily="2" charset="2"/>
              </a:rPr>
              <a:t>  Parameterwert aktuell; </a:t>
            </a:r>
            <a:r>
              <a:rPr lang="de-DE" sz="1400" b="0" dirty="0" err="1">
                <a:sym typeface="Wingdings" panose="05000000000000000000" pitchFamily="2" charset="2"/>
              </a:rPr>
              <a:t>WriteParam_XX</a:t>
            </a:r>
            <a:r>
              <a:rPr lang="de-DE" sz="1400" b="0" dirty="0">
                <a:sym typeface="Wingdings" panose="05000000000000000000" pitchFamily="2" charset="2"/>
              </a:rPr>
              <a:t>  Parameterwert neu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1619672" y="3289283"/>
            <a:ext cx="4824536" cy="32722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Schematische Darstellung Bausteine:</a:t>
            </a: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3" name="Pfeil nach rechts 12"/>
          <p:cNvSpPr/>
          <p:nvPr/>
        </p:nvSpPr>
        <p:spPr>
          <a:xfrm>
            <a:off x="2843808" y="3188883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19543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Note: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Function blocks IC_KP2_2HB21_IQH3_SF_Head1 and IC_KP2_2HB21_IQH3_SF_Head2 from type IC_KP2_2HB21_IQH3_SF</a:t>
            </a:r>
          </a:p>
          <a:p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Data blocks</a:t>
            </a:r>
          </a:p>
          <a:p>
            <a:r>
              <a:rPr lang="en-US" sz="1100" dirty="0">
                <a:sym typeface="Wingdings" panose="05000000000000000000" pitchFamily="2" charset="2"/>
              </a:rPr>
              <a:t>Head1Data and Head2Data from type IDENTControl_UserData</a:t>
            </a: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DFFC08B-988F-4F74-8D3F-BE0B08FD3014}"/>
              </a:ext>
            </a:extLst>
          </p:cNvPr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de-DE" sz="1200" dirty="0">
                <a:solidFill>
                  <a:schemeClr val="tx2"/>
                </a:solidFill>
              </a:rPr>
              <a:t>IC_KP2_2HB21_IQH3_SF_Head1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DF3FB5EC-5C8E-4874-84DF-967D4CB729E3}"/>
              </a:ext>
            </a:extLst>
          </p:cNvPr>
          <p:cNvSpPr/>
          <p:nvPr/>
        </p:nvSpPr>
        <p:spPr>
          <a:xfrm>
            <a:off x="611560" y="236245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58D5A5F8-0F25-4C39-8D88-DA14FB3F9855}"/>
              </a:ext>
            </a:extLst>
          </p:cNvPr>
          <p:cNvSpPr/>
          <p:nvPr/>
        </p:nvSpPr>
        <p:spPr>
          <a:xfrm>
            <a:off x="1178666" y="296846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E01610C0-F6DE-4A8F-93A0-83988B42CA26}"/>
              </a:ext>
            </a:extLst>
          </p:cNvPr>
          <p:cNvSpPr/>
          <p:nvPr/>
        </p:nvSpPr>
        <p:spPr>
          <a:xfrm>
            <a:off x="170554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IC_KP2_2HB21_IQH3_SF_Head2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D961C8D-C40B-4242-BC0F-3C55284D23F6}"/>
              </a:ext>
            </a:extLst>
          </p:cNvPr>
          <p:cNvSpPr/>
          <p:nvPr/>
        </p:nvSpPr>
        <p:spPr>
          <a:xfrm>
            <a:off x="602114" y="461262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D9663A44-B349-4B6D-ABFC-99B09721E380}"/>
              </a:ext>
            </a:extLst>
          </p:cNvPr>
          <p:cNvSpPr/>
          <p:nvPr/>
        </p:nvSpPr>
        <p:spPr>
          <a:xfrm>
            <a:off x="1169220" y="521863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540000"/>
          </a:xfrm>
        </p:spPr>
        <p:txBody>
          <a:bodyPr>
            <a:noAutofit/>
          </a:bodyPr>
          <a:lstStyle/>
          <a:p>
            <a:r>
              <a:rPr lang="de-DE" dirty="0"/>
              <a:t>Inbetriebnahme Funktionsbaustein</a:t>
            </a:r>
            <a:br>
              <a:rPr lang="de-DE" dirty="0"/>
            </a:br>
            <a:r>
              <a:rPr lang="de-DE" dirty="0"/>
              <a:t>IC-KP2-2HB21-2V1D + IQH3-FP-V1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231119"/>
          </a:xfrm>
        </p:spPr>
        <p:txBody>
          <a:bodyPr/>
          <a:lstStyle/>
          <a:p>
            <a:r>
              <a:rPr lang="de-DE" sz="2000" dirty="0" err="1"/>
              <a:t>BoschRexroth</a:t>
            </a:r>
            <a:r>
              <a:rPr lang="de-DE" sz="2000" dirty="0"/>
              <a:t> ctrlX WORKS Funktionsbaustein für die Auswerteeinheit IC-KP2-2HB21-2V1D (EtherCAT) mit </a:t>
            </a:r>
            <a:r>
              <a:rPr lang="de-DE" sz="2000" dirty="0" err="1"/>
              <a:t>SingleFrame</a:t>
            </a:r>
            <a:r>
              <a:rPr lang="de-DE" sz="2000" dirty="0"/>
              <a:t> Protokoll zur Anbindung des RFID-Kopfes IQH3-FP-V1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99D219A-FAAE-4BA3-AD97-F625A27CE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836712"/>
            <a:ext cx="4452143" cy="320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7A26C9F-CE65-4AAF-A205-A8FB4CEBE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968" y="1512000"/>
            <a:ext cx="2507474" cy="34849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19992" cy="4973062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ist auszuführen nach Gerätehochlauf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Zuweisung des Datenträgertyps an den Eingang </a:t>
            </a:r>
            <a:r>
              <a:rPr lang="de-DE" sz="1400" b="0" dirty="0" err="1"/>
              <a:t>I_w_TagType</a:t>
            </a:r>
            <a:r>
              <a:rPr lang="de-DE" sz="1400" b="0" dirty="0"/>
              <a:t> (z.B. IQC21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/>
              <a:t>16#3231 oder Werkseinstellung </a:t>
            </a:r>
            <a:r>
              <a:rPr lang="de-DE" sz="1400" b="0" dirty="0">
                <a:sym typeface="Wingdings" panose="05000000000000000000" pitchFamily="2" charset="2"/>
              </a:rPr>
              <a:t> 16#3939</a:t>
            </a:r>
            <a:r>
              <a:rPr lang="de-DE" sz="14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erfolgreich beendet wenn Signalwechsel bei IO_b_InitFinish auf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Vor der Ausführung einer erneuten Initialisierung ist IO_b_SetRestart auf False zurückzusetzen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werden alle Variablen des FBs zurückgesetzt; Datenbausteine werden mit 16#00 überschrieben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Alle aktiven Enhanced Befehle werden abgebrochen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Option zur Fehlerquittierung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6508968" y="3212976"/>
            <a:ext cx="245503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508968" y="4437112"/>
            <a:ext cx="2455032" cy="3669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433512"/>
              </p:ext>
            </p:extLst>
          </p:nvPr>
        </p:nvGraphicFramePr>
        <p:xfrm>
          <a:off x="179888" y="1916832"/>
          <a:ext cx="8784112" cy="43947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Texas</a:t>
                      </a:r>
                      <a:r>
                        <a:rPr lang="de-DE" sz="1000" baseline="0" dirty="0">
                          <a:latin typeface="+mn-lt"/>
                        </a:rPr>
                        <a:t> Instruments Tag-</a:t>
                      </a:r>
                      <a:r>
                        <a:rPr lang="de-DE" sz="1000" baseline="0" dirty="0" err="1">
                          <a:latin typeface="+mn-lt"/>
                        </a:rPr>
                        <a:t>It</a:t>
                      </a:r>
                      <a:r>
                        <a:rPr lang="de-DE" sz="1000" baseline="0" dirty="0">
                          <a:latin typeface="+mn-lt"/>
                        </a:rPr>
                        <a:t> HF-I Plus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Infineon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my</a:t>
                      </a:r>
                      <a:r>
                        <a:rPr lang="de-DE" sz="1000" baseline="0" dirty="0">
                          <a:latin typeface="+mn-lt"/>
                        </a:rPr>
                        <a:t>-D SRF55V10P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0595830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MB89R118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0718859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579425"/>
              </p:ext>
            </p:extLst>
          </p:nvPr>
        </p:nvGraphicFramePr>
        <p:xfrm>
          <a:off x="179888" y="1916831"/>
          <a:ext cx="8784112" cy="45365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Icode</a:t>
                      </a:r>
                      <a:r>
                        <a:rPr lang="de-DE" sz="1000" baseline="0" dirty="0">
                          <a:latin typeface="+mn-lt"/>
                        </a:rPr>
                        <a:t> SLI-S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MB89R112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SLI-X2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16#3530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8463978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SLI-X3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16#3531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56324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340CEB0-D22A-4A71-8066-52177EFBE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34660"/>
            <a:ext cx="4048125" cy="467677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107504" y="5810912"/>
            <a:ext cx="4048125" cy="426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07504" y="4193638"/>
            <a:ext cx="4048125" cy="264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Initialisierungsroutine: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IO_b_SetRestart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Initialisierung beendet, wenn IO_b_InitFinish = True (Flanke positiv)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wurde der Datenträgertyp falsch parametriert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4" name="Interaktive Schaltfläche: Zur Startseite wechseln 1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Ausgangsdatenfeld:</a:t>
            </a:r>
          </a:p>
          <a:p>
            <a:r>
              <a:rPr lang="de-DE" sz="1400" dirty="0"/>
              <a:t>OUTDATA[0]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OUTDATA[1]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OUTDATA[3]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OUTDATA[4]..[5] </a:t>
            </a:r>
            <a:r>
              <a:rPr lang="de-DE" sz="1400" dirty="0">
                <a:sym typeface="Wingdings" panose="05000000000000000000" pitchFamily="2" charset="2"/>
              </a:rPr>
              <a:t> TagType;, 16#3939 = Default Einstellung</a:t>
            </a:r>
          </a:p>
          <a:p>
            <a:r>
              <a:rPr lang="de-DE" sz="1400" dirty="0"/>
              <a:t>OUTDATA[6]….[x]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Eingangsdatenfeld:</a:t>
            </a:r>
          </a:p>
          <a:p>
            <a:r>
              <a:rPr lang="de-DE" sz="1400" dirty="0"/>
              <a:t>INDATA[0]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INDATA[1]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INDATA[3]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INDATA[4] </a:t>
            </a:r>
            <a:r>
              <a:rPr lang="de-DE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400" dirty="0"/>
              <a:t>INDATA[5] </a:t>
            </a:r>
            <a:r>
              <a:rPr lang="de-DE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400" dirty="0"/>
              <a:t>INDATA[6]…[x]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  <a:endParaRPr lang="de-DE" sz="1400" dirty="0"/>
          </a:p>
        </p:txBody>
      </p:sp>
      <p:sp>
        <p:nvSpPr>
          <p:cNvPr id="13" name="Interaktive Schaltfläche: Zur Startseite wechseln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64D93E1-1666-4231-A9D9-7D8EFA3D1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0" y="1879179"/>
            <a:ext cx="3317100" cy="2523365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B98D1E4-7F8E-49C7-B9E7-D337A7B052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887" y="1873427"/>
            <a:ext cx="3317100" cy="253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48D0F14-049C-4012-926C-87E1234DC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79180"/>
            <a:ext cx="6780773" cy="467332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107505" y="1879179"/>
            <a:ext cx="864095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044095" y="1881965"/>
            <a:ext cx="179971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V="1">
            <a:off x="1331640" y="22768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Fixcode (UID)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Fixcode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(Zugriff auf UID)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</a:t>
            </a:r>
            <a:r>
              <a:rPr lang="de-DE" sz="900" dirty="0" err="1">
                <a:solidFill>
                  <a:schemeClr val="tx2"/>
                </a:solidFill>
              </a:rPr>
              <a:t>Fixcode</a:t>
            </a:r>
            <a:r>
              <a:rPr lang="de-DE" sz="900" dirty="0">
                <a:solidFill>
                  <a:schemeClr val="tx2"/>
                </a:solidFill>
              </a:rPr>
              <a:t>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A85BAE0-ED17-4646-BE01-87E452BDB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2935071" cy="341849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5ADCA66-81F1-4FD3-8A42-A7C7877E1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08" y="1847596"/>
            <a:ext cx="2935072" cy="34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12A38DB-B4F1-4325-A4E8-A68A14529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2" y="1859339"/>
            <a:ext cx="4403448" cy="399062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924944"/>
            <a:ext cx="864096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FD33CEC-FF3F-4973-B189-B0424D53A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61969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164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Diese Dokumentation ist mit folgender Spezifikation gültig: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2"/>
                </a:solidFill>
              </a:rPr>
              <a:t>BoschRexroth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ctrlX</a:t>
            </a:r>
            <a:r>
              <a:rPr lang="de-DE" dirty="0">
                <a:solidFill>
                  <a:schemeClr val="bg2"/>
                </a:solidFill>
              </a:rPr>
              <a:t> SPS und </a:t>
            </a:r>
            <a:r>
              <a:rPr lang="de-DE" dirty="0" err="1">
                <a:solidFill>
                  <a:schemeClr val="bg2"/>
                </a:solidFill>
              </a:rPr>
              <a:t>ctrlX</a:t>
            </a:r>
            <a:r>
              <a:rPr lang="de-DE" dirty="0">
                <a:solidFill>
                  <a:schemeClr val="bg2"/>
                </a:solidFill>
              </a:rPr>
              <a:t> WORKS Programmierumgebung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Single Frame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Gültig für das System IQ (13,56MHz) zur Anbindung des Kopfes IQH3-FP-V1 bei Konfiguration Protokollmodus QV „</a:t>
            </a:r>
            <a:r>
              <a:rPr lang="de-DE" dirty="0" err="1">
                <a:solidFill>
                  <a:schemeClr val="bg2"/>
                </a:solidFill>
              </a:rPr>
              <a:t>SingleFrame</a:t>
            </a:r>
            <a:r>
              <a:rPr lang="de-DE" dirty="0">
                <a:solidFill>
                  <a:schemeClr val="bg2"/>
                </a:solidFill>
              </a:rPr>
              <a:t>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2"/>
                </a:solidFill>
              </a:rPr>
              <a:t>IDENTControl</a:t>
            </a:r>
            <a:r>
              <a:rPr lang="de-DE" dirty="0">
                <a:solidFill>
                  <a:schemeClr val="bg2"/>
                </a:solidFill>
              </a:rPr>
              <a:t>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94F746A-6E06-4D89-BCF9-9F2580067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858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9"/>
            <a:ext cx="659660" cy="2143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8E083A0-6F7F-46F2-8220-CE37F9B08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177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47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9547075-D5BC-4D9C-AB74-2863CF3B9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2"/>
            <a:ext cx="6768752" cy="46472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089043" y="2560241"/>
            <a:ext cx="842997" cy="11567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BFD15C8-961D-466E-886C-BE027A287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2292"/>
            <a:ext cx="670969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089043" y="2560241"/>
            <a:ext cx="842997" cy="11567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51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Daten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Daten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37F1DB0-E590-4EB4-B5EE-F4058DF5C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2938683" cy="341578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A07BB57-F5FE-412F-82A9-9F3327F07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596" y="1845436"/>
            <a:ext cx="2938684" cy="341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3B3267E-42A9-4D78-96DC-845976AB2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2" y="1859339"/>
            <a:ext cx="4422378" cy="39310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924944"/>
            <a:ext cx="864096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C0AEC1C-EE2E-493F-B9AF-7AADA9674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6" y="1878249"/>
            <a:ext cx="3379912" cy="46032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164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E377444-CC64-45C3-96AA-EE67015B2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082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37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0A426DC-ED56-4696-80FC-0EF93B329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6" y="1878249"/>
            <a:ext cx="3378022" cy="26069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0643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Inhalt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Versionshistorie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Dokumentation (DEU, ENG)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Projekt mit Funktionsbausteinen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Export der Funktionsbausteine</a:t>
            </a: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0DDC3B4-D612-401D-A223-A719F7D8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2"/>
            <a:ext cx="6768753" cy="465629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9B58120F-B6B6-4D3B-854F-1A41FF0AF369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E220E21-95E3-4CE9-BD69-55C20455C5A5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67DCCA1-5D80-4128-839D-D0A8346C86C7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5FEE8EAD-BF5A-4828-BE62-769697C872FF}"/>
              </a:ext>
            </a:extLst>
          </p:cNvPr>
          <p:cNvSpPr/>
          <p:nvPr/>
        </p:nvSpPr>
        <p:spPr>
          <a:xfrm>
            <a:off x="4089043" y="2492896"/>
            <a:ext cx="915005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568AAAB2-1797-4987-87D7-1B3C45AD75EA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2DFEA329-0447-4695-9F8C-E0F8B015285B}"/>
              </a:ext>
            </a:extLst>
          </p:cNvPr>
          <p:cNvSpPr/>
          <p:nvPr/>
        </p:nvSpPr>
        <p:spPr>
          <a:xfrm>
            <a:off x="1115616" y="2511163"/>
            <a:ext cx="1008112" cy="5577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E6E357C-07C5-4325-A3F9-A986C4437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2292"/>
            <a:ext cx="6768244" cy="46476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9B58120F-B6B6-4D3B-854F-1A41FF0AF369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E220E21-95E3-4CE9-BD69-55C20455C5A5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67DCCA1-5D80-4128-839D-D0A8346C86C7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568AAAB2-1797-4987-87D7-1B3C45AD75EA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2DFEA329-0447-4695-9F8C-E0F8B015285B}"/>
              </a:ext>
            </a:extLst>
          </p:cNvPr>
          <p:cNvSpPr/>
          <p:nvPr/>
        </p:nvSpPr>
        <p:spPr>
          <a:xfrm>
            <a:off x="1115616" y="2511163"/>
            <a:ext cx="1008112" cy="5577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04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Schreibversuch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WriteData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Daten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Daten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7B4A5D44-65F5-40E2-864B-788C8B9F6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7" y="1845527"/>
            <a:ext cx="4416063" cy="41977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3707903" y="3212976"/>
            <a:ext cx="864097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DF66FBB-7A71-410E-A942-3FE89BC27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5"/>
            <a:ext cx="2911923" cy="339838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9793646-5BB5-4539-AFAC-1E1719E9B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43" y="1847596"/>
            <a:ext cx="2931537" cy="339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4E7E92A-9596-4404-98E6-D8B672CFC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2" y="1878249"/>
            <a:ext cx="3394976" cy="26585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915816" y="2420888"/>
            <a:ext cx="587652" cy="2115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FE144A3-EC8D-4BC1-8948-591CBB4D9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5" y="1878249"/>
            <a:ext cx="3371163" cy="268935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1467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3D90053-A9AF-4932-9151-73B470C2A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0" y="1878249"/>
            <a:ext cx="3409390" cy="449251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79"/>
            <a:ext cx="665832" cy="4021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0028A13-257D-4624-908F-50D679245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2292"/>
            <a:ext cx="6768244" cy="467255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4001885-C47F-4DC8-BE62-43FB0DECFACA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CFEA752-1916-4AF1-8084-8CE4192145FB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1D25BF2-FF9A-43C3-8C5F-CA162478BDBD}"/>
              </a:ext>
            </a:extLst>
          </p:cNvPr>
          <p:cNvCxnSpPr>
            <a:cxnSpLocks/>
          </p:cNvCxnSpPr>
          <p:nvPr/>
        </p:nvCxnSpPr>
        <p:spPr>
          <a:xfrm flipH="1">
            <a:off x="467544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59C8BD9F-027F-44A9-AB5D-A403EE85C6E8}"/>
              </a:ext>
            </a:extLst>
          </p:cNvPr>
          <p:cNvSpPr/>
          <p:nvPr/>
        </p:nvSpPr>
        <p:spPr>
          <a:xfrm>
            <a:off x="4996827" y="2511163"/>
            <a:ext cx="871318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074848E-14C4-4D9E-ACFD-67435EA7F59E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72FE36CA-A948-4913-8C08-E0FC699201A8}"/>
              </a:ext>
            </a:extLst>
          </p:cNvPr>
          <p:cNvSpPr/>
          <p:nvPr/>
        </p:nvSpPr>
        <p:spPr>
          <a:xfrm>
            <a:off x="1115616" y="2511163"/>
            <a:ext cx="1008112" cy="5577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BD9E19C-B159-4D15-9EFE-3E2E2E256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3"/>
            <a:ext cx="6768753" cy="464758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4001885-C47F-4DC8-BE62-43FB0DECFACA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CFEA752-1916-4AF1-8084-8CE4192145FB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1D25BF2-FF9A-43C3-8C5F-CA162478BDBD}"/>
              </a:ext>
            </a:extLst>
          </p:cNvPr>
          <p:cNvCxnSpPr>
            <a:cxnSpLocks/>
          </p:cNvCxnSpPr>
          <p:nvPr/>
        </p:nvCxnSpPr>
        <p:spPr>
          <a:xfrm flipH="1">
            <a:off x="467544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59C8BD9F-027F-44A9-AB5D-A403EE85C6E8}"/>
              </a:ext>
            </a:extLst>
          </p:cNvPr>
          <p:cNvSpPr/>
          <p:nvPr/>
        </p:nvSpPr>
        <p:spPr>
          <a:xfrm>
            <a:off x="4996827" y="2511163"/>
            <a:ext cx="871318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074848E-14C4-4D9E-ACFD-67435EA7F59E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72FE36CA-A948-4913-8C08-E0FC699201A8}"/>
              </a:ext>
            </a:extLst>
          </p:cNvPr>
          <p:cNvSpPr/>
          <p:nvPr/>
        </p:nvSpPr>
        <p:spPr>
          <a:xfrm>
            <a:off x="1115616" y="2511163"/>
            <a:ext cx="1008112" cy="5577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874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928504" cy="516595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Inhalt:</a:t>
            </a:r>
          </a:p>
          <a:p>
            <a:pPr marL="0" indent="0">
              <a:buNone/>
            </a:pPr>
            <a:r>
              <a:rPr lang="it-IT" sz="800" b="0" dirty="0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ESI </a:t>
            </a:r>
            <a:r>
              <a:rPr lang="it-IT" sz="800" b="0" dirty="0" err="1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Datei</a:t>
            </a:r>
            <a:r>
              <a:rPr lang="it-IT" sz="800" b="0" dirty="0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 </a:t>
            </a:r>
            <a:r>
              <a:rPr lang="it-IT" sz="800" b="0" dirty="0" err="1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importieren</a:t>
            </a:r>
            <a:r>
              <a:rPr lang="it-IT" sz="800" b="0" dirty="0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 – </a:t>
            </a:r>
            <a:r>
              <a:rPr lang="it-IT" sz="800" b="0" dirty="0" err="1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ctrlX</a:t>
            </a:r>
            <a:r>
              <a:rPr lang="it-IT" sz="800" b="0" dirty="0">
                <a:solidFill>
                  <a:srgbClr val="00B050"/>
                </a:solidFill>
                <a:hlinkClick r:id="rId2" action="ppaction://hlinksldjump" tooltip="ESI Datei importieren – ctrlX I/O Engineering"/>
              </a:rPr>
              <a:t> I/O Engineering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" action="ppaction://hlinksldjump" tooltip="Gerät hinzufügen – ctrlX I/O Engineering"/>
              </a:rPr>
              <a:t>Gerät hinzufügen – </a:t>
            </a:r>
            <a:r>
              <a:rPr lang="de-DE" sz="800" b="0" dirty="0" err="1">
                <a:solidFill>
                  <a:srgbClr val="00B050"/>
                </a:solidFill>
                <a:hlinkClick r:id="rId3" action="ppaction://hlinksldjump" tooltip="Gerät hinzufügen – ctrlX I/O Engineering"/>
              </a:rPr>
              <a:t>ctrlX</a:t>
            </a:r>
            <a:r>
              <a:rPr lang="de-DE" sz="800" b="0" dirty="0">
                <a:solidFill>
                  <a:srgbClr val="00B050"/>
                </a:solidFill>
                <a:hlinkClick r:id="rId3" action="ppaction://hlinksldjump" tooltip="Gerät hinzufügen – ctrlX I/O Engineering"/>
              </a:rPr>
              <a:t> I/O Engineering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 err="1">
                <a:solidFill>
                  <a:srgbClr val="00B050"/>
                </a:solidFill>
                <a:hlinkClick r:id="rId4" action="ppaction://hlinksldjump" tooltip="CoE Daten online – ctrlX I/O Engineering"/>
              </a:rPr>
              <a:t>CoE</a:t>
            </a:r>
            <a:r>
              <a:rPr lang="de-DE" sz="800" b="0" dirty="0">
                <a:solidFill>
                  <a:srgbClr val="00B050"/>
                </a:solidFill>
                <a:hlinkClick r:id="rId4" action="ppaction://hlinksldjump" tooltip="CoE Daten online – ctrlX I/O Engineering"/>
              </a:rPr>
              <a:t> Daten online – </a:t>
            </a:r>
            <a:r>
              <a:rPr lang="de-DE" sz="800" b="0" dirty="0" err="1">
                <a:solidFill>
                  <a:srgbClr val="00B050"/>
                </a:solidFill>
                <a:hlinkClick r:id="rId4" action="ppaction://hlinksldjump" tooltip="CoE Daten online – ctrlX I/O Engineering"/>
              </a:rPr>
              <a:t>ctrlX</a:t>
            </a:r>
            <a:r>
              <a:rPr lang="de-DE" sz="800" b="0" dirty="0">
                <a:solidFill>
                  <a:srgbClr val="00B050"/>
                </a:solidFill>
                <a:hlinkClick r:id="rId4" action="ppaction://hlinksldjump" tooltip="CoE Daten online – ctrlX I/O Engineering"/>
              </a:rPr>
              <a:t> I/O Engineering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5" action="ppaction://hlinksldjump" tooltip="Gerät hinzufügen – ctrlX PLC Engineering"/>
              </a:rPr>
              <a:t>Gerät hinzufügen – </a:t>
            </a:r>
            <a:r>
              <a:rPr lang="de-DE" sz="800" b="0" dirty="0" err="1">
                <a:solidFill>
                  <a:srgbClr val="00B050"/>
                </a:solidFill>
                <a:hlinkClick r:id="rId5" action="ppaction://hlinksldjump" tooltip="Gerät hinzufügen – ctrlX PLC Engineering"/>
              </a:rPr>
              <a:t>ctrlX</a:t>
            </a:r>
            <a:r>
              <a:rPr lang="de-DE" sz="800" b="0" dirty="0">
                <a:solidFill>
                  <a:srgbClr val="00B050"/>
                </a:solidFill>
                <a:hlinkClick r:id="rId5" action="ppaction://hlinksldjump" tooltip="Gerät hinzufügen – ctrlX PLC Engineering"/>
              </a:rPr>
              <a:t> PLC Engineering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6" action="ppaction://hlinksldjump" tooltip="Prozessdatenfelder verknüpfen – ctrlX PLC Engineering"/>
              </a:rPr>
              <a:t>Prozessdatenfelder verknüpfen – </a:t>
            </a:r>
            <a:r>
              <a:rPr lang="de-DE" sz="800" b="0" dirty="0" err="1">
                <a:solidFill>
                  <a:srgbClr val="00B050"/>
                </a:solidFill>
                <a:hlinkClick r:id="rId6" action="ppaction://hlinksldjump" tooltip="Prozessdatenfelder verknüpfen – ctrlX PLC Engineering"/>
              </a:rPr>
              <a:t>ctrlX</a:t>
            </a:r>
            <a:r>
              <a:rPr lang="de-DE" sz="800" b="0" dirty="0">
                <a:solidFill>
                  <a:srgbClr val="00B050"/>
                </a:solidFill>
                <a:hlinkClick r:id="rId6" action="ppaction://hlinksldjump" tooltip="Prozessdatenfelder verknüpfen – ctrlX PLC Engineering"/>
              </a:rPr>
              <a:t> PLC Engineering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7" action="ppaction://hlinksldjump" tooltip="Konfiguration Prozessdatenfelder – ctrlX PLC Engineering"/>
              </a:rPr>
              <a:t>Konfiguration Prozessdatenfelder – </a:t>
            </a:r>
            <a:r>
              <a:rPr lang="de-DE" sz="800" b="0" dirty="0" err="1">
                <a:solidFill>
                  <a:srgbClr val="00B050"/>
                </a:solidFill>
                <a:hlinkClick r:id="rId7" action="ppaction://hlinksldjump" tooltip="Konfiguration Prozessdatenfelder – ctrlX PLC Engineering"/>
              </a:rPr>
              <a:t>ctrlX</a:t>
            </a:r>
            <a:r>
              <a:rPr lang="de-DE" sz="800" b="0" dirty="0">
                <a:solidFill>
                  <a:srgbClr val="00B050"/>
                </a:solidFill>
                <a:hlinkClick r:id="rId7" action="ppaction://hlinksldjump" tooltip="Konfiguration Prozessdatenfelder – ctrlX PLC Engineering"/>
              </a:rPr>
              <a:t> PLC Engineering</a:t>
            </a:r>
            <a:endParaRPr lang="de-DE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9" action="ppaction://hlinksldjump" tooltip="Ein- und Ausgänge Funktionsbaustein"/>
              </a:rPr>
              <a:t>Ein- und Ausgänge Funktionsbaustein</a:t>
            </a:r>
            <a:endParaRPr lang="de-DE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0" action="ppaction://hlinksldjump" tooltip="Deklaration Funktions- und Datenbaustein"/>
              </a:rPr>
              <a:t>Deklaration Funktions- und Datenbaustein</a:t>
            </a:r>
            <a:endParaRPr lang="de-DE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1" action="ppaction://hlinksldjump" tooltip="Aufbau Datenbaustein"/>
              </a:rPr>
              <a:t>Aufbau Datenbaustein</a:t>
            </a:r>
            <a:endParaRPr lang="de-DE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8" action="ppaction://hlinksldjump"/>
              </a:rPr>
              <a:t>Schematische Darstellung Bausteine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2" action="ppaction://hlinksldjump" tooltip="Beispiel 1: Initialisierung"/>
              </a:rPr>
              <a:t>Beispiel 1: Initialisierung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3" action="ppaction://hlinksldjump" tooltip="Beispiel 2: Single Read Fixcode (UID)"/>
              </a:rPr>
              <a:t>Beispiel 2: Single Read Fixcode (UID)</a:t>
            </a:r>
            <a:r>
              <a:rPr lang="de-DE" sz="800" b="0" dirty="0">
                <a:solidFill>
                  <a:srgbClr val="00B050"/>
                </a:solidFill>
              </a:rPr>
              <a:t> 			einmaliger Lesezugriff auf den Fixcode (UID)</a:t>
            </a:r>
          </a:p>
          <a:p>
            <a:pPr marL="0" indent="0">
              <a:buNone/>
            </a:pPr>
            <a:r>
              <a:rPr lang="en-US" sz="800" b="0" dirty="0" err="1">
                <a:solidFill>
                  <a:srgbClr val="00B050"/>
                </a:solidFill>
                <a:hlinkClick r:id="rId14" action="ppaction://hlinksldjump" tooltip="Beispiel 3: Single Read Words"/>
              </a:rPr>
              <a:t>Beispiel</a:t>
            </a:r>
            <a:r>
              <a:rPr lang="en-US" sz="800" b="0" dirty="0">
                <a:solidFill>
                  <a:srgbClr val="00B050"/>
                </a:solidFill>
                <a:hlinkClick r:id="rId14" action="ppaction://hlinksldjump" tooltip="Beispiel 3: Single Read Words"/>
              </a:rPr>
              <a:t> 3: Single Read Words</a:t>
            </a:r>
            <a:r>
              <a:rPr lang="en-US" sz="800" b="0" dirty="0">
                <a:solidFill>
                  <a:srgbClr val="00B050"/>
                </a:solidFill>
              </a:rPr>
              <a:t>				</a:t>
            </a:r>
            <a:r>
              <a:rPr lang="de-DE" sz="800" b="0" dirty="0">
                <a:solidFill>
                  <a:srgbClr val="00B050"/>
                </a:solidFill>
              </a:rPr>
              <a:t>einmaliger Lesezugriff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5" action="ppaction://hlinksldjump" tooltip="Beispiel 4: Single Write Words"/>
              </a:rPr>
              <a:t>Beispiel 4: Single Write Words</a:t>
            </a:r>
            <a:r>
              <a:rPr lang="de-DE" sz="800" b="0" dirty="0">
                <a:solidFill>
                  <a:srgbClr val="00B050"/>
                </a:solidFill>
              </a:rPr>
              <a:t>				einmaliger Schreibzugriff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6" action="ppaction://hlinksldjump" tooltip="Beispiel 5: Enhanced Read Fixcode (UID)"/>
              </a:rPr>
              <a:t>Beispiel 5: Enhanced Read Fixcode (UID)</a:t>
            </a:r>
            <a:r>
              <a:rPr lang="de-DE" sz="800" b="0" dirty="0">
                <a:solidFill>
                  <a:srgbClr val="00B050"/>
                </a:solidFill>
              </a:rPr>
              <a:t>			permanenter Lesezugriff auf den Fixcode (UID)</a:t>
            </a:r>
          </a:p>
          <a:p>
            <a:pPr marL="0" indent="0">
              <a:buNone/>
            </a:pPr>
            <a:r>
              <a:rPr lang="en-US" sz="800" b="0" dirty="0" err="1">
                <a:solidFill>
                  <a:srgbClr val="00B050"/>
                </a:solidFill>
                <a:hlinkClick r:id="rId17" action="ppaction://hlinksldjump" tooltip="Beispiel 6: Enhanced Read Words"/>
              </a:rPr>
              <a:t>Beispiel</a:t>
            </a:r>
            <a:r>
              <a:rPr lang="en-US" sz="800" b="0" dirty="0">
                <a:solidFill>
                  <a:srgbClr val="00B050"/>
                </a:solidFill>
                <a:hlinkClick r:id="rId17" action="ppaction://hlinksldjump" tooltip="Beispiel 6: Enhanced Read Words"/>
              </a:rPr>
              <a:t> 6: Enhanced Read Words</a:t>
            </a:r>
            <a:r>
              <a:rPr lang="en-US" sz="800" b="0" dirty="0">
                <a:solidFill>
                  <a:srgbClr val="00B050"/>
                </a:solidFill>
              </a:rPr>
              <a:t>				</a:t>
            </a:r>
            <a:r>
              <a:rPr lang="de-DE" sz="800" b="0" dirty="0">
                <a:solidFill>
                  <a:srgbClr val="00B050"/>
                </a:solidFill>
              </a:rPr>
              <a:t>permanenter Lesezugriff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8" action="ppaction://hlinksldjump" tooltip="Beispiel 7: Enhanced Write Words"/>
              </a:rPr>
              <a:t>Beispiel 7: Enhanced Write Words</a:t>
            </a:r>
            <a:r>
              <a:rPr lang="de-DE" sz="800" b="0" dirty="0">
                <a:solidFill>
                  <a:srgbClr val="00B050"/>
                </a:solidFill>
              </a:rPr>
              <a:t>				permanenter Schreibzugriff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9" action="ppaction://hlinksldjump" tooltip="Beispiel 8: Quit"/>
              </a:rPr>
              <a:t>Beispiel 8: Quit</a:t>
            </a:r>
            <a:r>
              <a:rPr lang="de-DE" sz="800" b="0" dirty="0">
                <a:solidFill>
                  <a:srgbClr val="00B050"/>
                </a:solidFill>
              </a:rPr>
              <a:t>					Abbruch eines Enhanced Befehls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0" action="ppaction://hlinksldjump" tooltip="Beispiel 9: Special Command  Auslesen Sendeleistung"/>
              </a:rPr>
              <a:t>Beispiel 9: Special Command </a:t>
            </a:r>
            <a:r>
              <a:rPr lang="de-DE" sz="800" b="0" dirty="0">
                <a:solidFill>
                  <a:srgbClr val="00B050"/>
                </a:solidFill>
                <a:sym typeface="Wingdings" panose="05000000000000000000" pitchFamily="2" charset="2"/>
                <a:hlinkClick r:id="rId20" action="ppaction://hlinksldjump" tooltip="Beispiel 9: Special Command  Auslesen Sendeleistung"/>
              </a:rPr>
              <a:t></a:t>
            </a:r>
            <a:r>
              <a:rPr lang="de-DE" sz="800" b="0" dirty="0">
                <a:solidFill>
                  <a:srgbClr val="00B050"/>
                </a:solidFill>
                <a:hlinkClick r:id="rId20" action="ppaction://hlinksldjump" tooltip="Beispiel 9: Special Command  Auslesen Sendeleistung"/>
              </a:rPr>
              <a:t> Auslesen Sendeleistung</a:t>
            </a:r>
            <a:r>
              <a:rPr lang="de-DE" sz="800" b="0" dirty="0">
                <a:solidFill>
                  <a:srgbClr val="00B050"/>
                </a:solidFill>
              </a:rPr>
              <a:t>		Ausführung freidefinierbarer Befehl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1" action="ppaction://hlinksldjump" tooltip="Beispiel 10: Special Command  Rücksetzen auf Werkseinstellung IQH3-FP-V1"/>
              </a:rPr>
              <a:t>Beispiel 10: Special Command </a:t>
            </a:r>
            <a:r>
              <a:rPr lang="de-DE" sz="800" b="0" dirty="0">
                <a:solidFill>
                  <a:srgbClr val="00B050"/>
                </a:solidFill>
                <a:sym typeface="Wingdings" panose="05000000000000000000" pitchFamily="2" charset="2"/>
                <a:hlinkClick r:id="rId21" action="ppaction://hlinksldjump" tooltip="Beispiel 10: Special Command  Rücksetzen auf Werkseinstellung IQH3-FP-V1"/>
              </a:rPr>
              <a:t></a:t>
            </a:r>
            <a:r>
              <a:rPr lang="de-DE" sz="800" b="0" dirty="0">
                <a:solidFill>
                  <a:srgbClr val="00B050"/>
                </a:solidFill>
                <a:hlinkClick r:id="rId21" action="ppaction://hlinksldjump" tooltip="Beispiel 10: Special Command  Rücksetzen auf Werkseinstellung IQH3-FP-V1"/>
              </a:rPr>
              <a:t> Rücksetzen auf Werkseinstellung IQH3-FP-V1</a:t>
            </a:r>
            <a:r>
              <a:rPr lang="de-DE" sz="800" b="0" dirty="0">
                <a:solidFill>
                  <a:srgbClr val="00B050"/>
                </a:solidFill>
              </a:rPr>
              <a:t>	Ausführung freidefinierbarer Befehl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2" action="ppaction://hlinksldjump" tooltip="Beispiel 11: Auslesen HF Parameter IQH3-FP-V1"/>
              </a:rPr>
              <a:t>Beispiel 11: Auslesen HF Parameter IQH3-FP-V1</a:t>
            </a:r>
            <a:r>
              <a:rPr lang="de-DE" sz="800" b="0" dirty="0">
                <a:solidFill>
                  <a:srgbClr val="00B050"/>
                </a:solidFill>
              </a:rPr>
              <a:t>			Lesezugriff auf HF Parameter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3" action="ppaction://hlinksldjump" tooltip="Beispiel 12:  Ändern HF Parameter IQH3-FP-V1"/>
              </a:rPr>
              <a:t>Beispiel 12: Ändern HF Parameter IQH3-FP-V1</a:t>
            </a:r>
            <a:r>
              <a:rPr lang="de-DE" sz="800" b="0" dirty="0">
                <a:solidFill>
                  <a:srgbClr val="00B050"/>
                </a:solidFill>
              </a:rPr>
              <a:t>			Schreibzugriff auf HF Parameter</a:t>
            </a: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4" action="ppaction://hlinksldjump" tooltip="Parameter IF - additional information"/>
              </a:rPr>
              <a:t>Parameter IF - additional </a:t>
            </a:r>
            <a:r>
              <a:rPr lang="de-DE" sz="800" b="0" dirty="0" err="1">
                <a:solidFill>
                  <a:srgbClr val="00B050"/>
                </a:solidFill>
                <a:hlinkClick r:id="rId24" action="ppaction://hlinksldjump" tooltip="Parameter IF - additional information"/>
              </a:rPr>
              <a:t>information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AF - AFI to request"/>
              </a:rPr>
              <a:t>Parameter AF - AFI </a:t>
            </a:r>
            <a:r>
              <a:rPr lang="de-DE" sz="800" b="0" dirty="0" err="1">
                <a:solidFill>
                  <a:srgbClr val="00B050"/>
                </a:solidFill>
                <a:hlinkClick r:id="rId25" action="ppaction://hlinksldjump" tooltip="Parameter AF - AFI to request"/>
              </a:rPr>
              <a:t>to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AF - AFI to request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25" action="ppaction://hlinksldjump" tooltip="Parameter AF - AFI to request"/>
              </a:rPr>
              <a:t>request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26" action="ppaction://hlinksldjump" tooltip="Parameter E5 - Enhanced Status 5"/>
              </a:rPr>
              <a:t>Parameter E5 - Enhanced Status 5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7" action="ppaction://hlinksldjump" tooltip="Parameter NT - Number of Tags"/>
              </a:rPr>
              <a:t>Parameter NT - Number of Tags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8" action="ppaction://hlinksldjump" tooltip="Parameter QV - Protocol Mode"/>
              </a:rPr>
              <a:t>Parameter QV - Protocol Mode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9" action="ppaction://hlinksldjump" tooltip="Parameter QW - Definition of time slots"/>
              </a:rPr>
              <a:t>Parameter QW - Definition of time slots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30" action="ppaction://hlinksldjump" tooltip="Parameter TA - Tries allowed"/>
              </a:rPr>
              <a:t>Parameter TA - Tries allowed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31" action="ppaction://hlinksldjump" tooltip="Parameter PT - Power transmit"/>
              </a:rPr>
              <a:t>Parameter PT - Power transmit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2" action="ppaction://hlinksldjump" tooltip="Parameter DR - Data rate"/>
              </a:rPr>
              <a:t>Parameter DR - Data rate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3" action="ppaction://hlinksldjump" tooltip="Parameter TI - Tag ID filtering"/>
              </a:rPr>
              <a:t>Parameter TI - Tag ID filtering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TO - Overtemperature handling"/>
              </a:rPr>
              <a:t>Parameter TO - </a:t>
            </a:r>
            <a:r>
              <a:rPr lang="de-DE" sz="800" b="0" dirty="0" err="1">
                <a:solidFill>
                  <a:srgbClr val="00B050"/>
                </a:solidFill>
                <a:hlinkClick r:id="rId34" action="ppaction://hlinksldjump" tooltip="Parameter TO - Overtemperature handling"/>
              </a:rPr>
              <a:t>Overtemperature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TO - Overtemperature handling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34" action="ppaction://hlinksldjump" tooltip="Parameter TO - Overtemperature handling"/>
              </a:rPr>
              <a:t>handling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35" action="ppaction://hlinksldjump" tooltip="Parameter CT - Tag Type"/>
              </a:rPr>
              <a:t>Parameter CT - Tag Type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6" action="ppaction://hlinksldjump" tooltip="Parameter OH - Operating time"/>
              </a:rPr>
              <a:t>Parameter OH - Operating time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7" action="ppaction://hlinksldjump" tooltip="Parameter TE - Temperatures"/>
              </a:rPr>
              <a:t>Parameter TE – </a:t>
            </a:r>
            <a:r>
              <a:rPr lang="de-DE" sz="800" b="0" dirty="0" err="1">
                <a:solidFill>
                  <a:srgbClr val="00B050"/>
                </a:solidFill>
                <a:hlinkClick r:id="rId37" action="ppaction://hlinksldjump" tooltip="Parameter TE - Temperatures"/>
              </a:rPr>
              <a:t>Temperatures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8" action="ppaction://hlinksldjump" tooltip="Parameter VO - Voltages"/>
              </a:rPr>
              <a:t>Parameter VO – </a:t>
            </a:r>
            <a:r>
              <a:rPr lang="de-DE" sz="800" b="0" dirty="0" err="1">
                <a:solidFill>
                  <a:srgbClr val="00B050"/>
                </a:solidFill>
                <a:hlinkClick r:id="rId38" action="ppaction://hlinksldjump" tooltip="Parameter VO - Voltages"/>
              </a:rPr>
              <a:t>Voltages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FR - Sequence Mode"/>
              </a:rPr>
              <a:t>Parameter FR - </a:t>
            </a:r>
            <a:r>
              <a:rPr lang="de-DE" sz="800" b="0" dirty="0" err="1">
                <a:solidFill>
                  <a:srgbClr val="00B050"/>
                </a:solidFill>
                <a:hlinkClick r:id="rId39" action="ppaction://hlinksldjump" tooltip="Parameter FR - Sequence Mode"/>
              </a:rPr>
              <a:t>Sequence</a:t>
            </a: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FR - Sequence Mode"/>
              </a:rPr>
              <a:t> Mode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40" action="ppaction://hlinksldjump" tooltip="Parameter RV - Revision GIT"/>
              </a:rPr>
              <a:t>Parameter RV - Revision GIT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1" action="ppaction://hlinksldjump" tooltip="Parameter SN - Serial Number of uC"/>
              </a:rPr>
              <a:t>Parameter SN - Serial Number of </a:t>
            </a:r>
            <a:r>
              <a:rPr lang="en-US" sz="800" b="0" dirty="0" err="1">
                <a:solidFill>
                  <a:srgbClr val="00B050"/>
                </a:solidFill>
                <a:hlinkClick r:id="rId41" action="ppaction://hlinksldjump" tooltip="Parameter SN - Serial Number of uC"/>
              </a:rPr>
              <a:t>uC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2" action="ppaction://hlinksldjump" tooltip="Parameter MM - Multiplex Mode"/>
              </a:rPr>
              <a:t>Parameter MM - Multiplex Mode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3" action="ppaction://hlinksldjump" tooltip="Parameter ST - Status frontend"/>
              </a:rPr>
              <a:t>Parameter ST - Status frontend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44" action="ppaction://hlinksldjump" tooltip="Parameter ND – Noise Detection Level"/>
              </a:rPr>
              <a:t>Parameter ND – Noise Detection Level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5" action="ppaction://hlinksldjump" tooltip="Parameter T2 – Application specific tag"/>
              </a:rPr>
              <a:t>Parameter T2 – Application specific tag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6" action="ppaction://hlinksldjump" tooltip="Parameter T3 – Function tag"/>
              </a:rPr>
              <a:t>Parameter T3 – Function tag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7" action="ppaction://hlinksldjump" tooltip="Parameter T4 – Location tag"/>
              </a:rPr>
              <a:t>Parameter T4 – Location tag</a:t>
            </a:r>
            <a:endParaRPr lang="en-US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48" action="ppaction://hlinksldjump" tooltip="Parameter T5 – Installation tag"/>
              </a:rPr>
              <a:t>Parameter T5 – Installation tag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9" action="ppaction://hlinksldjump" tooltip="Parameter DN – Device serial number"/>
              </a:rPr>
              <a:t>Parameter DN – Device serial number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Fixcode (UID bzw. TID)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Ende Befehlsausführung über </a:t>
            </a:r>
            <a:r>
              <a:rPr lang="de-DE" sz="1400" b="0" dirty="0" err="1"/>
              <a:t>Quit</a:t>
            </a:r>
            <a:r>
              <a:rPr lang="de-DE" sz="1400" b="0" dirty="0"/>
              <a:t>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Fixcode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6307D01-ADDC-4223-8CAF-764D0DDC5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5314"/>
            <a:ext cx="2907749" cy="338442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17A21B1-5555-4F93-8A11-3B1A656A9E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620" y="1845314"/>
            <a:ext cx="2931341" cy="338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3C5AEE1-A747-434C-AC7B-0B7C51E97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59" y="1859340"/>
            <a:ext cx="4426639" cy="394992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79912" y="2852936"/>
            <a:ext cx="792087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A230617-3CBD-44CF-B12B-5E7D73CAF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0" y="1878249"/>
            <a:ext cx="3390328" cy="465214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C920CB5-0B72-446F-A4CF-86357F660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6" y="1878249"/>
            <a:ext cx="3357382" cy="26194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 bzw. Datenträger hat Erfassungszone verlassen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 bzw. Datenträger hat Erfassungszone verlassen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076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B9CCDE4-C7AA-418C-81DE-1CFF7DCAE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082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37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A19CD71-9999-4C50-9FBE-94615904C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2292"/>
            <a:ext cx="6768244" cy="46598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5BAA769-CB8D-4EC1-B18F-224A5ECF62F0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969FDF3-811F-4433-9BBE-765E13526ED7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633E8CB6-3209-47A9-8B36-AAF0026B4E5F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2974C231-51F3-4C7B-BAC8-F22A6124A669}"/>
              </a:ext>
            </a:extLst>
          </p:cNvPr>
          <p:cNvSpPr/>
          <p:nvPr/>
        </p:nvSpPr>
        <p:spPr>
          <a:xfrm>
            <a:off x="4067945" y="2511163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983E70D-5337-4AF0-8E48-4256856BC19B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68F9BB1-9E9C-49B6-819E-4C0D77164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2"/>
            <a:ext cx="6768753" cy="465193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5BAA769-CB8D-4EC1-B18F-224A5ECF62F0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969FDF3-811F-4433-9BBE-765E13526ED7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633E8CB6-3209-47A9-8B36-AAF0026B4E5F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D983E70D-5337-4AF0-8E48-4256856BC19B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166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I_b_StartRead; Ende über Quit-Befehl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Daten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Daten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8F1FDAB-F488-44C8-A548-7BDFA383B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2958258" cy="342243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CD33C09-BA83-4AAC-BD8B-D13B44362D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022" y="1847596"/>
            <a:ext cx="2958258" cy="342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ESI Datei importieren – ctrlX I/O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</a:t>
            </a:r>
            <a:r>
              <a:rPr lang="de-DE" sz="1400" b="0" dirty="0" err="1"/>
              <a:t>ethercatmaster</a:t>
            </a:r>
            <a:r>
              <a:rPr lang="de-DE" sz="1400" b="0" dirty="0"/>
              <a:t>“ </a:t>
            </a:r>
            <a:r>
              <a:rPr lang="de-DE" sz="1400" b="0" dirty="0">
                <a:sym typeface="Wingdings" panose="05000000000000000000" pitchFamily="2" charset="2"/>
              </a:rPr>
              <a:t> Device Repository  ESI Datei auswählen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F0E7CEA-B8B4-49FB-B938-2BA61F3C2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92191"/>
            <a:ext cx="3888431" cy="139354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E69711A-97C2-4743-8E66-53F874EBE1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14658"/>
            <a:ext cx="3888431" cy="285151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EE9E5074-54F3-4DE0-AC34-DF83E8B208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192481"/>
            <a:ext cx="4896544" cy="2151429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7C75F9A9-D376-4CFC-806B-7FC551063540}"/>
              </a:ext>
            </a:extLst>
          </p:cNvPr>
          <p:cNvCxnSpPr>
            <a:cxnSpLocks/>
          </p:cNvCxnSpPr>
          <p:nvPr/>
        </p:nvCxnSpPr>
        <p:spPr>
          <a:xfrm flipH="1" flipV="1">
            <a:off x="3239984" y="249289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0E07DA0B-F4F4-4D0D-98E4-56F661860C8D}"/>
              </a:ext>
            </a:extLst>
          </p:cNvPr>
          <p:cNvCxnSpPr>
            <a:cxnSpLocks/>
          </p:cNvCxnSpPr>
          <p:nvPr/>
        </p:nvCxnSpPr>
        <p:spPr>
          <a:xfrm flipH="1" flipV="1">
            <a:off x="3713568" y="458112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11CE5A3A-5CE3-4651-9D4B-95AEE8EEF860}"/>
              </a:ext>
            </a:extLst>
          </p:cNvPr>
          <p:cNvCxnSpPr>
            <a:cxnSpLocks/>
          </p:cNvCxnSpPr>
          <p:nvPr/>
        </p:nvCxnSpPr>
        <p:spPr>
          <a:xfrm flipH="1" flipV="1">
            <a:off x="7236296" y="322695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A879C4AC-F96A-42A3-B6B7-2A1E03075BFB}"/>
              </a:ext>
            </a:extLst>
          </p:cNvPr>
          <p:cNvCxnSpPr>
            <a:cxnSpLocks/>
          </p:cNvCxnSpPr>
          <p:nvPr/>
        </p:nvCxnSpPr>
        <p:spPr>
          <a:xfrm flipH="1">
            <a:off x="8268020" y="3772369"/>
            <a:ext cx="368712" cy="3942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8362E60-75EF-4F67-9374-71AE2FE31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12" y="1859339"/>
            <a:ext cx="4416187" cy="39711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924944"/>
            <a:ext cx="864096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974501F-19D5-4072-8622-02F838F2B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5" y="1878249"/>
            <a:ext cx="3387443" cy="46657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776406E-8471-45FD-82CE-B943A3B47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6" y="1878249"/>
            <a:ext cx="3395482" cy="263955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689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35E81B9-25A2-4DCB-BDF4-1EBD4EBDD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272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566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B16AAD-D25F-46D4-B99A-9132E846A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9" y="1892292"/>
            <a:ext cx="6764447" cy="464897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4B32DF7-6E53-450B-80A9-B3C31392B90A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29E2FF1-1FCE-428D-8DC7-EF50420CDD85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8FE51ED3-B3C7-44C8-A374-9BF169D33C9A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28920789-AD5B-49BF-AB94-24B6FA4CC860}"/>
              </a:ext>
            </a:extLst>
          </p:cNvPr>
          <p:cNvSpPr/>
          <p:nvPr/>
        </p:nvSpPr>
        <p:spPr>
          <a:xfrm>
            <a:off x="4067945" y="2511163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49C80C5F-00BC-4610-8814-40D6A65537FD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10B2A8AC-A329-4B26-A4FF-4773DAFEC58B}"/>
              </a:ext>
            </a:extLst>
          </p:cNvPr>
          <p:cNvSpPr/>
          <p:nvPr/>
        </p:nvSpPr>
        <p:spPr>
          <a:xfrm>
            <a:off x="1039791" y="2515936"/>
            <a:ext cx="1083939" cy="553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733694B-8B28-4DD9-A532-CE53A8C69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2"/>
            <a:ext cx="6768753" cy="466657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4B32DF7-6E53-450B-80A9-B3C31392B90A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29E2FF1-1FCE-428D-8DC7-EF50420CDD85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8FE51ED3-B3C7-44C8-A374-9BF169D33C9A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49C80C5F-00BC-4610-8814-40D6A65537FD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10B2A8AC-A329-4B26-A4FF-4773DAFEC58B}"/>
              </a:ext>
            </a:extLst>
          </p:cNvPr>
          <p:cNvSpPr/>
          <p:nvPr/>
        </p:nvSpPr>
        <p:spPr>
          <a:xfrm>
            <a:off x="1039791" y="2515936"/>
            <a:ext cx="1083939" cy="553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57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Schreibvorgang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WriteData; Start durch I_b_StartWrite; Ende über Quit-Befehl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aktiviert; Datenträger tritt in Erfassungszone; Daten geschrieben: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Schreibvorgang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AB9C060-A716-4561-906E-23AB80D67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1" y="1845528"/>
            <a:ext cx="4490908" cy="425275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3707903" y="3212976"/>
            <a:ext cx="936105" cy="28853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39C017E-EA22-46B1-A69C-368BEA812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3"/>
            <a:ext cx="2958257" cy="345246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C1E6476-C1E4-48A0-A855-7957DB6F71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047" y="1844029"/>
            <a:ext cx="2964234" cy="345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F64B023-79B6-4265-9F6C-BBF16FA9C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858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2152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ESI Datei importieren – ctrlX I/O Engineering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D68937-865D-4C22-9F4F-37973E36A8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28" y="1844824"/>
            <a:ext cx="4569588" cy="4694682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AB712F48-F8AD-41C2-8774-DA603918F1A6}"/>
              </a:ext>
            </a:extLst>
          </p:cNvPr>
          <p:cNvSpPr/>
          <p:nvPr/>
        </p:nvSpPr>
        <p:spPr>
          <a:xfrm>
            <a:off x="755576" y="4221088"/>
            <a:ext cx="2952328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553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A4A8022-EF9D-4B65-85A6-FD56FB489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465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75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7CACCB3-4E29-48DC-8515-0C339C13D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8170" cy="451029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38164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2884FF6-DC79-4160-A0B1-75C12E167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2292"/>
            <a:ext cx="6768244" cy="46559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5435AB9-1352-4B54-9375-CAA20433AB38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88CA435A-A8E5-4C21-8D69-CA9953AD3D5A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EB06C67E-2482-4215-85CC-BC1C1E37F984}"/>
              </a:ext>
            </a:extLst>
          </p:cNvPr>
          <p:cNvCxnSpPr>
            <a:cxnSpLocks/>
          </p:cNvCxnSpPr>
          <p:nvPr/>
        </p:nvCxnSpPr>
        <p:spPr>
          <a:xfrm flipH="1">
            <a:off x="395537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0629BCAC-F3A1-4FDB-96BF-546919CE9C8A}"/>
              </a:ext>
            </a:extLst>
          </p:cNvPr>
          <p:cNvSpPr/>
          <p:nvPr/>
        </p:nvSpPr>
        <p:spPr>
          <a:xfrm>
            <a:off x="5004048" y="2511163"/>
            <a:ext cx="864095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B668DB3-DE58-49D2-B357-5CE8C1CE4724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D5280338-19D2-458B-B437-7B94E1E772A6}"/>
              </a:ext>
            </a:extLst>
          </p:cNvPr>
          <p:cNvSpPr/>
          <p:nvPr/>
        </p:nvSpPr>
        <p:spPr>
          <a:xfrm>
            <a:off x="1039791" y="2515936"/>
            <a:ext cx="1083939" cy="553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8FFA036-ACD6-4C96-A0F2-CFFEF6649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2"/>
            <a:ext cx="6768753" cy="46436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5435AB9-1352-4B54-9375-CAA20433AB38}"/>
              </a:ext>
            </a:extLst>
          </p:cNvPr>
          <p:cNvSpPr/>
          <p:nvPr/>
        </p:nvSpPr>
        <p:spPr>
          <a:xfrm>
            <a:off x="107505" y="4041597"/>
            <a:ext cx="792088" cy="611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88CA435A-A8E5-4C21-8D69-CA9953AD3D5A}"/>
              </a:ext>
            </a:extLst>
          </p:cNvPr>
          <p:cNvSpPr/>
          <p:nvPr/>
        </p:nvSpPr>
        <p:spPr>
          <a:xfrm>
            <a:off x="107503" y="4653136"/>
            <a:ext cx="1469971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EB06C67E-2482-4215-85CC-BC1C1E37F984}"/>
              </a:ext>
            </a:extLst>
          </p:cNvPr>
          <p:cNvCxnSpPr>
            <a:cxnSpLocks/>
          </p:cNvCxnSpPr>
          <p:nvPr/>
        </p:nvCxnSpPr>
        <p:spPr>
          <a:xfrm flipH="1">
            <a:off x="395537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0629BCAC-F3A1-4FDB-96BF-546919CE9C8A}"/>
              </a:ext>
            </a:extLst>
          </p:cNvPr>
          <p:cNvSpPr/>
          <p:nvPr/>
        </p:nvSpPr>
        <p:spPr>
          <a:xfrm>
            <a:off x="5004048" y="2511163"/>
            <a:ext cx="864095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B668DB3-DE58-49D2-B357-5CE8C1CE4724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D5280338-19D2-458B-B437-7B94E1E772A6}"/>
              </a:ext>
            </a:extLst>
          </p:cNvPr>
          <p:cNvSpPr/>
          <p:nvPr/>
        </p:nvSpPr>
        <p:spPr>
          <a:xfrm>
            <a:off x="1039791" y="2515936"/>
            <a:ext cx="1083939" cy="553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646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</a:t>
            </a:r>
            <a:r>
              <a:rPr lang="de-DE" dirty="0" err="1"/>
              <a:t>Quit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Abbruch aktiver Enhanced Befehle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1806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Ausführung </a:t>
            </a:r>
            <a:r>
              <a:rPr lang="de-DE" sz="900" dirty="0" err="1">
                <a:solidFill>
                  <a:schemeClr val="tx2"/>
                </a:solidFill>
              </a:rPr>
              <a:t>Quit</a:t>
            </a:r>
            <a:r>
              <a:rPr lang="de-DE" sz="900" dirty="0">
                <a:solidFill>
                  <a:schemeClr val="tx2"/>
                </a:solidFill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:= True  bei Signaländerung wird ein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ausgeführt und der aktive Lesebefehl wird abgebrochen</a:t>
            </a:r>
          </a:p>
          <a:p>
            <a:endParaRPr lang="de-DE" sz="9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ausgeführt: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HeadXDone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= True 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beendet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Head1Status = 16#00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9E56197-EDDB-4E1E-A986-3D4A3B0FC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77" y="2420888"/>
            <a:ext cx="3558028" cy="413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D658761-0AF7-4018-BAB2-B1439277D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4" y="1876089"/>
            <a:ext cx="3360133" cy="263128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Quit Befehl ausgeführt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0864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D951927-92D4-474F-9592-56A01FFD9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4" y="1878249"/>
            <a:ext cx="3408006" cy="258329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Quit Befehl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21126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362D6B1-D1B5-464E-AFA7-EAA688656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12" y="1892293"/>
            <a:ext cx="6702644" cy="461081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331640" y="436510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8" y="1892293"/>
            <a:ext cx="2304256" cy="5285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1EC0F7D-961F-4F9D-9902-A2A79DC76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40" y="1845528"/>
            <a:ext cx="3479294" cy="345538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4622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16#BE = Befehl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996952"/>
            <a:ext cx="635510" cy="18722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66FC146-828E-467D-9551-B25879B99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79295"/>
            <a:ext cx="4176464" cy="434024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Gerät hinzufügen – ctrlX I/O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</a:t>
            </a:r>
            <a:r>
              <a:rPr lang="de-DE" sz="1400" b="0" dirty="0" err="1"/>
              <a:t>ethercatmaster</a:t>
            </a:r>
            <a:r>
              <a:rPr lang="de-DE" sz="1400" b="0" dirty="0"/>
              <a:t>“ </a:t>
            </a:r>
            <a:r>
              <a:rPr lang="de-DE" sz="1400" b="0" dirty="0">
                <a:sym typeface="Wingdings" panose="05000000000000000000" pitchFamily="2" charset="2"/>
              </a:rPr>
              <a:t> Add Device  Modul 64 BYTE ARRAY IN/OUT auswählen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11CE5A3A-5CE3-4651-9D4B-95AEE8EEF860}"/>
              </a:ext>
            </a:extLst>
          </p:cNvPr>
          <p:cNvCxnSpPr>
            <a:cxnSpLocks/>
          </p:cNvCxnSpPr>
          <p:nvPr/>
        </p:nvCxnSpPr>
        <p:spPr>
          <a:xfrm flipH="1" flipV="1">
            <a:off x="6876256" y="4585425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883BB512-529A-4CF5-A125-B670AA7BE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79296"/>
            <a:ext cx="2482937" cy="2450267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FBBEB0A-EFF0-4921-A1A6-6DB3E9374F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5"/>
          <a:stretch/>
        </p:blipFill>
        <p:spPr>
          <a:xfrm>
            <a:off x="107505" y="4746248"/>
            <a:ext cx="4464495" cy="1773293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7C75F9A9-D376-4CFC-806B-7FC551063540}"/>
              </a:ext>
            </a:extLst>
          </p:cNvPr>
          <p:cNvCxnSpPr>
            <a:cxnSpLocks/>
          </p:cNvCxnSpPr>
          <p:nvPr/>
        </p:nvCxnSpPr>
        <p:spPr>
          <a:xfrm flipH="1" flipV="1">
            <a:off x="2195736" y="374125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70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C47D731-931E-4514-83B5-BE5A8607AB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0" y="1835821"/>
            <a:ext cx="46482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184BBD2-1E38-435D-8475-6ED6BBAE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80" y="1859340"/>
            <a:ext cx="4408420" cy="401079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Sendeleistung ausgelesen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…[1]	</a:t>
            </a:r>
            <a:r>
              <a:rPr lang="de-DE" sz="1200" dirty="0">
                <a:sym typeface="Wingdings" panose="05000000000000000000" pitchFamily="2" charset="2"/>
              </a:rPr>
              <a:t>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79912" y="2924945"/>
            <a:ext cx="792088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C7E2361-B792-4D81-83DC-460FAC1C0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97" y="1878249"/>
            <a:ext cx="3357871" cy="34085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Sendeleistung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Länge Parameter; 16#0002 = 2 Byte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Sendeleistung; 16#0004 = Maximum</a:t>
            </a:r>
          </a:p>
          <a:p>
            <a:r>
              <a:rPr lang="de-DE" sz="1200" dirty="0"/>
              <a:t>INDATA[10]…[x]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8659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32D8393-3C96-4616-A3A8-BD7CF860A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28" y="1878249"/>
            <a:ext cx="3392640" cy="331861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Read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8479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8289E32-FE95-484B-B9E4-4103225D4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3"/>
            <a:ext cx="6768752" cy="46646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67544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940152" y="2492897"/>
            <a:ext cx="936104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2"/>
            <a:ext cx="237626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067944" y="2492897"/>
            <a:ext cx="864096" cy="4642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0BADFD74-6F70-494C-BD57-5DABC2C74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14" y="1850301"/>
            <a:ext cx="3468418" cy="33070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16#BF = Befehl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16#5244 = RD = Reset </a:t>
            </a:r>
            <a:r>
              <a:rPr lang="de-DE" sz="1400" dirty="0" err="1">
                <a:sym typeface="Wingdings" panose="05000000000000000000" pitchFamily="2" charset="2"/>
              </a:rPr>
              <a:t>to</a:t>
            </a:r>
            <a:r>
              <a:rPr lang="de-DE" sz="1400" dirty="0">
                <a:sym typeface="Wingdings" panose="05000000000000000000" pitchFamily="2" charset="2"/>
              </a:rPr>
              <a:t> Default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Byte[8]…[x] </a:t>
            </a:r>
            <a:r>
              <a:rPr lang="de-DE" sz="1400" dirty="0">
                <a:sym typeface="Wingdings" panose="05000000000000000000" pitchFamily="2" charset="2"/>
              </a:rPr>
              <a:t> Parameterdaten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924945"/>
            <a:ext cx="635508" cy="22324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0" name="Interaktive Schaltfläche: Zur Startseite wechseln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5111BD1-C60D-4D6B-B164-0597B341A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0" y="1840594"/>
            <a:ext cx="46482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4120CC4-BC79-49B2-9302-A2BF530F7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9146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Rücksetzen auf Werkseinstellung ausgeführt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3719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65058BF-3D08-4F83-BB19-20B45A5D7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24714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Write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16#5244 = RD = Reset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Default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  <a:p>
            <a:r>
              <a:rPr lang="de-DE" sz="1200" dirty="0"/>
              <a:t>OUTDATA[10]…[x] </a:t>
            </a:r>
            <a:r>
              <a:rPr lang="de-DE" sz="1200" dirty="0">
                <a:sym typeface="Wingdings" panose="05000000000000000000" pitchFamily="2" charset="2"/>
              </a:rPr>
              <a:t> Parameterdaten</a:t>
            </a:r>
          </a:p>
        </p:txBody>
      </p:sp>
      <p:sp>
        <p:nvSpPr>
          <p:cNvPr id="13" name="Rechteck 12"/>
          <p:cNvSpPr/>
          <p:nvPr/>
        </p:nvSpPr>
        <p:spPr>
          <a:xfrm>
            <a:off x="2915816" y="2348881"/>
            <a:ext cx="587652" cy="27765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CoE</a:t>
            </a:r>
            <a:r>
              <a:rPr lang="de-DE" dirty="0"/>
              <a:t> Daten online – ctrlX I/O Engineering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EFFFA32-6050-4955-8A28-5728C1B37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4"/>
            <a:ext cx="8856496" cy="4312568"/>
          </a:xfrm>
          <a:prstGeom prst="rect">
            <a:avLst/>
          </a:prstGeom>
        </p:spPr>
      </p:pic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B13847F9-8039-4037-BCD6-DFD07453BB8F}"/>
              </a:ext>
            </a:extLst>
          </p:cNvPr>
          <p:cNvCxnSpPr>
            <a:cxnSpLocks/>
          </p:cNvCxnSpPr>
          <p:nvPr/>
        </p:nvCxnSpPr>
        <p:spPr>
          <a:xfrm flipH="1" flipV="1">
            <a:off x="2987824" y="3373499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787DAC3D-0F59-47CB-8D3E-895DECFE7D40}"/>
              </a:ext>
            </a:extLst>
          </p:cNvPr>
          <p:cNvCxnSpPr>
            <a:cxnSpLocks/>
          </p:cNvCxnSpPr>
          <p:nvPr/>
        </p:nvCxnSpPr>
        <p:spPr>
          <a:xfrm flipH="1" flipV="1">
            <a:off x="4139952" y="218246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35E12A4C-61EC-4B1B-B350-4E49B647065A}"/>
              </a:ext>
            </a:extLst>
          </p:cNvPr>
          <p:cNvSpPr/>
          <p:nvPr/>
        </p:nvSpPr>
        <p:spPr>
          <a:xfrm>
            <a:off x="4432592" y="3258248"/>
            <a:ext cx="4531407" cy="2899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14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B3282DC-DC41-447D-B035-EC9DB1EAA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2"/>
            <a:ext cx="6768752" cy="466024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67544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012160" y="2492896"/>
            <a:ext cx="792088" cy="15481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Lesezugriff auf alle HF Parameter des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Automatischer Lesezugriff auf alle Parameter nacheinander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82CB1C43-2C4D-4197-8EBC-E67413D32B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31818" y="5517232"/>
            <a:ext cx="4453649" cy="77835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827814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 HF Parameter: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I_b_WriteParameter</a:t>
            </a:r>
            <a:r>
              <a:rPr lang="de-DE" sz="900" dirty="0">
                <a:solidFill>
                  <a:schemeClr val="tx2"/>
                </a:solidFill>
              </a:rPr>
              <a:t> = False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IO_b_StartConfig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458293" y="4349249"/>
            <a:ext cx="757644" cy="131199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Ende Lesevorgang: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O_b_EndConfig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0" cy="1800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02F1BBB0-E862-47BE-A0FA-1A47FA618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7" y="2420888"/>
            <a:ext cx="3535499" cy="410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8F67015-E98E-4447-BE37-5AEA15EB7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42" y="1892292"/>
            <a:ext cx="6785322" cy="4667691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97DAF982-D965-43CE-81D1-8FA3D58BF3BD}"/>
              </a:ext>
            </a:extLst>
          </p:cNvPr>
          <p:cNvSpPr/>
          <p:nvPr/>
        </p:nvSpPr>
        <p:spPr>
          <a:xfrm>
            <a:off x="6012160" y="1892292"/>
            <a:ext cx="5760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74A94B4-CD9C-4C71-A56A-2815C6A987CE}"/>
              </a:ext>
            </a:extLst>
          </p:cNvPr>
          <p:cNvSpPr/>
          <p:nvPr/>
        </p:nvSpPr>
        <p:spPr>
          <a:xfrm>
            <a:off x="159784" y="5501904"/>
            <a:ext cx="1387880" cy="8700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B613039F-E5BA-443E-AEE8-52E83960E3D2}"/>
              </a:ext>
            </a:extLst>
          </p:cNvPr>
          <p:cNvCxnSpPr>
            <a:cxnSpLocks/>
          </p:cNvCxnSpPr>
          <p:nvPr/>
        </p:nvCxnSpPr>
        <p:spPr>
          <a:xfrm flipH="1">
            <a:off x="1835696" y="580526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116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8B1082B-E7EC-4661-AA45-92875E3E02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355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ED5DA8F-31B7-4AEA-942C-EFE48AB952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5"/>
            <a:ext cx="8856496" cy="372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BE22949-84E9-4EAC-A5EB-12B3BEEF7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37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F08785EF-D9FB-4DA9-ACFF-8A31BA495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44386" y="5697648"/>
            <a:ext cx="4495290" cy="7856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Ändern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Schreibzugriff auf veränderbare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Parameterwerte sind mit der Werkseinstellung vorbelegt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971830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 HF Parameter:</a:t>
            </a:r>
          </a:p>
          <a:p>
            <a:r>
              <a:rPr lang="de-DE" sz="900" dirty="0">
                <a:solidFill>
                  <a:schemeClr val="tx2"/>
                </a:solidFill>
              </a:rPr>
              <a:t>I_b_WriteParameter = True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IO_b_StartConfig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530301" y="4349249"/>
            <a:ext cx="697883" cy="16812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Ende Schreibvorgang: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O_b_EndConfig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126012" cy="202275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3DC1860B-FA59-4342-8FDF-1BF93ECB9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9" y="2420888"/>
            <a:ext cx="3527862" cy="406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4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Ändern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06A823A-23EC-4D66-B142-22B3DEB88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84" y="1892293"/>
            <a:ext cx="6788480" cy="4682588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E3EA6F22-207F-4AA1-974D-36927ABC7045}"/>
              </a:ext>
            </a:extLst>
          </p:cNvPr>
          <p:cNvSpPr/>
          <p:nvPr/>
        </p:nvSpPr>
        <p:spPr>
          <a:xfrm>
            <a:off x="6012160" y="1892292"/>
            <a:ext cx="5760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2E2C06B-287D-4C7B-BA3D-DCAD5874D624}"/>
              </a:ext>
            </a:extLst>
          </p:cNvPr>
          <p:cNvSpPr/>
          <p:nvPr/>
        </p:nvSpPr>
        <p:spPr>
          <a:xfrm>
            <a:off x="159784" y="5501904"/>
            <a:ext cx="1387880" cy="8700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86FF2B1-785D-433B-91EA-3E67DE9D86F2}"/>
              </a:ext>
            </a:extLst>
          </p:cNvPr>
          <p:cNvCxnSpPr>
            <a:cxnSpLocks/>
          </p:cNvCxnSpPr>
          <p:nvPr/>
        </p:nvCxnSpPr>
        <p:spPr>
          <a:xfrm flipH="1">
            <a:off x="1835696" y="580526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94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Ändern HF Parameter IQH3-FP-V1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B5DE1E1-0095-423B-9FDC-B594CE4C4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79622"/>
            <a:ext cx="8856496" cy="435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IF – additional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Activate to send a further information telegram (status 16#0B) including the RSSI value </a:t>
            </a:r>
          </a:p>
          <a:p>
            <a:pPr marL="0" indent="0">
              <a:buNone/>
            </a:pPr>
            <a:r>
              <a:rPr lang="en-US" sz="1100" b="0" dirty="0"/>
              <a:t>	of the tag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This telegram will send directly after a status 16#00 which include the read in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support of this function if </a:t>
            </a:r>
            <a:r>
              <a:rPr lang="en-US" sz="1100" b="0" dirty="0" err="1"/>
              <a:t>MultiFrame</a:t>
            </a:r>
            <a:r>
              <a:rPr lang="en-US" sz="1100" b="0" dirty="0"/>
              <a:t> protocol (parameter QV = “M”)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Using </a:t>
            </a:r>
            <a:r>
              <a:rPr lang="en-US" sz="1100" b="0" dirty="0" err="1"/>
              <a:t>SingleFrame</a:t>
            </a:r>
            <a:r>
              <a:rPr lang="en-US" sz="1100" b="0" dirty="0"/>
              <a:t> protocol can not transmit the telegram with the further information </a:t>
            </a:r>
          </a:p>
          <a:p>
            <a:pPr marL="0" indent="0">
              <a:buNone/>
            </a:pPr>
            <a:r>
              <a:rPr lang="en-US" sz="1100" b="0" dirty="0"/>
              <a:t>	also if the parameter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Deactivated = 16#00; Activated = 16#01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30090FE-9D04-464D-BAC9-086E89C0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78486"/>
            <a:ext cx="7128792" cy="273694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off parameter IF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249173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IF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151454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15888</Words>
  <Application>Microsoft Office PowerPoint</Application>
  <PresentationFormat>Bildschirmpräsentation (4:3)</PresentationFormat>
  <Paragraphs>2181</Paragraphs>
  <Slides>126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126</vt:i4>
      </vt:variant>
    </vt:vector>
  </HeadingPairs>
  <TitlesOfParts>
    <vt:vector size="130" baseType="lpstr">
      <vt:lpstr>Arial</vt:lpstr>
      <vt:lpstr>Calibri</vt:lpstr>
      <vt:lpstr>Wingdings</vt:lpstr>
      <vt:lpstr>P+F Design</vt:lpstr>
      <vt:lpstr>PowerPoint-Präsentation</vt:lpstr>
      <vt:lpstr>Inbetriebnahme Funktionsbaustein IC-KP2-2HB21-2V1D + IQH3-FP-V1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Kontakt</vt:lpstr>
      <vt:lpstr>IC-KP2-2HB21 + IQH3-FP-V1 SF ctrlX 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Reinhardt Karsten</cp:lastModifiedBy>
  <cp:revision>1955</cp:revision>
  <dcterms:created xsi:type="dcterms:W3CDTF">2012-09-03T10:00:46Z</dcterms:created>
  <dcterms:modified xsi:type="dcterms:W3CDTF">2025-03-06T06:24:10Z</dcterms:modified>
</cp:coreProperties>
</file>